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  <p:sldMasterId id="2147483669" r:id="rId2"/>
    <p:sldMasterId id="2147483676" r:id="rId3"/>
    <p:sldMasterId id="2147483683" r:id="rId4"/>
    <p:sldMasterId id="2147483690" r:id="rId5"/>
  </p:sldMasterIdLst>
  <p:notesMasterIdLst>
    <p:notesMasterId r:id="rId41"/>
  </p:notesMasterIdLst>
  <p:handoutMasterIdLst>
    <p:handoutMasterId r:id="rId42"/>
  </p:handoutMasterIdLst>
  <p:sldIdLst>
    <p:sldId id="263" r:id="rId6"/>
    <p:sldId id="256" r:id="rId7"/>
    <p:sldId id="257" r:id="rId8"/>
    <p:sldId id="258" r:id="rId9"/>
    <p:sldId id="259" r:id="rId10"/>
    <p:sldId id="260" r:id="rId11"/>
    <p:sldId id="261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4" r:id="rId32"/>
    <p:sldId id="296" r:id="rId33"/>
    <p:sldId id="285" r:id="rId34"/>
    <p:sldId id="286" r:id="rId35"/>
    <p:sldId id="287" r:id="rId36"/>
    <p:sldId id="297" r:id="rId37"/>
    <p:sldId id="289" r:id="rId38"/>
    <p:sldId id="290" r:id="rId39"/>
    <p:sldId id="298" r:id="rId40"/>
  </p:sldIdLst>
  <p:sldSz cx="9144000" cy="5143500" type="screen16x9"/>
  <p:notesSz cx="6858000" cy="9144000"/>
  <p:defaultTextStyle>
    <a:defPPr>
      <a:defRPr lang="sv-SE"/>
    </a:defPPr>
    <a:lvl1pPr marL="0" algn="l" defTabSz="40163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1634" algn="l" defTabSz="40163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03270" algn="l" defTabSz="40163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04904" algn="l" defTabSz="40163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06539" algn="l" defTabSz="40163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08174" algn="l" defTabSz="40163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09808" algn="l" defTabSz="40163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11443" algn="l" defTabSz="40163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13078" algn="l" defTabSz="40163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99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6BAE"/>
    <a:srgbClr val="00457D"/>
    <a:srgbClr val="0932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82159" autoAdjust="0"/>
  </p:normalViewPr>
  <p:slideViewPr>
    <p:cSldViewPr snapToGrid="0" snapToObjects="1">
      <p:cViewPr>
        <p:scale>
          <a:sx n="100" d="100"/>
          <a:sy n="100" d="100"/>
        </p:scale>
        <p:origin x="1134" y="3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6FBBA-DB63-0749-B6FC-18FE48C50000}" type="datetimeFigureOut">
              <a:rPr lang="sv-SE" smtClean="0"/>
              <a:pPr/>
              <a:t>2019-09-20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D4C252-1084-4346-A92F-9D3C4F800FA8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9187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AED25-87C8-4F7F-8B0D-0F482F1EDF64}" type="datetimeFigureOut">
              <a:rPr lang="sv-SE" smtClean="0"/>
              <a:pPr/>
              <a:t>2019-09-20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56905-31E9-4C8E-AD86-1DD8BDB9DED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4774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739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86984" algn="l" defTabSz="5739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573969" algn="l" defTabSz="5739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860953" algn="l" defTabSz="5739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147938" algn="l" defTabSz="5739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434922" algn="l" defTabSz="5739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721907" algn="l" defTabSz="5739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008891" algn="l" defTabSz="5739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295876" algn="l" defTabSz="5739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ild med 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/>
          <p:cNvSpPr>
            <a:spLocks noGrp="1"/>
          </p:cNvSpPr>
          <p:nvPr>
            <p:ph type="pic" sz="quarter" idx="10"/>
          </p:nvPr>
        </p:nvSpPr>
        <p:spPr>
          <a:xfrm>
            <a:off x="165600" y="162000"/>
            <a:ext cx="8812800" cy="4824000"/>
          </a:xfrm>
          <a:prstGeom prst="rect">
            <a:avLst/>
          </a:prstGeom>
        </p:spPr>
        <p:txBody>
          <a:bodyPr anchor="b"/>
          <a:lstStyle>
            <a:lvl1pPr algn="ctr"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71000" y="613612"/>
            <a:ext cx="8802000" cy="1636294"/>
          </a:xfrm>
          <a:prstGeom prst="rect">
            <a:avLst/>
          </a:prstGeom>
        </p:spPr>
        <p:txBody>
          <a:bodyPr anchor="ctr"/>
          <a:lstStyle>
            <a:lvl1pPr algn="ctr">
              <a:defRPr sz="3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Lägg först in bild &amp; centrera efter det denna textbox vertikalt</a:t>
            </a:r>
          </a:p>
        </p:txBody>
      </p:sp>
    </p:spTree>
    <p:extLst>
      <p:ext uri="{BB962C8B-B14F-4D97-AF65-F5344CB8AC3E}">
        <p14:creationId xmlns:p14="http://schemas.microsoft.com/office/powerpoint/2010/main" val="1946014842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2"/>
          <p:cNvSpPr>
            <a:spLocks noGrp="1"/>
          </p:cNvSpPr>
          <p:nvPr>
            <p:ph idx="1" hasCustomPrompt="1"/>
          </p:nvPr>
        </p:nvSpPr>
        <p:spPr>
          <a:xfrm>
            <a:off x="266674" y="1754535"/>
            <a:ext cx="4240270" cy="3186834"/>
          </a:xfrm>
          <a:prstGeom prst="rect">
            <a:avLst/>
          </a:prstGeom>
        </p:spPr>
        <p:txBody>
          <a:bodyPr vert="horz" lIns="80327" tIns="40163" rIns="80327" bIns="40163" rtlCol="0">
            <a:noAutofit/>
          </a:bodyPr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accent4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accent4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sv-SE" dirty="0"/>
              <a:t>Underrubrik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266674" y="261835"/>
            <a:ext cx="4240270" cy="1492701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>
                <a:solidFill>
                  <a:schemeClr val="accent4"/>
                </a:solidFill>
              </a:defRPr>
            </a:lvl1pPr>
          </a:lstStyle>
          <a:p>
            <a:r>
              <a:rPr lang="sv-SE" dirty="0"/>
              <a:t>Bild till höger</a:t>
            </a:r>
          </a:p>
        </p:txBody>
      </p:sp>
      <p:sp>
        <p:nvSpPr>
          <p:cNvPr id="6" name="Platshållare för bild 2"/>
          <p:cNvSpPr>
            <a:spLocks noGrp="1"/>
          </p:cNvSpPr>
          <p:nvPr>
            <p:ph type="pic" sz="quarter" idx="10"/>
          </p:nvPr>
        </p:nvSpPr>
        <p:spPr>
          <a:xfrm>
            <a:off x="4573120" y="169818"/>
            <a:ext cx="4394533" cy="4807132"/>
          </a:xfrm>
          <a:prstGeom prst="rect">
            <a:avLst/>
          </a:prstGeom>
        </p:spPr>
        <p:txBody>
          <a:bodyPr lIns="159436" tIns="159436" rIns="159436" bIns="956615" anchor="b" anchorCtr="0"/>
          <a:lstStyle>
            <a:lvl1pPr>
              <a:defRPr sz="2300" b="0" i="0" baseline="0">
                <a:solidFill>
                  <a:schemeClr val="accent4"/>
                </a:solidFill>
                <a:latin typeface="Gill Sans MT"/>
              </a:defRPr>
            </a:lvl1pPr>
          </a:lstStyle>
          <a:p>
            <a:r>
              <a:rPr lang="sv-SE" dirty="0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874620312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6291574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ck för m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32850" y="297414"/>
            <a:ext cx="8484238" cy="788243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 baseline="0">
                <a:solidFill>
                  <a:schemeClr val="accent4"/>
                </a:solidFill>
              </a:defRPr>
            </a:lvl1pPr>
          </a:lstStyle>
          <a:p>
            <a:r>
              <a:rPr lang="sv-SE" dirty="0"/>
              <a:t>Tack för mig!</a:t>
            </a:r>
          </a:p>
        </p:txBody>
      </p:sp>
      <p:sp>
        <p:nvSpPr>
          <p:cNvPr id="12" name="Platshållare för bild 2"/>
          <p:cNvSpPr>
            <a:spLocks noGrp="1"/>
          </p:cNvSpPr>
          <p:nvPr>
            <p:ph type="pic" sz="quarter" idx="10"/>
          </p:nvPr>
        </p:nvSpPr>
        <p:spPr>
          <a:xfrm>
            <a:off x="1066692" y="1582153"/>
            <a:ext cx="1888321" cy="2320450"/>
          </a:xfrm>
          <a:prstGeom prst="roundRect">
            <a:avLst>
              <a:gd name="adj" fmla="val 3606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59436" tIns="159436" rIns="159436" bIns="956615" anchor="ctr" anchorCtr="0"/>
          <a:lstStyle>
            <a:lvl1pPr algn="ctr">
              <a:defRPr sz="2300" b="0" i="0" baseline="0">
                <a:solidFill>
                  <a:schemeClr val="accent4"/>
                </a:solidFill>
                <a:latin typeface="Gill Sans MT"/>
              </a:defRPr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1" hasCustomPrompt="1"/>
          </p:nvPr>
        </p:nvSpPr>
        <p:spPr>
          <a:xfrm>
            <a:off x="3278188" y="1677988"/>
            <a:ext cx="5538900" cy="2124075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 sz="2400" b="0">
                <a:solidFill>
                  <a:schemeClr val="accent4"/>
                </a:solidFill>
              </a:defRPr>
            </a:lvl2pPr>
          </a:lstStyle>
          <a:p>
            <a:pPr lvl="1"/>
            <a:r>
              <a:rPr lang="sv-SE" dirty="0"/>
              <a:t>Namn</a:t>
            </a:r>
          </a:p>
          <a:p>
            <a:pPr lvl="1"/>
            <a:endParaRPr lang="sv-SE" dirty="0"/>
          </a:p>
          <a:p>
            <a:pPr lvl="1"/>
            <a:r>
              <a:rPr lang="sv-SE" dirty="0" err="1"/>
              <a:t>Epost@handelskammaren.net</a:t>
            </a:r>
            <a:endParaRPr lang="sv-SE" dirty="0"/>
          </a:p>
          <a:p>
            <a:pPr lvl="1"/>
            <a:r>
              <a:rPr lang="sv-SE" dirty="0" err="1"/>
              <a:t>Twitter</a:t>
            </a:r>
            <a:r>
              <a:rPr lang="sv-SE" dirty="0"/>
              <a:t> @</a:t>
            </a:r>
          </a:p>
        </p:txBody>
      </p:sp>
    </p:spTree>
    <p:extLst>
      <p:ext uri="{BB962C8B-B14F-4D97-AF65-F5344CB8AC3E}">
        <p14:creationId xmlns:p14="http://schemas.microsoft.com/office/powerpoint/2010/main" val="3581262435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ild med 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/>
          <p:cNvSpPr>
            <a:spLocks noGrp="1"/>
          </p:cNvSpPr>
          <p:nvPr>
            <p:ph type="pic" sz="quarter" idx="10"/>
          </p:nvPr>
        </p:nvSpPr>
        <p:spPr>
          <a:xfrm>
            <a:off x="165600" y="162000"/>
            <a:ext cx="8812800" cy="4824000"/>
          </a:xfrm>
          <a:prstGeom prst="rect">
            <a:avLst/>
          </a:prstGeom>
        </p:spPr>
        <p:txBody>
          <a:bodyPr anchor="b"/>
          <a:lstStyle>
            <a:lvl1pPr algn="ctr"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71000" y="613612"/>
            <a:ext cx="8802000" cy="1636294"/>
          </a:xfrm>
          <a:prstGeom prst="rect">
            <a:avLst/>
          </a:prstGeom>
        </p:spPr>
        <p:txBody>
          <a:bodyPr anchor="ctr"/>
          <a:lstStyle>
            <a:lvl1pPr algn="ctr">
              <a:defRPr sz="3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Lägg först in bild &amp; centrera efter det denna textbox vertikalt</a:t>
            </a:r>
          </a:p>
        </p:txBody>
      </p:sp>
    </p:spTree>
    <p:extLst>
      <p:ext uri="{BB962C8B-B14F-4D97-AF65-F5344CB8AC3E}">
        <p14:creationId xmlns:p14="http://schemas.microsoft.com/office/powerpoint/2010/main" val="1946014842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3-radig ba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32850" y="317006"/>
            <a:ext cx="8484238" cy="2225720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Endast rubrik</a:t>
            </a:r>
            <a:br>
              <a:rPr lang="sv-SE" dirty="0"/>
            </a:br>
            <a:r>
              <a:rPr lang="sv-SE" dirty="0"/>
              <a:t>på två-tre rader</a:t>
            </a:r>
          </a:p>
        </p:txBody>
      </p:sp>
    </p:spTree>
    <p:extLst>
      <p:ext uri="{BB962C8B-B14F-4D97-AF65-F5344CB8AC3E}">
        <p14:creationId xmlns:p14="http://schemas.microsoft.com/office/powerpoint/2010/main" val="99902121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ax 2-r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32850" y="297414"/>
            <a:ext cx="8484238" cy="1492701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som kan var två rader</a:t>
            </a:r>
          </a:p>
        </p:txBody>
      </p:sp>
      <p:sp>
        <p:nvSpPr>
          <p:cNvPr id="6" name="Platshållare för text 2"/>
          <p:cNvSpPr>
            <a:spLocks noGrp="1"/>
          </p:cNvSpPr>
          <p:nvPr>
            <p:ph idx="1" hasCustomPrompt="1"/>
          </p:nvPr>
        </p:nvSpPr>
        <p:spPr>
          <a:xfrm>
            <a:off x="332850" y="1790115"/>
            <a:ext cx="8484238" cy="2909011"/>
          </a:xfrm>
          <a:prstGeom prst="rect">
            <a:avLst/>
          </a:prstGeom>
        </p:spPr>
        <p:txBody>
          <a:bodyPr vert="horz" lIns="80327" tIns="40163" rIns="80327" bIns="40163" rtlCol="0">
            <a:no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sv-SE" dirty="0"/>
              <a:t>UNDERRUBRIK</a:t>
            </a:r>
          </a:p>
          <a:p>
            <a:pPr lvl="1"/>
            <a:r>
              <a:rPr lang="sv-SE" dirty="0"/>
              <a:t>Brödtext får du genom att göra ett indrag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855441694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2"/>
          <p:cNvSpPr>
            <a:spLocks noGrp="1"/>
          </p:cNvSpPr>
          <p:nvPr>
            <p:ph idx="1" hasCustomPrompt="1"/>
          </p:nvPr>
        </p:nvSpPr>
        <p:spPr>
          <a:xfrm>
            <a:off x="266674" y="1754535"/>
            <a:ext cx="4240270" cy="3186834"/>
          </a:xfrm>
          <a:prstGeom prst="rect">
            <a:avLst/>
          </a:prstGeom>
        </p:spPr>
        <p:txBody>
          <a:bodyPr vert="horz" lIns="80327" tIns="40163" rIns="80327" bIns="40163" rtlCol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Underrubrik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266674" y="261835"/>
            <a:ext cx="4240270" cy="1492701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Bild till höger</a:t>
            </a:r>
          </a:p>
        </p:txBody>
      </p:sp>
      <p:sp>
        <p:nvSpPr>
          <p:cNvPr id="6" name="Platshållare för bild 2"/>
          <p:cNvSpPr>
            <a:spLocks noGrp="1"/>
          </p:cNvSpPr>
          <p:nvPr>
            <p:ph type="pic" sz="quarter" idx="10"/>
          </p:nvPr>
        </p:nvSpPr>
        <p:spPr>
          <a:xfrm>
            <a:off x="4573120" y="169818"/>
            <a:ext cx="4394533" cy="4807132"/>
          </a:xfrm>
          <a:prstGeom prst="rect">
            <a:avLst/>
          </a:prstGeom>
        </p:spPr>
        <p:txBody>
          <a:bodyPr lIns="159436" tIns="159436" rIns="159436" bIns="956615" anchor="b" anchorCtr="0"/>
          <a:lstStyle>
            <a:lvl1pPr>
              <a:defRPr sz="2300" b="0" i="0" baseline="0">
                <a:solidFill>
                  <a:schemeClr val="tx1"/>
                </a:solidFill>
                <a:latin typeface="Gill Sans MT"/>
              </a:defRPr>
            </a:lvl1pPr>
          </a:lstStyle>
          <a:p>
            <a:r>
              <a:rPr lang="sv-SE" dirty="0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874620312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6291574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ck för m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32850" y="297414"/>
            <a:ext cx="8484238" cy="788243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Tack för mig!</a:t>
            </a:r>
          </a:p>
        </p:txBody>
      </p:sp>
      <p:sp>
        <p:nvSpPr>
          <p:cNvPr id="12" name="Platshållare för bild 2"/>
          <p:cNvSpPr>
            <a:spLocks noGrp="1"/>
          </p:cNvSpPr>
          <p:nvPr>
            <p:ph type="pic" sz="quarter" idx="10"/>
          </p:nvPr>
        </p:nvSpPr>
        <p:spPr>
          <a:xfrm>
            <a:off x="1066692" y="1582153"/>
            <a:ext cx="1888321" cy="2320450"/>
          </a:xfrm>
          <a:prstGeom prst="roundRect">
            <a:avLst>
              <a:gd name="adj" fmla="val 3606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59436" tIns="159436" rIns="159436" bIns="956615" anchor="ctr" anchorCtr="0"/>
          <a:lstStyle>
            <a:lvl1pPr algn="ctr">
              <a:defRPr sz="2300" b="0" i="0" baseline="0">
                <a:solidFill>
                  <a:schemeClr val="tx1"/>
                </a:solidFill>
                <a:latin typeface="Gill Sans MT"/>
              </a:defRPr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1" hasCustomPrompt="1"/>
          </p:nvPr>
        </p:nvSpPr>
        <p:spPr>
          <a:xfrm>
            <a:off x="3278188" y="1677988"/>
            <a:ext cx="5538900" cy="2124075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 sz="2400" b="0">
                <a:solidFill>
                  <a:schemeClr val="tx1"/>
                </a:solidFill>
              </a:defRPr>
            </a:lvl2pPr>
          </a:lstStyle>
          <a:p>
            <a:pPr lvl="1"/>
            <a:r>
              <a:rPr lang="sv-SE" dirty="0"/>
              <a:t>Namn</a:t>
            </a:r>
          </a:p>
          <a:p>
            <a:pPr lvl="1"/>
            <a:endParaRPr lang="sv-SE" dirty="0"/>
          </a:p>
          <a:p>
            <a:pPr lvl="1"/>
            <a:r>
              <a:rPr lang="sv-SE" dirty="0" err="1"/>
              <a:t>Epost@handelskammaren.net</a:t>
            </a:r>
            <a:endParaRPr lang="sv-SE" dirty="0"/>
          </a:p>
          <a:p>
            <a:pPr lvl="1"/>
            <a:r>
              <a:rPr lang="sv-SE" dirty="0" err="1"/>
              <a:t>Twitter</a:t>
            </a:r>
            <a:r>
              <a:rPr lang="sv-SE" dirty="0"/>
              <a:t> @</a:t>
            </a:r>
          </a:p>
        </p:txBody>
      </p:sp>
    </p:spTree>
    <p:extLst>
      <p:ext uri="{BB962C8B-B14F-4D97-AF65-F5344CB8AC3E}">
        <p14:creationId xmlns:p14="http://schemas.microsoft.com/office/powerpoint/2010/main" val="3581262435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ild med 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/>
          <p:cNvSpPr>
            <a:spLocks noGrp="1"/>
          </p:cNvSpPr>
          <p:nvPr>
            <p:ph type="pic" sz="quarter" idx="10"/>
          </p:nvPr>
        </p:nvSpPr>
        <p:spPr>
          <a:xfrm>
            <a:off x="165600" y="162000"/>
            <a:ext cx="8812800" cy="4824000"/>
          </a:xfrm>
          <a:prstGeom prst="rect">
            <a:avLst/>
          </a:prstGeom>
        </p:spPr>
        <p:txBody>
          <a:bodyPr anchor="b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71000" y="613612"/>
            <a:ext cx="8802000" cy="1636294"/>
          </a:xfrm>
          <a:prstGeom prst="rect">
            <a:avLst/>
          </a:prstGeom>
        </p:spPr>
        <p:txBody>
          <a:bodyPr anchor="ctr"/>
          <a:lstStyle>
            <a:lvl1pPr algn="ctr">
              <a:defRPr sz="3600" baseline="0"/>
            </a:lvl1pPr>
          </a:lstStyle>
          <a:p>
            <a:pPr lvl="0"/>
            <a:r>
              <a:rPr lang="sv-SE" dirty="0"/>
              <a:t>Lägg först in bild &amp; centrera efter det denna textbox vertikalt</a:t>
            </a:r>
          </a:p>
        </p:txBody>
      </p:sp>
    </p:spTree>
    <p:extLst>
      <p:ext uri="{BB962C8B-B14F-4D97-AF65-F5344CB8AC3E}">
        <p14:creationId xmlns:p14="http://schemas.microsoft.com/office/powerpoint/2010/main" val="1946014842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3-radig ba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32850" y="317006"/>
            <a:ext cx="8484238" cy="2225720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Endast rubrik</a:t>
            </a:r>
            <a:br>
              <a:rPr lang="sv-SE" dirty="0"/>
            </a:br>
            <a:r>
              <a:rPr lang="sv-SE" dirty="0"/>
              <a:t>på två-tre rader</a:t>
            </a:r>
          </a:p>
        </p:txBody>
      </p:sp>
    </p:spTree>
    <p:extLst>
      <p:ext uri="{BB962C8B-B14F-4D97-AF65-F5344CB8AC3E}">
        <p14:creationId xmlns:p14="http://schemas.microsoft.com/office/powerpoint/2010/main" val="99902121"/>
      </p:ext>
    </p:extLst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3-radig ba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32850" y="317006"/>
            <a:ext cx="8484238" cy="2225720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Endast rubrik</a:t>
            </a:r>
            <a:br>
              <a:rPr lang="sv-SE" dirty="0"/>
            </a:br>
            <a:r>
              <a:rPr lang="sv-SE" dirty="0"/>
              <a:t>på två-tre rader</a:t>
            </a:r>
          </a:p>
        </p:txBody>
      </p:sp>
    </p:spTree>
    <p:extLst>
      <p:ext uri="{BB962C8B-B14F-4D97-AF65-F5344CB8AC3E}">
        <p14:creationId xmlns:p14="http://schemas.microsoft.com/office/powerpoint/2010/main" val="99902121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ax 2-r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32850" y="297414"/>
            <a:ext cx="8484238" cy="1492701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som kan var två rader</a:t>
            </a:r>
          </a:p>
        </p:txBody>
      </p:sp>
      <p:sp>
        <p:nvSpPr>
          <p:cNvPr id="6" name="Platshållare för text 2"/>
          <p:cNvSpPr>
            <a:spLocks noGrp="1"/>
          </p:cNvSpPr>
          <p:nvPr>
            <p:ph idx="1" hasCustomPrompt="1"/>
          </p:nvPr>
        </p:nvSpPr>
        <p:spPr>
          <a:xfrm>
            <a:off x="332850" y="1790115"/>
            <a:ext cx="8484238" cy="2909011"/>
          </a:xfrm>
          <a:prstGeom prst="rect">
            <a:avLst/>
          </a:prstGeom>
        </p:spPr>
        <p:txBody>
          <a:bodyPr vert="horz" lIns="80327" tIns="40163" rIns="80327" bIns="40163" rtlCol="0">
            <a:no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sv-SE" dirty="0"/>
              <a:t>UNDERRUBRIK</a:t>
            </a:r>
          </a:p>
          <a:p>
            <a:pPr lvl="1"/>
            <a:r>
              <a:rPr lang="sv-SE" dirty="0"/>
              <a:t>Brödtext får du genom att göra ett indrag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855441694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2"/>
          <p:cNvSpPr>
            <a:spLocks noGrp="1"/>
          </p:cNvSpPr>
          <p:nvPr>
            <p:ph idx="1" hasCustomPrompt="1"/>
          </p:nvPr>
        </p:nvSpPr>
        <p:spPr>
          <a:xfrm>
            <a:off x="266674" y="1754535"/>
            <a:ext cx="4240270" cy="3186834"/>
          </a:xfrm>
          <a:prstGeom prst="rect">
            <a:avLst/>
          </a:prstGeom>
        </p:spPr>
        <p:txBody>
          <a:bodyPr vert="horz" lIns="80327" tIns="40163" rIns="80327" bIns="40163" rtlCol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Underrubrik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266674" y="261835"/>
            <a:ext cx="4240270" cy="1492701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Bild till höger</a:t>
            </a:r>
          </a:p>
        </p:txBody>
      </p:sp>
      <p:sp>
        <p:nvSpPr>
          <p:cNvPr id="6" name="Platshållare för bild 2"/>
          <p:cNvSpPr>
            <a:spLocks noGrp="1"/>
          </p:cNvSpPr>
          <p:nvPr>
            <p:ph type="pic" sz="quarter" idx="10"/>
          </p:nvPr>
        </p:nvSpPr>
        <p:spPr>
          <a:xfrm>
            <a:off x="4573120" y="169818"/>
            <a:ext cx="4394533" cy="4807132"/>
          </a:xfrm>
          <a:prstGeom prst="rect">
            <a:avLst/>
          </a:prstGeom>
        </p:spPr>
        <p:txBody>
          <a:bodyPr lIns="159436" tIns="159436" rIns="159436" bIns="956615" anchor="b" anchorCtr="0"/>
          <a:lstStyle>
            <a:lvl1pPr>
              <a:defRPr sz="2300" b="0" i="0" baseline="0">
                <a:solidFill>
                  <a:schemeClr val="bg1"/>
                </a:solidFill>
                <a:latin typeface="Gill Sans MT"/>
              </a:defRPr>
            </a:lvl1pPr>
          </a:lstStyle>
          <a:p>
            <a:r>
              <a:rPr lang="sv-SE" dirty="0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874620312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6291574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ck för m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32850" y="297414"/>
            <a:ext cx="8484238" cy="788243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Tack för mig!</a:t>
            </a:r>
          </a:p>
        </p:txBody>
      </p:sp>
      <p:sp>
        <p:nvSpPr>
          <p:cNvPr id="12" name="Platshållare för bild 2"/>
          <p:cNvSpPr>
            <a:spLocks noGrp="1"/>
          </p:cNvSpPr>
          <p:nvPr>
            <p:ph type="pic" sz="quarter" idx="10"/>
          </p:nvPr>
        </p:nvSpPr>
        <p:spPr>
          <a:xfrm>
            <a:off x="1066692" y="1582153"/>
            <a:ext cx="1888321" cy="2320450"/>
          </a:xfrm>
          <a:prstGeom prst="roundRect">
            <a:avLst>
              <a:gd name="adj" fmla="val 3606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59436" tIns="159436" rIns="159436" bIns="956615" anchor="ctr" anchorCtr="0"/>
          <a:lstStyle>
            <a:lvl1pPr algn="ctr">
              <a:defRPr sz="2300" b="0" i="0" baseline="0">
                <a:solidFill>
                  <a:schemeClr val="bg1"/>
                </a:solidFill>
                <a:latin typeface="Gill Sans MT"/>
              </a:defRPr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1" hasCustomPrompt="1"/>
          </p:nvPr>
        </p:nvSpPr>
        <p:spPr>
          <a:xfrm>
            <a:off x="3278188" y="1677988"/>
            <a:ext cx="5538900" cy="2124075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 sz="2400" b="0">
                <a:solidFill>
                  <a:schemeClr val="bg1"/>
                </a:solidFill>
              </a:defRPr>
            </a:lvl2pPr>
          </a:lstStyle>
          <a:p>
            <a:pPr lvl="1"/>
            <a:r>
              <a:rPr lang="sv-SE" dirty="0"/>
              <a:t>Namn</a:t>
            </a:r>
          </a:p>
          <a:p>
            <a:pPr lvl="1"/>
            <a:endParaRPr lang="sv-SE" dirty="0"/>
          </a:p>
          <a:p>
            <a:pPr lvl="1"/>
            <a:r>
              <a:rPr lang="sv-SE" dirty="0" err="1"/>
              <a:t>Epost@handelskammaren.net</a:t>
            </a:r>
            <a:endParaRPr lang="sv-SE" dirty="0"/>
          </a:p>
          <a:p>
            <a:pPr lvl="1"/>
            <a:r>
              <a:rPr lang="sv-SE" dirty="0" err="1"/>
              <a:t>Twitter</a:t>
            </a:r>
            <a:r>
              <a:rPr lang="sv-SE" dirty="0"/>
              <a:t> @</a:t>
            </a:r>
          </a:p>
        </p:txBody>
      </p:sp>
    </p:spTree>
    <p:extLst>
      <p:ext uri="{BB962C8B-B14F-4D97-AF65-F5344CB8AC3E}">
        <p14:creationId xmlns:p14="http://schemas.microsoft.com/office/powerpoint/2010/main" val="3581262435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ild med 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/>
          <p:cNvSpPr>
            <a:spLocks noGrp="1"/>
          </p:cNvSpPr>
          <p:nvPr>
            <p:ph type="pic" sz="quarter" idx="10"/>
          </p:nvPr>
        </p:nvSpPr>
        <p:spPr>
          <a:xfrm>
            <a:off x="165600" y="162000"/>
            <a:ext cx="8812800" cy="4824000"/>
          </a:xfrm>
          <a:prstGeom prst="rect">
            <a:avLst/>
          </a:prstGeom>
        </p:spPr>
        <p:txBody>
          <a:bodyPr anchor="b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71000" y="613612"/>
            <a:ext cx="8802000" cy="1636294"/>
          </a:xfrm>
          <a:prstGeom prst="rect">
            <a:avLst/>
          </a:prstGeom>
        </p:spPr>
        <p:txBody>
          <a:bodyPr anchor="ctr"/>
          <a:lstStyle>
            <a:lvl1pPr algn="ctr">
              <a:defRPr sz="3600" baseline="0"/>
            </a:lvl1pPr>
          </a:lstStyle>
          <a:p>
            <a:pPr lvl="0"/>
            <a:r>
              <a:rPr lang="sv-SE" dirty="0"/>
              <a:t>Lägg först in bild &amp; centrera efter det denna textbox vertikalt</a:t>
            </a:r>
          </a:p>
        </p:txBody>
      </p:sp>
    </p:spTree>
    <p:extLst>
      <p:ext uri="{BB962C8B-B14F-4D97-AF65-F5344CB8AC3E}">
        <p14:creationId xmlns:p14="http://schemas.microsoft.com/office/powerpoint/2010/main" val="1946014842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3-radig ba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32850" y="317006"/>
            <a:ext cx="8484238" cy="2225720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Endast rubrik</a:t>
            </a:r>
            <a:br>
              <a:rPr lang="sv-SE" dirty="0"/>
            </a:br>
            <a:r>
              <a:rPr lang="sv-SE" dirty="0"/>
              <a:t>på två-tre rader</a:t>
            </a:r>
          </a:p>
        </p:txBody>
      </p:sp>
    </p:spTree>
    <p:extLst>
      <p:ext uri="{BB962C8B-B14F-4D97-AF65-F5344CB8AC3E}">
        <p14:creationId xmlns:p14="http://schemas.microsoft.com/office/powerpoint/2010/main" val="99902121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ax 2-r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32850" y="297414"/>
            <a:ext cx="8484238" cy="1492701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som kan var två rader</a:t>
            </a:r>
          </a:p>
        </p:txBody>
      </p:sp>
      <p:sp>
        <p:nvSpPr>
          <p:cNvPr id="6" name="Platshållare för text 2"/>
          <p:cNvSpPr>
            <a:spLocks noGrp="1"/>
          </p:cNvSpPr>
          <p:nvPr>
            <p:ph idx="1" hasCustomPrompt="1"/>
          </p:nvPr>
        </p:nvSpPr>
        <p:spPr>
          <a:xfrm>
            <a:off x="332850" y="1790115"/>
            <a:ext cx="8484238" cy="2909011"/>
          </a:xfrm>
          <a:prstGeom prst="rect">
            <a:avLst/>
          </a:prstGeom>
        </p:spPr>
        <p:txBody>
          <a:bodyPr vert="horz" lIns="80327" tIns="40163" rIns="80327" bIns="40163" rtlCol="0">
            <a:no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sv-SE" dirty="0"/>
              <a:t>UNDERRUBRIK</a:t>
            </a:r>
          </a:p>
          <a:p>
            <a:pPr lvl="1"/>
            <a:r>
              <a:rPr lang="sv-SE" dirty="0"/>
              <a:t>Brödtext får du genom att göra ett indrag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855441694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2"/>
          <p:cNvSpPr>
            <a:spLocks noGrp="1"/>
          </p:cNvSpPr>
          <p:nvPr>
            <p:ph idx="1" hasCustomPrompt="1"/>
          </p:nvPr>
        </p:nvSpPr>
        <p:spPr>
          <a:xfrm>
            <a:off x="266674" y="1754535"/>
            <a:ext cx="4240270" cy="3186834"/>
          </a:xfrm>
          <a:prstGeom prst="rect">
            <a:avLst/>
          </a:prstGeom>
        </p:spPr>
        <p:txBody>
          <a:bodyPr vert="horz" lIns="80327" tIns="40163" rIns="80327" bIns="40163" rtlCol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Underrubrik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266674" y="261835"/>
            <a:ext cx="4240270" cy="1492701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Bild till höger</a:t>
            </a:r>
          </a:p>
        </p:txBody>
      </p:sp>
      <p:sp>
        <p:nvSpPr>
          <p:cNvPr id="6" name="Platshållare för bild 2"/>
          <p:cNvSpPr>
            <a:spLocks noGrp="1"/>
          </p:cNvSpPr>
          <p:nvPr>
            <p:ph type="pic" sz="quarter" idx="10"/>
          </p:nvPr>
        </p:nvSpPr>
        <p:spPr>
          <a:xfrm>
            <a:off x="4573120" y="169818"/>
            <a:ext cx="4394533" cy="4807132"/>
          </a:xfrm>
          <a:prstGeom prst="rect">
            <a:avLst/>
          </a:prstGeom>
        </p:spPr>
        <p:txBody>
          <a:bodyPr lIns="159436" tIns="159436" rIns="159436" bIns="956615" anchor="b" anchorCtr="0"/>
          <a:lstStyle>
            <a:lvl1pPr>
              <a:defRPr sz="2300" b="0" i="0" baseline="0">
                <a:solidFill>
                  <a:schemeClr val="bg1"/>
                </a:solidFill>
                <a:latin typeface="Gill Sans MT"/>
              </a:defRPr>
            </a:lvl1pPr>
          </a:lstStyle>
          <a:p>
            <a:r>
              <a:rPr lang="sv-SE" dirty="0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874620312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6291574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ax 2-r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32850" y="297414"/>
            <a:ext cx="8484238" cy="1492701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som kan var två rader</a:t>
            </a:r>
          </a:p>
        </p:txBody>
      </p:sp>
      <p:sp>
        <p:nvSpPr>
          <p:cNvPr id="6" name="Platshållare för text 2"/>
          <p:cNvSpPr>
            <a:spLocks noGrp="1"/>
          </p:cNvSpPr>
          <p:nvPr>
            <p:ph idx="1" hasCustomPrompt="1"/>
          </p:nvPr>
        </p:nvSpPr>
        <p:spPr>
          <a:xfrm>
            <a:off x="332850" y="1790115"/>
            <a:ext cx="8484238" cy="2909011"/>
          </a:xfrm>
          <a:prstGeom prst="rect">
            <a:avLst/>
          </a:prstGeom>
        </p:spPr>
        <p:txBody>
          <a:bodyPr vert="horz" lIns="80327" tIns="40163" rIns="80327" bIns="40163" rtlCol="0">
            <a:no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sv-SE" dirty="0"/>
              <a:t>UNDERRUBRIK</a:t>
            </a:r>
          </a:p>
          <a:p>
            <a:pPr lvl="1"/>
            <a:r>
              <a:rPr lang="sv-SE" dirty="0"/>
              <a:t>Brödtext får du genom att göra ett indrag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855441694"/>
      </p:ext>
    </p:extLst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ck för m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32850" y="297414"/>
            <a:ext cx="8484238" cy="788243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Tack för mig!</a:t>
            </a:r>
          </a:p>
        </p:txBody>
      </p:sp>
      <p:sp>
        <p:nvSpPr>
          <p:cNvPr id="12" name="Platshållare för bild 2"/>
          <p:cNvSpPr>
            <a:spLocks noGrp="1"/>
          </p:cNvSpPr>
          <p:nvPr>
            <p:ph type="pic" sz="quarter" idx="10"/>
          </p:nvPr>
        </p:nvSpPr>
        <p:spPr>
          <a:xfrm>
            <a:off x="1066692" y="1582153"/>
            <a:ext cx="1888321" cy="2320450"/>
          </a:xfrm>
          <a:prstGeom prst="roundRect">
            <a:avLst>
              <a:gd name="adj" fmla="val 3606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59436" tIns="159436" rIns="159436" bIns="956615" anchor="ctr" anchorCtr="0"/>
          <a:lstStyle>
            <a:lvl1pPr algn="ctr">
              <a:defRPr sz="2300" b="0" i="0" baseline="0">
                <a:solidFill>
                  <a:schemeClr val="bg1"/>
                </a:solidFill>
                <a:latin typeface="Gill Sans MT"/>
              </a:defRPr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1" hasCustomPrompt="1"/>
          </p:nvPr>
        </p:nvSpPr>
        <p:spPr>
          <a:xfrm>
            <a:off x="3278188" y="1677988"/>
            <a:ext cx="5538900" cy="2124075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 sz="2400" b="0">
                <a:solidFill>
                  <a:schemeClr val="bg1"/>
                </a:solidFill>
              </a:defRPr>
            </a:lvl2pPr>
          </a:lstStyle>
          <a:p>
            <a:pPr lvl="1"/>
            <a:r>
              <a:rPr lang="sv-SE" dirty="0"/>
              <a:t>Namn</a:t>
            </a:r>
          </a:p>
          <a:p>
            <a:pPr lvl="1"/>
            <a:endParaRPr lang="sv-SE" dirty="0"/>
          </a:p>
          <a:p>
            <a:pPr lvl="1"/>
            <a:r>
              <a:rPr lang="sv-SE" dirty="0" err="1"/>
              <a:t>Epost@handelskammaren.net</a:t>
            </a:r>
            <a:endParaRPr lang="sv-SE" dirty="0"/>
          </a:p>
          <a:p>
            <a:pPr lvl="1"/>
            <a:r>
              <a:rPr lang="sv-SE" dirty="0" err="1"/>
              <a:t>Twitter</a:t>
            </a:r>
            <a:r>
              <a:rPr lang="sv-SE" dirty="0"/>
              <a:t> @</a:t>
            </a:r>
          </a:p>
        </p:txBody>
      </p:sp>
    </p:spTree>
    <p:extLst>
      <p:ext uri="{BB962C8B-B14F-4D97-AF65-F5344CB8AC3E}">
        <p14:creationId xmlns:p14="http://schemas.microsoft.com/office/powerpoint/2010/main" val="3581262435"/>
      </p:ext>
    </p:extLst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EDEDED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150"/>
              </a:spcBef>
            </a:pPr>
            <a:r>
              <a:rPr lang="sv-SE" spc="41"/>
              <a:t>Ledarkollen</a:t>
            </a:r>
            <a:r>
              <a:rPr lang="sv-SE" spc="-19"/>
              <a:t> </a:t>
            </a:r>
            <a:r>
              <a:rPr lang="sv-SE" spc="68"/>
              <a:t>2019</a:t>
            </a:r>
            <a:endParaRPr lang="sv-SE" spc="68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65704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2"/>
          <p:cNvSpPr>
            <a:spLocks noGrp="1"/>
          </p:cNvSpPr>
          <p:nvPr>
            <p:ph idx="1" hasCustomPrompt="1"/>
          </p:nvPr>
        </p:nvSpPr>
        <p:spPr>
          <a:xfrm>
            <a:off x="266674" y="1754535"/>
            <a:ext cx="4240270" cy="3186834"/>
          </a:xfrm>
          <a:prstGeom prst="rect">
            <a:avLst/>
          </a:prstGeom>
        </p:spPr>
        <p:txBody>
          <a:bodyPr vert="horz" lIns="80327" tIns="40163" rIns="80327" bIns="40163" rtlCol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Underrubrik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266674" y="261835"/>
            <a:ext cx="4240270" cy="1492701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Bild till höger</a:t>
            </a:r>
          </a:p>
        </p:txBody>
      </p:sp>
      <p:sp>
        <p:nvSpPr>
          <p:cNvPr id="6" name="Platshållare för bild 2"/>
          <p:cNvSpPr>
            <a:spLocks noGrp="1"/>
          </p:cNvSpPr>
          <p:nvPr>
            <p:ph type="pic" sz="quarter" idx="10"/>
          </p:nvPr>
        </p:nvSpPr>
        <p:spPr>
          <a:xfrm>
            <a:off x="4573120" y="169818"/>
            <a:ext cx="4394533" cy="4807132"/>
          </a:xfrm>
          <a:prstGeom prst="rect">
            <a:avLst/>
          </a:prstGeom>
        </p:spPr>
        <p:txBody>
          <a:bodyPr lIns="159436" tIns="159436" rIns="159436" bIns="956615" anchor="b" anchorCtr="0"/>
          <a:lstStyle>
            <a:lvl1pPr>
              <a:defRPr sz="2300" b="0" i="0" baseline="0">
                <a:solidFill>
                  <a:schemeClr val="tx1"/>
                </a:solidFill>
                <a:latin typeface="Gill Sans MT"/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7462031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629157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ck för m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 2"/>
          <p:cNvSpPr>
            <a:spLocks noGrp="1"/>
          </p:cNvSpPr>
          <p:nvPr>
            <p:ph type="pic" sz="quarter" idx="10"/>
          </p:nvPr>
        </p:nvSpPr>
        <p:spPr>
          <a:xfrm>
            <a:off x="1066692" y="1582153"/>
            <a:ext cx="1888321" cy="2320450"/>
          </a:xfrm>
          <a:prstGeom prst="roundRect">
            <a:avLst>
              <a:gd name="adj" fmla="val 3606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59436" tIns="159436" rIns="159436" bIns="956615" anchor="ctr" anchorCtr="0"/>
          <a:lstStyle>
            <a:lvl1pPr algn="ctr">
              <a:defRPr sz="2300" b="0" i="0" baseline="0">
                <a:solidFill>
                  <a:schemeClr val="tx1"/>
                </a:solidFill>
                <a:latin typeface="Gill Sans MT"/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1" hasCustomPrompt="1"/>
          </p:nvPr>
        </p:nvSpPr>
        <p:spPr>
          <a:xfrm>
            <a:off x="3278188" y="1677988"/>
            <a:ext cx="5538900" cy="2124075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 sz="2400" b="1">
                <a:solidFill>
                  <a:schemeClr val="tx1"/>
                </a:solidFill>
              </a:defRPr>
            </a:lvl2pPr>
            <a:lvl3pPr>
              <a:buNone/>
              <a:defRPr sz="2400" b="0">
                <a:solidFill>
                  <a:schemeClr val="tx1"/>
                </a:solidFill>
              </a:defRPr>
            </a:lvl3pPr>
          </a:lstStyle>
          <a:p>
            <a:pPr lvl="1"/>
            <a:r>
              <a:rPr lang="sv-SE" dirty="0"/>
              <a:t>Namn</a:t>
            </a:r>
          </a:p>
          <a:p>
            <a:pPr lvl="1"/>
            <a:endParaRPr lang="sv-SE" dirty="0"/>
          </a:p>
          <a:p>
            <a:pPr lvl="2"/>
            <a:r>
              <a:rPr lang="sv-SE" dirty="0" err="1"/>
              <a:t>Epost@handelskammaren.net</a:t>
            </a:r>
            <a:endParaRPr lang="sv-SE" dirty="0"/>
          </a:p>
          <a:p>
            <a:pPr lvl="2"/>
            <a:r>
              <a:rPr lang="sv-SE" dirty="0" err="1"/>
              <a:t>Twitter</a:t>
            </a:r>
            <a:r>
              <a:rPr lang="sv-SE" dirty="0"/>
              <a:t> @</a:t>
            </a:r>
          </a:p>
        </p:txBody>
      </p:sp>
      <p:sp>
        <p:nvSpPr>
          <p:cNvPr id="7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32850" y="297414"/>
            <a:ext cx="8484238" cy="788243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Tack för mig!</a:t>
            </a:r>
          </a:p>
        </p:txBody>
      </p:sp>
    </p:spTree>
    <p:extLst>
      <p:ext uri="{BB962C8B-B14F-4D97-AF65-F5344CB8AC3E}">
        <p14:creationId xmlns:p14="http://schemas.microsoft.com/office/powerpoint/2010/main" val="358126243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ild med 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/>
          <p:cNvSpPr>
            <a:spLocks noGrp="1"/>
          </p:cNvSpPr>
          <p:nvPr>
            <p:ph type="pic" sz="quarter" idx="10"/>
          </p:nvPr>
        </p:nvSpPr>
        <p:spPr>
          <a:xfrm>
            <a:off x="165600" y="162000"/>
            <a:ext cx="8812800" cy="4824000"/>
          </a:xfrm>
          <a:prstGeom prst="rect">
            <a:avLst/>
          </a:prstGeom>
        </p:spPr>
        <p:txBody>
          <a:bodyPr anchor="b"/>
          <a:lstStyle>
            <a:lvl1pPr algn="ctr">
              <a:defRPr baseline="0"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71000" y="613612"/>
            <a:ext cx="8802000" cy="1636294"/>
          </a:xfrm>
          <a:prstGeom prst="rect">
            <a:avLst/>
          </a:prstGeom>
        </p:spPr>
        <p:txBody>
          <a:bodyPr anchor="ctr"/>
          <a:lstStyle>
            <a:lvl1pPr algn="ctr">
              <a:defRPr sz="360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sv-SE" dirty="0"/>
              <a:t>Lägg först in bild &amp; centrera efter det denna textbox vertikalt</a:t>
            </a:r>
          </a:p>
        </p:txBody>
      </p:sp>
    </p:spTree>
    <p:extLst>
      <p:ext uri="{BB962C8B-B14F-4D97-AF65-F5344CB8AC3E}">
        <p14:creationId xmlns:p14="http://schemas.microsoft.com/office/powerpoint/2010/main" val="194601484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3-radig ba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32850" y="317006"/>
            <a:ext cx="8484238" cy="2225720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 baseline="0">
                <a:solidFill>
                  <a:schemeClr val="accent4"/>
                </a:solidFill>
              </a:defRPr>
            </a:lvl1pPr>
          </a:lstStyle>
          <a:p>
            <a:r>
              <a:rPr lang="sv-SE" dirty="0"/>
              <a:t>Endast rubrik</a:t>
            </a:r>
            <a:br>
              <a:rPr lang="sv-SE" dirty="0"/>
            </a:br>
            <a:r>
              <a:rPr lang="sv-SE" dirty="0"/>
              <a:t>på två-tre rader</a:t>
            </a:r>
          </a:p>
        </p:txBody>
      </p:sp>
    </p:spTree>
    <p:extLst>
      <p:ext uri="{BB962C8B-B14F-4D97-AF65-F5344CB8AC3E}">
        <p14:creationId xmlns:p14="http://schemas.microsoft.com/office/powerpoint/2010/main" val="99902121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ax 2-r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32850" y="297414"/>
            <a:ext cx="8484238" cy="1492701"/>
          </a:xfrm>
          <a:prstGeom prst="rect">
            <a:avLst/>
          </a:prstGeom>
        </p:spPr>
        <p:txBody>
          <a:bodyPr vert="horz" lIns="80327" tIns="40163" rIns="80327" bIns="40163" rtlCol="0" anchor="t" anchorCtr="0">
            <a:normAutofit/>
          </a:bodyPr>
          <a:lstStyle>
            <a:lvl1pPr>
              <a:defRPr sz="5400">
                <a:solidFill>
                  <a:schemeClr val="accent4"/>
                </a:solidFill>
              </a:defRPr>
            </a:lvl1pPr>
          </a:lstStyle>
          <a:p>
            <a:r>
              <a:rPr lang="sv-SE" dirty="0"/>
              <a:t>Rubrik som kan var två rader</a:t>
            </a:r>
          </a:p>
        </p:txBody>
      </p:sp>
      <p:sp>
        <p:nvSpPr>
          <p:cNvPr id="6" name="Platshållare för text 2"/>
          <p:cNvSpPr>
            <a:spLocks noGrp="1"/>
          </p:cNvSpPr>
          <p:nvPr>
            <p:ph idx="1" hasCustomPrompt="1"/>
          </p:nvPr>
        </p:nvSpPr>
        <p:spPr>
          <a:xfrm>
            <a:off x="332850" y="1790115"/>
            <a:ext cx="8484238" cy="2909011"/>
          </a:xfrm>
          <a:prstGeom prst="rect">
            <a:avLst/>
          </a:prstGeom>
        </p:spPr>
        <p:txBody>
          <a:bodyPr vert="horz" lIns="80327" tIns="40163" rIns="80327" bIns="40163" rtlCol="0">
            <a:noAutofit/>
          </a:bodyPr>
          <a:lstStyle>
            <a:lvl1pPr marL="0" indent="0">
              <a:buNone/>
              <a:defRPr sz="2800" b="1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4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chemeClr val="accent4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accent4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accent4"/>
                </a:solidFill>
                <a:latin typeface="+mn-lt"/>
              </a:defRPr>
            </a:lvl5pPr>
          </a:lstStyle>
          <a:p>
            <a:pPr lvl="0"/>
            <a:r>
              <a:rPr lang="sv-SE" dirty="0"/>
              <a:t>UNDERRUBRIK</a:t>
            </a:r>
          </a:p>
          <a:p>
            <a:pPr lvl="1"/>
            <a:r>
              <a:rPr lang="sv-SE" dirty="0"/>
              <a:t>Brödtext får du genom att göra ett indrag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855441694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VHK_logo_CMYK_HORISONTELL_NEG.png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217227" y="4459417"/>
            <a:ext cx="1568904" cy="377314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4168" y="4583738"/>
            <a:ext cx="1701445" cy="38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719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p:transition spd="med">
    <p:fade/>
  </p:transition>
  <p:txStyles>
    <p:titleStyle>
      <a:lvl1pPr algn="l" defTabSz="401634" rtl="0" eaLnBrk="1" latinLnBrk="0" hangingPunct="1">
        <a:lnSpc>
          <a:spcPct val="85000"/>
        </a:lnSpc>
        <a:spcBef>
          <a:spcPct val="0"/>
        </a:spcBef>
        <a:buNone/>
        <a:defRPr sz="60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01634" rtl="0" eaLnBrk="1" latinLnBrk="0" hangingPunct="1">
        <a:spcBef>
          <a:spcPct val="20000"/>
        </a:spcBef>
        <a:buFontTx/>
        <a:buNone/>
        <a:defRPr sz="3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401634" rtl="0" eaLnBrk="1" latinLnBrk="0" hangingPunct="1">
        <a:lnSpc>
          <a:spcPct val="100000"/>
        </a:lnSpc>
        <a:spcBef>
          <a:spcPts val="0"/>
        </a:spcBef>
        <a:buFontTx/>
        <a:buNone/>
        <a:defRPr sz="3000" b="0" kern="1200">
          <a:solidFill>
            <a:schemeClr val="bg1"/>
          </a:solidFill>
          <a:latin typeface="Gill Sans MT"/>
          <a:ea typeface="+mn-ea"/>
          <a:cs typeface="Gill Sans MT"/>
        </a:defRPr>
      </a:lvl2pPr>
      <a:lvl3pPr marL="535513" indent="-535513" algn="l" defTabSz="401634" rtl="0" eaLnBrk="1" latinLnBrk="0" hangingPunct="1">
        <a:spcBef>
          <a:spcPct val="20000"/>
        </a:spcBef>
        <a:buClr>
          <a:schemeClr val="accent2"/>
        </a:buClr>
        <a:buSzPct val="110000"/>
        <a:buFont typeface="Arial"/>
        <a:buChar char="•"/>
        <a:defRPr sz="30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071026" indent="-535513" algn="l" defTabSz="401634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80000"/>
        <a:buFont typeface="Arial"/>
        <a:buChar char="•"/>
        <a:defRPr sz="3000" b="0" kern="1200">
          <a:solidFill>
            <a:schemeClr val="bg1"/>
          </a:solidFill>
          <a:latin typeface="Gill Sans MT"/>
          <a:ea typeface="+mn-ea"/>
          <a:cs typeface="Gill Sans MT"/>
        </a:defRPr>
      </a:lvl4pPr>
      <a:lvl5pPr marL="1606539" indent="-535513" algn="l" defTabSz="401634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80000"/>
        <a:buFont typeface="Arial"/>
        <a:buChar char="•"/>
        <a:defRPr sz="1500" b="0" kern="1200">
          <a:solidFill>
            <a:schemeClr val="bg1"/>
          </a:solidFill>
          <a:latin typeface="Gill Sans MT"/>
          <a:ea typeface="+mn-ea"/>
          <a:cs typeface="Gill Sans MT"/>
        </a:defRPr>
      </a:lvl5pPr>
      <a:lvl6pPr marL="2208991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10626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12261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13895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1634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3270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4904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6539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8174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9808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11443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13078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VHK_logo_CMYK_HORISONTELL_NEG.png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217227" y="4459417"/>
            <a:ext cx="1568904" cy="37731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ktangel 3"/>
          <p:cNvSpPr/>
          <p:nvPr/>
        </p:nvSpPr>
        <p:spPr>
          <a:xfrm>
            <a:off x="78378" y="78377"/>
            <a:ext cx="8980713" cy="4983479"/>
          </a:xfrm>
          <a:prstGeom prst="rect">
            <a:avLst/>
          </a:prstGeom>
          <a:noFill/>
          <a:ln w="177800" cmpd="sng">
            <a:solidFill>
              <a:schemeClr val="bg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9719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ransition spd="med">
    <p:fade/>
  </p:transition>
  <p:txStyles>
    <p:titleStyle>
      <a:lvl1pPr algn="l" defTabSz="401634" rtl="0" eaLnBrk="1" latinLnBrk="0" hangingPunct="1">
        <a:lnSpc>
          <a:spcPct val="85000"/>
        </a:lnSpc>
        <a:spcBef>
          <a:spcPct val="0"/>
        </a:spcBef>
        <a:buNone/>
        <a:defRPr sz="60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01634" rtl="0" eaLnBrk="1" latinLnBrk="0" hangingPunct="1">
        <a:spcBef>
          <a:spcPct val="20000"/>
        </a:spcBef>
        <a:buFontTx/>
        <a:buNone/>
        <a:defRPr sz="3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401634" rtl="0" eaLnBrk="1" latinLnBrk="0" hangingPunct="1">
        <a:lnSpc>
          <a:spcPct val="100000"/>
        </a:lnSpc>
        <a:spcBef>
          <a:spcPts val="0"/>
        </a:spcBef>
        <a:buFontTx/>
        <a:buNone/>
        <a:defRPr sz="3000" b="0" kern="1200">
          <a:solidFill>
            <a:schemeClr val="bg1"/>
          </a:solidFill>
          <a:latin typeface="Gill Sans MT"/>
          <a:ea typeface="+mn-ea"/>
          <a:cs typeface="Gill Sans MT"/>
        </a:defRPr>
      </a:lvl2pPr>
      <a:lvl3pPr marL="535513" indent="-535513" algn="l" defTabSz="401634" rtl="0" eaLnBrk="1" latinLnBrk="0" hangingPunct="1">
        <a:spcBef>
          <a:spcPct val="20000"/>
        </a:spcBef>
        <a:buClr>
          <a:schemeClr val="accent2"/>
        </a:buClr>
        <a:buSzPct val="110000"/>
        <a:buFont typeface="Arial"/>
        <a:buChar char="•"/>
        <a:defRPr sz="30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071026" indent="-535513" algn="l" defTabSz="401634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80000"/>
        <a:buFont typeface="Arial"/>
        <a:buChar char="•"/>
        <a:defRPr sz="3000" b="0" kern="1200">
          <a:solidFill>
            <a:schemeClr val="bg1"/>
          </a:solidFill>
          <a:latin typeface="Gill Sans MT"/>
          <a:ea typeface="+mn-ea"/>
          <a:cs typeface="Gill Sans MT"/>
        </a:defRPr>
      </a:lvl4pPr>
      <a:lvl5pPr marL="1606539" indent="-535513" algn="l" defTabSz="401634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80000"/>
        <a:buFont typeface="Arial"/>
        <a:buChar char="•"/>
        <a:defRPr sz="1500" b="0" kern="1200">
          <a:solidFill>
            <a:schemeClr val="bg1"/>
          </a:solidFill>
          <a:latin typeface="Gill Sans MT"/>
          <a:ea typeface="+mn-ea"/>
          <a:cs typeface="Gill Sans MT"/>
        </a:defRPr>
      </a:lvl5pPr>
      <a:lvl6pPr marL="2208991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10626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12261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13895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1634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3270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4904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6539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8174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9808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11443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13078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000">
              <a:schemeClr val="accent4">
                <a:alpha val="66000"/>
              </a:schemeClr>
            </a:gs>
            <a:gs pos="100000">
              <a:schemeClr val="accent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VHK_logo_CMYK_HORISONTELL_NEG.png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217227" y="4459417"/>
            <a:ext cx="1568904" cy="37731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ktangel 3"/>
          <p:cNvSpPr/>
          <p:nvPr/>
        </p:nvSpPr>
        <p:spPr>
          <a:xfrm>
            <a:off x="78378" y="78377"/>
            <a:ext cx="8980713" cy="4983479"/>
          </a:xfrm>
          <a:prstGeom prst="rect">
            <a:avLst/>
          </a:prstGeom>
          <a:noFill/>
          <a:ln w="177800" cmpd="sng">
            <a:solidFill>
              <a:schemeClr val="bg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9719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</p:sldLayoutIdLst>
  <p:transition spd="med">
    <p:fade/>
  </p:transition>
  <p:txStyles>
    <p:titleStyle>
      <a:lvl1pPr algn="l" defTabSz="401634" rtl="0" eaLnBrk="1" latinLnBrk="0" hangingPunct="1">
        <a:lnSpc>
          <a:spcPct val="85000"/>
        </a:lnSpc>
        <a:spcBef>
          <a:spcPct val="0"/>
        </a:spcBef>
        <a:buNone/>
        <a:defRPr sz="60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01634" rtl="0" eaLnBrk="1" latinLnBrk="0" hangingPunct="1">
        <a:spcBef>
          <a:spcPct val="20000"/>
        </a:spcBef>
        <a:buFontTx/>
        <a:buNone/>
        <a:defRPr sz="3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401634" rtl="0" eaLnBrk="1" latinLnBrk="0" hangingPunct="1">
        <a:lnSpc>
          <a:spcPct val="100000"/>
        </a:lnSpc>
        <a:spcBef>
          <a:spcPts val="0"/>
        </a:spcBef>
        <a:buFontTx/>
        <a:buNone/>
        <a:defRPr sz="3000" b="0" kern="1200">
          <a:solidFill>
            <a:schemeClr val="bg1"/>
          </a:solidFill>
          <a:latin typeface="Gill Sans MT"/>
          <a:ea typeface="+mn-ea"/>
          <a:cs typeface="Gill Sans MT"/>
        </a:defRPr>
      </a:lvl2pPr>
      <a:lvl3pPr marL="535513" indent="-535513" algn="l" defTabSz="401634" rtl="0" eaLnBrk="1" latinLnBrk="0" hangingPunct="1">
        <a:spcBef>
          <a:spcPct val="20000"/>
        </a:spcBef>
        <a:buClr>
          <a:schemeClr val="accent2"/>
        </a:buClr>
        <a:buSzPct val="110000"/>
        <a:buFont typeface="Arial"/>
        <a:buChar char="•"/>
        <a:defRPr sz="30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071026" indent="-535513" algn="l" defTabSz="401634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80000"/>
        <a:buFont typeface="Arial"/>
        <a:buChar char="•"/>
        <a:defRPr sz="3000" b="0" kern="1200">
          <a:solidFill>
            <a:schemeClr val="bg1"/>
          </a:solidFill>
          <a:latin typeface="Gill Sans MT"/>
          <a:ea typeface="+mn-ea"/>
          <a:cs typeface="Gill Sans MT"/>
        </a:defRPr>
      </a:lvl4pPr>
      <a:lvl5pPr marL="1606539" indent="-535513" algn="l" defTabSz="401634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80000"/>
        <a:buFont typeface="Arial"/>
        <a:buChar char="•"/>
        <a:defRPr sz="1500" b="0" kern="1200">
          <a:solidFill>
            <a:schemeClr val="bg1"/>
          </a:solidFill>
          <a:latin typeface="Gill Sans MT"/>
          <a:ea typeface="+mn-ea"/>
          <a:cs typeface="Gill Sans MT"/>
        </a:defRPr>
      </a:lvl5pPr>
      <a:lvl6pPr marL="2208991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10626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12261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13895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1634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3270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4904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6539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8174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9808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11443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13078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000">
              <a:schemeClr val="accent2">
                <a:alpha val="85000"/>
              </a:schemeClr>
            </a:gs>
            <a:gs pos="100000">
              <a:schemeClr val="accen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VHK_logo_CMYK_HORISONTELL_NEG.png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217227" y="4459417"/>
            <a:ext cx="1568904" cy="37731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ktangel 3"/>
          <p:cNvSpPr/>
          <p:nvPr/>
        </p:nvSpPr>
        <p:spPr>
          <a:xfrm>
            <a:off x="78378" y="78377"/>
            <a:ext cx="8980713" cy="4983479"/>
          </a:xfrm>
          <a:prstGeom prst="rect">
            <a:avLst/>
          </a:prstGeom>
          <a:noFill/>
          <a:ln w="177800" cmpd="sng">
            <a:solidFill>
              <a:schemeClr val="bg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9719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</p:sldLayoutIdLst>
  <p:transition spd="med">
    <p:fade/>
  </p:transition>
  <p:txStyles>
    <p:titleStyle>
      <a:lvl1pPr algn="l" defTabSz="401634" rtl="0" eaLnBrk="1" latinLnBrk="0" hangingPunct="1">
        <a:lnSpc>
          <a:spcPct val="85000"/>
        </a:lnSpc>
        <a:spcBef>
          <a:spcPct val="0"/>
        </a:spcBef>
        <a:buNone/>
        <a:defRPr sz="60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01634" rtl="0" eaLnBrk="1" latinLnBrk="0" hangingPunct="1">
        <a:spcBef>
          <a:spcPct val="20000"/>
        </a:spcBef>
        <a:buFontTx/>
        <a:buNone/>
        <a:defRPr sz="3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401634" rtl="0" eaLnBrk="1" latinLnBrk="0" hangingPunct="1">
        <a:lnSpc>
          <a:spcPct val="100000"/>
        </a:lnSpc>
        <a:spcBef>
          <a:spcPts val="0"/>
        </a:spcBef>
        <a:buFontTx/>
        <a:buNone/>
        <a:defRPr sz="3000" b="0" kern="1200">
          <a:solidFill>
            <a:schemeClr val="bg1"/>
          </a:solidFill>
          <a:latin typeface="Gill Sans MT"/>
          <a:ea typeface="+mn-ea"/>
          <a:cs typeface="Gill Sans MT"/>
        </a:defRPr>
      </a:lvl2pPr>
      <a:lvl3pPr marL="535513" indent="-535513" algn="l" defTabSz="401634" rtl="0" eaLnBrk="1" latinLnBrk="0" hangingPunct="1">
        <a:spcBef>
          <a:spcPct val="20000"/>
        </a:spcBef>
        <a:buClr>
          <a:schemeClr val="accent2"/>
        </a:buClr>
        <a:buSzPct val="110000"/>
        <a:buFont typeface="Arial"/>
        <a:buChar char="•"/>
        <a:defRPr sz="30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071026" indent="-535513" algn="l" defTabSz="401634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80000"/>
        <a:buFont typeface="Arial"/>
        <a:buChar char="•"/>
        <a:defRPr sz="3000" b="0" kern="1200">
          <a:solidFill>
            <a:schemeClr val="bg1"/>
          </a:solidFill>
          <a:latin typeface="Gill Sans MT"/>
          <a:ea typeface="+mn-ea"/>
          <a:cs typeface="Gill Sans MT"/>
        </a:defRPr>
      </a:lvl4pPr>
      <a:lvl5pPr marL="1606539" indent="-535513" algn="l" defTabSz="401634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80000"/>
        <a:buFont typeface="Arial"/>
        <a:buChar char="•"/>
        <a:defRPr sz="1500" b="0" kern="1200">
          <a:solidFill>
            <a:schemeClr val="bg1"/>
          </a:solidFill>
          <a:latin typeface="Gill Sans MT"/>
          <a:ea typeface="+mn-ea"/>
          <a:cs typeface="Gill Sans MT"/>
        </a:defRPr>
      </a:lvl5pPr>
      <a:lvl6pPr marL="2208991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10626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12261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13895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1634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3270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4904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6539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8174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9808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11443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13078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000">
              <a:schemeClr val="accent5">
                <a:alpha val="90000"/>
              </a:schemeClr>
            </a:gs>
            <a:gs pos="100000">
              <a:schemeClr val="accent5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VHK_logo_CMYK_HORISONTELL_NEG.png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217227" y="4459417"/>
            <a:ext cx="1568904" cy="37731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ktangel 3"/>
          <p:cNvSpPr/>
          <p:nvPr/>
        </p:nvSpPr>
        <p:spPr>
          <a:xfrm>
            <a:off x="78378" y="78377"/>
            <a:ext cx="8980713" cy="4983479"/>
          </a:xfrm>
          <a:prstGeom prst="rect">
            <a:avLst/>
          </a:prstGeom>
          <a:noFill/>
          <a:ln w="177800" cmpd="sng">
            <a:solidFill>
              <a:schemeClr val="bg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9719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</p:sldLayoutIdLst>
  <p:transition spd="med">
    <p:fade/>
  </p:transition>
  <p:txStyles>
    <p:titleStyle>
      <a:lvl1pPr algn="l" defTabSz="401634" rtl="0" eaLnBrk="1" latinLnBrk="0" hangingPunct="1">
        <a:lnSpc>
          <a:spcPct val="85000"/>
        </a:lnSpc>
        <a:spcBef>
          <a:spcPct val="0"/>
        </a:spcBef>
        <a:buNone/>
        <a:defRPr sz="60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01634" rtl="0" eaLnBrk="1" latinLnBrk="0" hangingPunct="1">
        <a:spcBef>
          <a:spcPct val="20000"/>
        </a:spcBef>
        <a:buFontTx/>
        <a:buNone/>
        <a:defRPr sz="3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401634" rtl="0" eaLnBrk="1" latinLnBrk="0" hangingPunct="1">
        <a:lnSpc>
          <a:spcPct val="100000"/>
        </a:lnSpc>
        <a:spcBef>
          <a:spcPts val="0"/>
        </a:spcBef>
        <a:buFontTx/>
        <a:buNone/>
        <a:defRPr sz="3000" b="0" kern="1200">
          <a:solidFill>
            <a:schemeClr val="bg1"/>
          </a:solidFill>
          <a:latin typeface="Gill Sans MT"/>
          <a:ea typeface="+mn-ea"/>
          <a:cs typeface="Gill Sans MT"/>
        </a:defRPr>
      </a:lvl2pPr>
      <a:lvl3pPr marL="535513" indent="-535513" algn="l" defTabSz="401634" rtl="0" eaLnBrk="1" latinLnBrk="0" hangingPunct="1">
        <a:spcBef>
          <a:spcPct val="20000"/>
        </a:spcBef>
        <a:buClr>
          <a:schemeClr val="accent2"/>
        </a:buClr>
        <a:buSzPct val="110000"/>
        <a:buFont typeface="Arial"/>
        <a:buChar char="•"/>
        <a:defRPr sz="30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071026" indent="-535513" algn="l" defTabSz="401634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80000"/>
        <a:buFont typeface="Arial"/>
        <a:buChar char="•"/>
        <a:defRPr sz="3000" b="0" kern="1200">
          <a:solidFill>
            <a:schemeClr val="bg1"/>
          </a:solidFill>
          <a:latin typeface="Gill Sans MT"/>
          <a:ea typeface="+mn-ea"/>
          <a:cs typeface="Gill Sans MT"/>
        </a:defRPr>
      </a:lvl4pPr>
      <a:lvl5pPr marL="1606539" indent="-535513" algn="l" defTabSz="401634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80000"/>
        <a:buFont typeface="Arial"/>
        <a:buChar char="•"/>
        <a:defRPr sz="1500" b="0" kern="1200">
          <a:solidFill>
            <a:schemeClr val="bg1"/>
          </a:solidFill>
          <a:latin typeface="Gill Sans MT"/>
          <a:ea typeface="+mn-ea"/>
          <a:cs typeface="Gill Sans MT"/>
        </a:defRPr>
      </a:lvl5pPr>
      <a:lvl6pPr marL="2208991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10626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12261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13895" indent="-200818" algn="l" defTabSz="40163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1634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3270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4904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6539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8174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9808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11443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13078" algn="l" defTabSz="40163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Ledarkollen</a:t>
            </a:r>
            <a:r>
              <a:rPr lang="en-GB" dirty="0"/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val="4026022460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pc="-124" dirty="0"/>
              <a:t>Resultatet </a:t>
            </a:r>
            <a:r>
              <a:rPr spc="-210" dirty="0"/>
              <a:t>i</a:t>
            </a:r>
            <a:r>
              <a:rPr spc="-431" dirty="0"/>
              <a:t> </a:t>
            </a:r>
            <a:r>
              <a:rPr spc="-127" dirty="0"/>
              <a:t>detalj</a:t>
            </a:r>
          </a:p>
        </p:txBody>
      </p:sp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2" y="241745"/>
            <a:ext cx="2311718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</a:t>
            </a:r>
            <a:r>
              <a:rPr sz="2400" spc="-255" dirty="0">
                <a:solidFill>
                  <a:schemeClr val="bg2"/>
                </a:solidFill>
              </a:rPr>
              <a:t> </a:t>
            </a:r>
            <a:r>
              <a:rPr sz="2400" spc="-71" dirty="0">
                <a:solidFill>
                  <a:schemeClr val="bg2"/>
                </a:solidFill>
              </a:rPr>
              <a:t>detalj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65425" y="1907666"/>
            <a:ext cx="891540" cy="164783"/>
          </a:xfrm>
          <a:custGeom>
            <a:avLst/>
            <a:gdLst/>
            <a:ahLst/>
            <a:cxnLst/>
            <a:rect l="l" t="t" r="r" b="b"/>
            <a:pathLst>
              <a:path w="1188720" h="219710">
                <a:moveTo>
                  <a:pt x="1188720" y="0"/>
                </a:moveTo>
                <a:lnTo>
                  <a:pt x="0" y="0"/>
                </a:lnTo>
                <a:lnTo>
                  <a:pt x="0" y="219456"/>
                </a:lnTo>
                <a:lnTo>
                  <a:pt x="1188720" y="219456"/>
                </a:lnTo>
                <a:lnTo>
                  <a:pt x="118872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265426" y="2320290"/>
            <a:ext cx="585311" cy="164783"/>
          </a:xfrm>
          <a:custGeom>
            <a:avLst/>
            <a:gdLst/>
            <a:ahLst/>
            <a:cxnLst/>
            <a:rect l="l" t="t" r="r" b="b"/>
            <a:pathLst>
              <a:path w="780414" h="219710">
                <a:moveTo>
                  <a:pt x="780287" y="0"/>
                </a:moveTo>
                <a:lnTo>
                  <a:pt x="0" y="0"/>
                </a:lnTo>
                <a:lnTo>
                  <a:pt x="0" y="219455"/>
                </a:lnTo>
                <a:lnTo>
                  <a:pt x="780287" y="219455"/>
                </a:lnTo>
                <a:lnTo>
                  <a:pt x="78028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2265426" y="2731769"/>
            <a:ext cx="910114" cy="164783"/>
          </a:xfrm>
          <a:custGeom>
            <a:avLst/>
            <a:gdLst/>
            <a:ahLst/>
            <a:cxnLst/>
            <a:rect l="l" t="t" r="r" b="b"/>
            <a:pathLst>
              <a:path w="1213485" h="219710">
                <a:moveTo>
                  <a:pt x="1213104" y="0"/>
                </a:moveTo>
                <a:lnTo>
                  <a:pt x="0" y="0"/>
                </a:lnTo>
                <a:lnTo>
                  <a:pt x="0" y="219456"/>
                </a:lnTo>
                <a:lnTo>
                  <a:pt x="1213104" y="219456"/>
                </a:lnTo>
                <a:lnTo>
                  <a:pt x="121310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2265425" y="3143250"/>
            <a:ext cx="628650" cy="164783"/>
          </a:xfrm>
          <a:custGeom>
            <a:avLst/>
            <a:gdLst/>
            <a:ahLst/>
            <a:cxnLst/>
            <a:rect l="l" t="t" r="r" b="b"/>
            <a:pathLst>
              <a:path w="838200" h="219710">
                <a:moveTo>
                  <a:pt x="838199" y="0"/>
                </a:moveTo>
                <a:lnTo>
                  <a:pt x="0" y="0"/>
                </a:lnTo>
                <a:lnTo>
                  <a:pt x="0" y="219456"/>
                </a:lnTo>
                <a:lnTo>
                  <a:pt x="838199" y="219456"/>
                </a:lnTo>
                <a:lnTo>
                  <a:pt x="83819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2265426" y="3554731"/>
            <a:ext cx="1047274" cy="165734"/>
          </a:xfrm>
          <a:custGeom>
            <a:avLst/>
            <a:gdLst/>
            <a:ahLst/>
            <a:cxnLst/>
            <a:rect l="l" t="t" r="r" b="b"/>
            <a:pathLst>
              <a:path w="1396364" h="220979">
                <a:moveTo>
                  <a:pt x="1395983" y="0"/>
                </a:moveTo>
                <a:lnTo>
                  <a:pt x="0" y="0"/>
                </a:lnTo>
                <a:lnTo>
                  <a:pt x="0" y="220980"/>
                </a:lnTo>
                <a:lnTo>
                  <a:pt x="1395983" y="220980"/>
                </a:lnTo>
                <a:lnTo>
                  <a:pt x="1395983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2265425" y="3967352"/>
            <a:ext cx="73343" cy="164783"/>
          </a:xfrm>
          <a:custGeom>
            <a:avLst/>
            <a:gdLst/>
            <a:ahLst/>
            <a:cxnLst/>
            <a:rect l="l" t="t" r="r" b="b"/>
            <a:pathLst>
              <a:path w="97789" h="219710">
                <a:moveTo>
                  <a:pt x="97536" y="0"/>
                </a:moveTo>
                <a:lnTo>
                  <a:pt x="0" y="0"/>
                </a:lnTo>
                <a:lnTo>
                  <a:pt x="0" y="219456"/>
                </a:lnTo>
                <a:lnTo>
                  <a:pt x="97536" y="219456"/>
                </a:lnTo>
                <a:lnTo>
                  <a:pt x="9753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2265425" y="4378833"/>
            <a:ext cx="141923" cy="164783"/>
          </a:xfrm>
          <a:custGeom>
            <a:avLst/>
            <a:gdLst/>
            <a:ahLst/>
            <a:cxnLst/>
            <a:rect l="l" t="t" r="r" b="b"/>
            <a:pathLst>
              <a:path w="189230" h="219710">
                <a:moveTo>
                  <a:pt x="188975" y="0"/>
                </a:moveTo>
                <a:lnTo>
                  <a:pt x="0" y="0"/>
                </a:lnTo>
                <a:lnTo>
                  <a:pt x="0" y="219455"/>
                </a:lnTo>
                <a:lnTo>
                  <a:pt x="188975" y="219455"/>
                </a:lnTo>
                <a:lnTo>
                  <a:pt x="18897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2265425" y="1784223"/>
            <a:ext cx="1912620" cy="0"/>
          </a:xfrm>
          <a:custGeom>
            <a:avLst/>
            <a:gdLst/>
            <a:ahLst/>
            <a:cxnLst/>
            <a:rect l="l" t="t" r="r" b="b"/>
            <a:pathLst>
              <a:path w="2550160">
                <a:moveTo>
                  <a:pt x="0" y="0"/>
                </a:moveTo>
                <a:lnTo>
                  <a:pt x="254965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2265425" y="1784223"/>
            <a:ext cx="0" cy="2882741"/>
          </a:xfrm>
          <a:custGeom>
            <a:avLst/>
            <a:gdLst/>
            <a:ahLst/>
            <a:cxnLst/>
            <a:rect l="l" t="t" r="r" b="b"/>
            <a:pathLst>
              <a:path h="3843654">
                <a:moveTo>
                  <a:pt x="0" y="0"/>
                </a:moveTo>
                <a:lnTo>
                  <a:pt x="0" y="3843528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 txBox="1"/>
          <p:nvPr/>
        </p:nvSpPr>
        <p:spPr>
          <a:xfrm>
            <a:off x="3204781" y="1920050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47%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98076" y="2332006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31%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222688" y="2743962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48%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942368" y="3155918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33%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360514" y="3567874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55%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386679" y="3979736"/>
            <a:ext cx="1571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4%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455450" y="4391711"/>
            <a:ext cx="1571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7%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183891" y="1587055"/>
            <a:ext cx="16478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538413" y="1587055"/>
            <a:ext cx="177784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391954" algn="l"/>
                <a:tab pos="774383" algn="l"/>
                <a:tab pos="1156811" algn="l"/>
                <a:tab pos="1511617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6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8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02589" y="1912048"/>
            <a:ext cx="128682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Ha balans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i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arbetsliv/privatliv</a:t>
            </a:r>
            <a:endParaRPr sz="788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235869" y="2266665"/>
            <a:ext cx="953453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525" marR="3810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Hinna prioritera egen 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k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mpe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su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v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ck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l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g</a:t>
            </a:r>
            <a:endParaRPr sz="788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46303" y="2735733"/>
            <a:ext cx="174212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Hänga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 i en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snabbföränderlig</a:t>
            </a:r>
            <a:r>
              <a:rPr sz="788" spc="-4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värld</a:t>
            </a:r>
            <a:endParaRPr sz="788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124807" y="3147689"/>
            <a:ext cx="106537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Satsa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mitt</a:t>
            </a:r>
            <a:r>
              <a:rPr sz="788" spc="-26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ledarskap</a:t>
            </a:r>
            <a:endParaRPr sz="788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341692" y="3560064"/>
            <a:ext cx="84724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Ta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tid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för</a:t>
            </a:r>
            <a:r>
              <a:rPr sz="788" spc="-4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reflektion</a:t>
            </a:r>
            <a:endParaRPr sz="788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697450" y="3972021"/>
            <a:ext cx="49149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Ej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relevant</a:t>
            </a:r>
            <a:endParaRPr sz="788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880997" y="4383939"/>
            <a:ext cx="30908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nn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:</a:t>
            </a:r>
            <a:endParaRPr sz="788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52932" y="1133665"/>
            <a:ext cx="3614738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Vilka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är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dina största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utmaningar </a:t>
            </a:r>
            <a:r>
              <a:rPr sz="1050" spc="75" dirty="0">
                <a:solidFill>
                  <a:schemeClr val="bg2"/>
                </a:solidFill>
                <a:latin typeface="Calibri"/>
                <a:cs typeface="Calibri"/>
              </a:rPr>
              <a:t>som</a:t>
            </a:r>
            <a:r>
              <a:rPr sz="1050" spc="-15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chef </a:t>
            </a:r>
            <a:r>
              <a:rPr sz="1050" spc="60" dirty="0">
                <a:solidFill>
                  <a:schemeClr val="bg2"/>
                </a:solidFill>
                <a:latin typeface="Calibri"/>
                <a:cs typeface="Calibri"/>
              </a:rPr>
              <a:t>och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ledare?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4572000" y="1028700"/>
            <a:ext cx="0" cy="3500914"/>
          </a:xfrm>
          <a:custGeom>
            <a:avLst/>
            <a:gdLst/>
            <a:ahLst/>
            <a:cxnLst/>
            <a:rect l="l" t="t" r="r" b="b"/>
            <a:pathLst>
              <a:path h="4667885">
                <a:moveTo>
                  <a:pt x="0" y="0"/>
                </a:moveTo>
                <a:lnTo>
                  <a:pt x="0" y="4667694"/>
                </a:lnTo>
              </a:path>
            </a:pathLst>
          </a:custGeom>
          <a:ln w="6096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0" name="object 30"/>
          <p:cNvSpPr/>
          <p:nvPr/>
        </p:nvSpPr>
        <p:spPr>
          <a:xfrm>
            <a:off x="6560820" y="1880235"/>
            <a:ext cx="842486" cy="128111"/>
          </a:xfrm>
          <a:custGeom>
            <a:avLst/>
            <a:gdLst/>
            <a:ahLst/>
            <a:cxnLst/>
            <a:rect l="l" t="t" r="r" b="b"/>
            <a:pathLst>
              <a:path w="1123315" h="170814">
                <a:moveTo>
                  <a:pt x="1123188" y="0"/>
                </a:moveTo>
                <a:lnTo>
                  <a:pt x="0" y="0"/>
                </a:lnTo>
                <a:lnTo>
                  <a:pt x="0" y="170687"/>
                </a:lnTo>
                <a:lnTo>
                  <a:pt x="1123188" y="170687"/>
                </a:lnTo>
                <a:lnTo>
                  <a:pt x="112318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1" name="object 31"/>
          <p:cNvSpPr/>
          <p:nvPr/>
        </p:nvSpPr>
        <p:spPr>
          <a:xfrm>
            <a:off x="6560820" y="2200275"/>
            <a:ext cx="870109" cy="129540"/>
          </a:xfrm>
          <a:custGeom>
            <a:avLst/>
            <a:gdLst/>
            <a:ahLst/>
            <a:cxnLst/>
            <a:rect l="l" t="t" r="r" b="b"/>
            <a:pathLst>
              <a:path w="1160145" h="172719">
                <a:moveTo>
                  <a:pt x="1159764" y="0"/>
                </a:moveTo>
                <a:lnTo>
                  <a:pt x="0" y="0"/>
                </a:lnTo>
                <a:lnTo>
                  <a:pt x="0" y="172212"/>
                </a:lnTo>
                <a:lnTo>
                  <a:pt x="1159764" y="172212"/>
                </a:lnTo>
                <a:lnTo>
                  <a:pt x="115976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object 32"/>
          <p:cNvSpPr/>
          <p:nvPr/>
        </p:nvSpPr>
        <p:spPr>
          <a:xfrm>
            <a:off x="6560819" y="2521459"/>
            <a:ext cx="805815" cy="128111"/>
          </a:xfrm>
          <a:custGeom>
            <a:avLst/>
            <a:gdLst/>
            <a:ahLst/>
            <a:cxnLst/>
            <a:rect l="l" t="t" r="r" b="b"/>
            <a:pathLst>
              <a:path w="1074420" h="170814">
                <a:moveTo>
                  <a:pt x="1074420" y="0"/>
                </a:moveTo>
                <a:lnTo>
                  <a:pt x="0" y="0"/>
                </a:lnTo>
                <a:lnTo>
                  <a:pt x="0" y="170687"/>
                </a:lnTo>
                <a:lnTo>
                  <a:pt x="1074420" y="170687"/>
                </a:lnTo>
                <a:lnTo>
                  <a:pt x="107442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3" name="object 33"/>
          <p:cNvSpPr/>
          <p:nvPr/>
        </p:nvSpPr>
        <p:spPr>
          <a:xfrm>
            <a:off x="6560820" y="2841499"/>
            <a:ext cx="196691" cy="128111"/>
          </a:xfrm>
          <a:custGeom>
            <a:avLst/>
            <a:gdLst/>
            <a:ahLst/>
            <a:cxnLst/>
            <a:rect l="l" t="t" r="r" b="b"/>
            <a:pathLst>
              <a:path w="262254" h="170814">
                <a:moveTo>
                  <a:pt x="262128" y="0"/>
                </a:moveTo>
                <a:lnTo>
                  <a:pt x="0" y="0"/>
                </a:lnTo>
                <a:lnTo>
                  <a:pt x="0" y="170687"/>
                </a:lnTo>
                <a:lnTo>
                  <a:pt x="262128" y="170687"/>
                </a:lnTo>
                <a:lnTo>
                  <a:pt x="26212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4" name="object 34"/>
          <p:cNvSpPr/>
          <p:nvPr/>
        </p:nvSpPr>
        <p:spPr>
          <a:xfrm>
            <a:off x="6560819" y="3161539"/>
            <a:ext cx="347663" cy="128111"/>
          </a:xfrm>
          <a:custGeom>
            <a:avLst/>
            <a:gdLst/>
            <a:ahLst/>
            <a:cxnLst/>
            <a:rect l="l" t="t" r="r" b="b"/>
            <a:pathLst>
              <a:path w="463550" h="170814">
                <a:moveTo>
                  <a:pt x="463296" y="0"/>
                </a:moveTo>
                <a:lnTo>
                  <a:pt x="0" y="0"/>
                </a:lnTo>
                <a:lnTo>
                  <a:pt x="0" y="170688"/>
                </a:lnTo>
                <a:lnTo>
                  <a:pt x="463296" y="170688"/>
                </a:lnTo>
                <a:lnTo>
                  <a:pt x="46329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5" name="object 35"/>
          <p:cNvSpPr/>
          <p:nvPr/>
        </p:nvSpPr>
        <p:spPr>
          <a:xfrm>
            <a:off x="6560820" y="3481577"/>
            <a:ext cx="487204" cy="129540"/>
          </a:xfrm>
          <a:custGeom>
            <a:avLst/>
            <a:gdLst/>
            <a:ahLst/>
            <a:cxnLst/>
            <a:rect l="l" t="t" r="r" b="b"/>
            <a:pathLst>
              <a:path w="649604" h="172720">
                <a:moveTo>
                  <a:pt x="649224" y="0"/>
                </a:moveTo>
                <a:lnTo>
                  <a:pt x="0" y="0"/>
                </a:lnTo>
                <a:lnTo>
                  <a:pt x="0" y="172212"/>
                </a:lnTo>
                <a:lnTo>
                  <a:pt x="649224" y="172212"/>
                </a:lnTo>
                <a:lnTo>
                  <a:pt x="64922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6" name="object 36"/>
          <p:cNvSpPr/>
          <p:nvPr/>
        </p:nvSpPr>
        <p:spPr>
          <a:xfrm>
            <a:off x="6560819" y="3802761"/>
            <a:ext cx="908685" cy="128111"/>
          </a:xfrm>
          <a:custGeom>
            <a:avLst/>
            <a:gdLst/>
            <a:ahLst/>
            <a:cxnLst/>
            <a:rect l="l" t="t" r="r" b="b"/>
            <a:pathLst>
              <a:path w="1211579" h="170814">
                <a:moveTo>
                  <a:pt x="1211580" y="0"/>
                </a:moveTo>
                <a:lnTo>
                  <a:pt x="0" y="0"/>
                </a:lnTo>
                <a:lnTo>
                  <a:pt x="0" y="170687"/>
                </a:lnTo>
                <a:lnTo>
                  <a:pt x="1211580" y="170687"/>
                </a:lnTo>
                <a:lnTo>
                  <a:pt x="121158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7" name="object 37"/>
          <p:cNvSpPr/>
          <p:nvPr/>
        </p:nvSpPr>
        <p:spPr>
          <a:xfrm>
            <a:off x="6560820" y="4122801"/>
            <a:ext cx="78104" cy="128111"/>
          </a:xfrm>
          <a:custGeom>
            <a:avLst/>
            <a:gdLst/>
            <a:ahLst/>
            <a:cxnLst/>
            <a:rect l="l" t="t" r="r" b="b"/>
            <a:pathLst>
              <a:path w="104140" h="170814">
                <a:moveTo>
                  <a:pt x="103632" y="0"/>
                </a:moveTo>
                <a:lnTo>
                  <a:pt x="0" y="0"/>
                </a:lnTo>
                <a:lnTo>
                  <a:pt x="0" y="170687"/>
                </a:lnTo>
                <a:lnTo>
                  <a:pt x="103632" y="170687"/>
                </a:lnTo>
                <a:lnTo>
                  <a:pt x="10363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8" name="object 38"/>
          <p:cNvSpPr/>
          <p:nvPr/>
        </p:nvSpPr>
        <p:spPr>
          <a:xfrm>
            <a:off x="6590537" y="4442842"/>
            <a:ext cx="0" cy="128111"/>
          </a:xfrm>
          <a:custGeom>
            <a:avLst/>
            <a:gdLst/>
            <a:ahLst/>
            <a:cxnLst/>
            <a:rect l="l" t="t" r="r" b="b"/>
            <a:pathLst>
              <a:path h="170814">
                <a:moveTo>
                  <a:pt x="0" y="0"/>
                </a:moveTo>
                <a:lnTo>
                  <a:pt x="0" y="170688"/>
                </a:lnTo>
              </a:path>
            </a:pathLst>
          </a:custGeom>
          <a:ln w="79248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9" name="object 39"/>
          <p:cNvSpPr/>
          <p:nvPr/>
        </p:nvSpPr>
        <p:spPr>
          <a:xfrm>
            <a:off x="6560820" y="1784223"/>
            <a:ext cx="1956911" cy="0"/>
          </a:xfrm>
          <a:custGeom>
            <a:avLst/>
            <a:gdLst/>
            <a:ahLst/>
            <a:cxnLst/>
            <a:rect l="l" t="t" r="r" b="b"/>
            <a:pathLst>
              <a:path w="2609215">
                <a:moveTo>
                  <a:pt x="0" y="0"/>
                </a:moveTo>
                <a:lnTo>
                  <a:pt x="2609088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0" name="object 40"/>
          <p:cNvSpPr/>
          <p:nvPr/>
        </p:nvSpPr>
        <p:spPr>
          <a:xfrm>
            <a:off x="6560819" y="1784223"/>
            <a:ext cx="0" cy="2882741"/>
          </a:xfrm>
          <a:custGeom>
            <a:avLst/>
            <a:gdLst/>
            <a:ahLst/>
            <a:cxnLst/>
            <a:rect l="l" t="t" r="r" b="b"/>
            <a:pathLst>
              <a:path h="3843654">
                <a:moveTo>
                  <a:pt x="0" y="0"/>
                </a:moveTo>
                <a:lnTo>
                  <a:pt x="0" y="3843528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1" name="object 41"/>
          <p:cNvSpPr txBox="1"/>
          <p:nvPr/>
        </p:nvSpPr>
        <p:spPr>
          <a:xfrm>
            <a:off x="7451312" y="1873911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478743" y="2194656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44%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414736" y="2515171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41%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805708" y="2835402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10%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956869" y="3155918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18%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096505" y="3476148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25%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517606" y="3796665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46%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686836" y="4116705"/>
            <a:ext cx="15763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4%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668547" y="4437431"/>
            <a:ext cx="1571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3%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479476" y="1587055"/>
            <a:ext cx="16478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843236" y="1587055"/>
            <a:ext cx="181356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400526" algn="l"/>
                <a:tab pos="792004" algn="l"/>
                <a:tab pos="1183481" algn="l"/>
                <a:tab pos="1547336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6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8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964620" y="1808988"/>
            <a:ext cx="1520666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476250" marR="3810" indent="-467201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Attrahera och behålla kompetenta  medarbetare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209412" y="2186844"/>
            <a:ext cx="127539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skapa</a:t>
            </a:r>
            <a:r>
              <a:rPr sz="788" spc="-3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medarbetaransvar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498402" y="2507171"/>
            <a:ext cx="98726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Förändringsledarskap</a:t>
            </a:r>
            <a:endParaRPr sz="788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242750" y="2827591"/>
            <a:ext cx="124206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Individers krav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flexibilitet</a:t>
            </a:r>
            <a:endParaRPr sz="788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942617" y="3147689"/>
            <a:ext cx="154257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Karriärsutveckling av</a:t>
            </a:r>
            <a:r>
              <a:rPr sz="788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medarbetare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786693" y="3468433"/>
            <a:ext cx="16983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Kompetensutveckling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</a:t>
            </a:r>
            <a:r>
              <a:rPr sz="788" spc="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medarbetare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792217" y="3788854"/>
            <a:ext cx="169259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Motivera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och engagera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medarbetarna</a:t>
            </a:r>
            <a:endParaRPr sz="788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993320" y="4109161"/>
            <a:ext cx="49149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Ej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relevant</a:t>
            </a:r>
            <a:endParaRPr sz="788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6176582" y="4429659"/>
            <a:ext cx="30908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nn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:</a:t>
            </a:r>
            <a:endParaRPr sz="788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793361" y="1133665"/>
            <a:ext cx="3325654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Vilka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är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de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största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utmaningarna </a:t>
            </a:r>
            <a:r>
              <a:rPr sz="1050" spc="-4" dirty="0">
                <a:solidFill>
                  <a:schemeClr val="bg2"/>
                </a:solidFill>
                <a:latin typeface="Calibri"/>
                <a:cs typeface="Calibri"/>
              </a:rPr>
              <a:t>i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ditt</a:t>
            </a:r>
            <a:r>
              <a:rPr sz="1050" spc="-71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ledarskap?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3" y="241745"/>
            <a:ext cx="4116229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 </a:t>
            </a:r>
            <a:r>
              <a:rPr sz="2400" spc="-71" dirty="0">
                <a:solidFill>
                  <a:schemeClr val="bg2"/>
                </a:solidFill>
              </a:rPr>
              <a:t>detalj </a:t>
            </a:r>
            <a:r>
              <a:rPr sz="2400" spc="49" dirty="0">
                <a:solidFill>
                  <a:schemeClr val="bg2"/>
                </a:solidFill>
              </a:rPr>
              <a:t>-</a:t>
            </a:r>
            <a:r>
              <a:rPr sz="2400" spc="-315" dirty="0">
                <a:solidFill>
                  <a:schemeClr val="bg2"/>
                </a:solidFill>
              </a:rPr>
              <a:t> </a:t>
            </a:r>
            <a:r>
              <a:rPr sz="2400" spc="-68" dirty="0">
                <a:solidFill>
                  <a:schemeClr val="bg2"/>
                </a:solidFill>
              </a:rPr>
              <a:t>Befattning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257175" y="1481543"/>
            <a:ext cx="186690" cy="493871"/>
          </a:xfrm>
          <a:custGeom>
            <a:avLst/>
            <a:gdLst/>
            <a:ahLst/>
            <a:cxnLst/>
            <a:rect l="l" t="t" r="r" b="b"/>
            <a:pathLst>
              <a:path w="248920" h="658495">
                <a:moveTo>
                  <a:pt x="248412" y="0"/>
                </a:moveTo>
                <a:lnTo>
                  <a:pt x="0" y="0"/>
                </a:lnTo>
                <a:lnTo>
                  <a:pt x="0" y="658367"/>
                </a:lnTo>
                <a:lnTo>
                  <a:pt x="248412" y="658367"/>
                </a:lnTo>
                <a:lnTo>
                  <a:pt x="24841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055113" y="1608416"/>
            <a:ext cx="187643" cy="367188"/>
          </a:xfrm>
          <a:custGeom>
            <a:avLst/>
            <a:gdLst/>
            <a:ahLst/>
            <a:cxnLst/>
            <a:rect l="l" t="t" r="r" b="b"/>
            <a:pathLst>
              <a:path w="250189" h="489585">
                <a:moveTo>
                  <a:pt x="249936" y="0"/>
                </a:moveTo>
                <a:lnTo>
                  <a:pt x="0" y="0"/>
                </a:lnTo>
                <a:lnTo>
                  <a:pt x="0" y="489203"/>
                </a:lnTo>
                <a:lnTo>
                  <a:pt x="249936" y="489203"/>
                </a:lnTo>
                <a:lnTo>
                  <a:pt x="24993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3854196" y="1450682"/>
            <a:ext cx="187643" cy="524828"/>
          </a:xfrm>
          <a:custGeom>
            <a:avLst/>
            <a:gdLst/>
            <a:ahLst/>
            <a:cxnLst/>
            <a:rect l="l" t="t" r="r" b="b"/>
            <a:pathLst>
              <a:path w="250189" h="699770">
                <a:moveTo>
                  <a:pt x="249936" y="0"/>
                </a:moveTo>
                <a:lnTo>
                  <a:pt x="0" y="0"/>
                </a:lnTo>
                <a:lnTo>
                  <a:pt x="0" y="699515"/>
                </a:lnTo>
                <a:lnTo>
                  <a:pt x="249936" y="699515"/>
                </a:lnTo>
                <a:lnTo>
                  <a:pt x="24993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5653278" y="1553551"/>
            <a:ext cx="187643" cy="421958"/>
          </a:xfrm>
          <a:custGeom>
            <a:avLst/>
            <a:gdLst/>
            <a:ahLst/>
            <a:cxnLst/>
            <a:rect l="l" t="t" r="r" b="b"/>
            <a:pathLst>
              <a:path w="250190" h="562610">
                <a:moveTo>
                  <a:pt x="249936" y="0"/>
                </a:moveTo>
                <a:lnTo>
                  <a:pt x="0" y="0"/>
                </a:lnTo>
                <a:lnTo>
                  <a:pt x="0" y="562355"/>
                </a:lnTo>
                <a:lnTo>
                  <a:pt x="249936" y="562355"/>
                </a:lnTo>
                <a:lnTo>
                  <a:pt x="24993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7451217" y="1295234"/>
            <a:ext cx="187643" cy="680085"/>
          </a:xfrm>
          <a:custGeom>
            <a:avLst/>
            <a:gdLst/>
            <a:ahLst/>
            <a:cxnLst/>
            <a:rect l="l" t="t" r="r" b="b"/>
            <a:pathLst>
              <a:path w="250190" h="906779">
                <a:moveTo>
                  <a:pt x="249936" y="0"/>
                </a:moveTo>
                <a:lnTo>
                  <a:pt x="0" y="0"/>
                </a:lnTo>
                <a:lnTo>
                  <a:pt x="0" y="906779"/>
                </a:lnTo>
                <a:lnTo>
                  <a:pt x="249936" y="906779"/>
                </a:lnTo>
                <a:lnTo>
                  <a:pt x="24993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462914" y="1495259"/>
            <a:ext cx="187643" cy="480060"/>
          </a:xfrm>
          <a:custGeom>
            <a:avLst/>
            <a:gdLst/>
            <a:ahLst/>
            <a:cxnLst/>
            <a:rect l="l" t="t" r="r" b="b"/>
            <a:pathLst>
              <a:path w="250190" h="640079">
                <a:moveTo>
                  <a:pt x="249936" y="0"/>
                </a:moveTo>
                <a:lnTo>
                  <a:pt x="0" y="0"/>
                </a:lnTo>
                <a:lnTo>
                  <a:pt x="0" y="640079"/>
                </a:lnTo>
                <a:lnTo>
                  <a:pt x="249936" y="640079"/>
                </a:lnTo>
                <a:lnTo>
                  <a:pt x="249936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2261996" y="1569554"/>
            <a:ext cx="187643" cy="405765"/>
          </a:xfrm>
          <a:custGeom>
            <a:avLst/>
            <a:gdLst/>
            <a:ahLst/>
            <a:cxnLst/>
            <a:rect l="l" t="t" r="r" b="b"/>
            <a:pathLst>
              <a:path w="250189" h="541020">
                <a:moveTo>
                  <a:pt x="249936" y="0"/>
                </a:moveTo>
                <a:lnTo>
                  <a:pt x="0" y="0"/>
                </a:lnTo>
                <a:lnTo>
                  <a:pt x="0" y="541019"/>
                </a:lnTo>
                <a:lnTo>
                  <a:pt x="249936" y="541019"/>
                </a:lnTo>
                <a:lnTo>
                  <a:pt x="249936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4059935" y="1384389"/>
            <a:ext cx="187643" cy="591026"/>
          </a:xfrm>
          <a:custGeom>
            <a:avLst/>
            <a:gdLst/>
            <a:ahLst/>
            <a:cxnLst/>
            <a:rect l="l" t="t" r="r" b="b"/>
            <a:pathLst>
              <a:path w="250189" h="788035">
                <a:moveTo>
                  <a:pt x="249936" y="0"/>
                </a:moveTo>
                <a:lnTo>
                  <a:pt x="0" y="0"/>
                </a:lnTo>
                <a:lnTo>
                  <a:pt x="0" y="787907"/>
                </a:lnTo>
                <a:lnTo>
                  <a:pt x="249936" y="787907"/>
                </a:lnTo>
                <a:lnTo>
                  <a:pt x="249936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5859017" y="1753576"/>
            <a:ext cx="187643" cy="221933"/>
          </a:xfrm>
          <a:custGeom>
            <a:avLst/>
            <a:gdLst/>
            <a:ahLst/>
            <a:cxnLst/>
            <a:rect l="l" t="t" r="r" b="b"/>
            <a:pathLst>
              <a:path w="250190" h="295910">
                <a:moveTo>
                  <a:pt x="249935" y="0"/>
                </a:moveTo>
                <a:lnTo>
                  <a:pt x="0" y="0"/>
                </a:lnTo>
                <a:lnTo>
                  <a:pt x="0" y="295655"/>
                </a:lnTo>
                <a:lnTo>
                  <a:pt x="249935" y="295655"/>
                </a:lnTo>
                <a:lnTo>
                  <a:pt x="24993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7658100" y="1420963"/>
            <a:ext cx="187643" cy="554355"/>
          </a:xfrm>
          <a:custGeom>
            <a:avLst/>
            <a:gdLst/>
            <a:ahLst/>
            <a:cxnLst/>
            <a:rect l="l" t="t" r="r" b="b"/>
            <a:pathLst>
              <a:path w="250190" h="739139">
                <a:moveTo>
                  <a:pt x="249935" y="0"/>
                </a:moveTo>
                <a:lnTo>
                  <a:pt x="0" y="0"/>
                </a:lnTo>
                <a:lnTo>
                  <a:pt x="0" y="739139"/>
                </a:lnTo>
                <a:lnTo>
                  <a:pt x="249935" y="739139"/>
                </a:lnTo>
                <a:lnTo>
                  <a:pt x="24993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668654" y="1480400"/>
            <a:ext cx="187643" cy="495300"/>
          </a:xfrm>
          <a:custGeom>
            <a:avLst/>
            <a:gdLst/>
            <a:ahLst/>
            <a:cxnLst/>
            <a:rect l="l" t="t" r="r" b="b"/>
            <a:pathLst>
              <a:path w="250190" h="660400">
                <a:moveTo>
                  <a:pt x="249935" y="0"/>
                </a:moveTo>
                <a:lnTo>
                  <a:pt x="0" y="0"/>
                </a:lnTo>
                <a:lnTo>
                  <a:pt x="0" y="659891"/>
                </a:lnTo>
                <a:lnTo>
                  <a:pt x="249935" y="659891"/>
                </a:lnTo>
                <a:lnTo>
                  <a:pt x="24993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2467736" y="1727289"/>
            <a:ext cx="187643" cy="248126"/>
          </a:xfrm>
          <a:custGeom>
            <a:avLst/>
            <a:gdLst/>
            <a:ahLst/>
            <a:cxnLst/>
            <a:rect l="l" t="t" r="r" b="b"/>
            <a:pathLst>
              <a:path w="250189" h="330835">
                <a:moveTo>
                  <a:pt x="249936" y="0"/>
                </a:moveTo>
                <a:lnTo>
                  <a:pt x="0" y="0"/>
                </a:lnTo>
                <a:lnTo>
                  <a:pt x="0" y="330707"/>
                </a:lnTo>
                <a:lnTo>
                  <a:pt x="249936" y="330707"/>
                </a:lnTo>
                <a:lnTo>
                  <a:pt x="249936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4266818" y="1480400"/>
            <a:ext cx="187643" cy="495300"/>
          </a:xfrm>
          <a:custGeom>
            <a:avLst/>
            <a:gdLst/>
            <a:ahLst/>
            <a:cxnLst/>
            <a:rect l="l" t="t" r="r" b="b"/>
            <a:pathLst>
              <a:path w="250189" h="660400">
                <a:moveTo>
                  <a:pt x="249936" y="0"/>
                </a:moveTo>
                <a:lnTo>
                  <a:pt x="0" y="0"/>
                </a:lnTo>
                <a:lnTo>
                  <a:pt x="0" y="659891"/>
                </a:lnTo>
                <a:lnTo>
                  <a:pt x="249936" y="659891"/>
                </a:lnTo>
                <a:lnTo>
                  <a:pt x="249936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6064757" y="1678138"/>
            <a:ext cx="187643" cy="297180"/>
          </a:xfrm>
          <a:custGeom>
            <a:avLst/>
            <a:gdLst/>
            <a:ahLst/>
            <a:cxnLst/>
            <a:rect l="l" t="t" r="r" b="b"/>
            <a:pathLst>
              <a:path w="250190" h="396239">
                <a:moveTo>
                  <a:pt x="249935" y="0"/>
                </a:moveTo>
                <a:lnTo>
                  <a:pt x="0" y="0"/>
                </a:lnTo>
                <a:lnTo>
                  <a:pt x="0" y="396239"/>
                </a:lnTo>
                <a:lnTo>
                  <a:pt x="249935" y="396239"/>
                </a:lnTo>
                <a:lnTo>
                  <a:pt x="24993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7863839" y="1578698"/>
            <a:ext cx="187643" cy="396716"/>
          </a:xfrm>
          <a:custGeom>
            <a:avLst/>
            <a:gdLst/>
            <a:ahLst/>
            <a:cxnLst/>
            <a:rect l="l" t="t" r="r" b="b"/>
            <a:pathLst>
              <a:path w="250190" h="528954">
                <a:moveTo>
                  <a:pt x="249935" y="0"/>
                </a:moveTo>
                <a:lnTo>
                  <a:pt x="0" y="0"/>
                </a:lnTo>
                <a:lnTo>
                  <a:pt x="0" y="528827"/>
                </a:lnTo>
                <a:lnTo>
                  <a:pt x="249935" y="528827"/>
                </a:lnTo>
                <a:lnTo>
                  <a:pt x="24993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875537" y="1464398"/>
            <a:ext cx="186690" cy="511016"/>
          </a:xfrm>
          <a:custGeom>
            <a:avLst/>
            <a:gdLst/>
            <a:ahLst/>
            <a:cxnLst/>
            <a:rect l="l" t="t" r="r" b="b"/>
            <a:pathLst>
              <a:path w="248919" h="681354">
                <a:moveTo>
                  <a:pt x="248412" y="0"/>
                </a:moveTo>
                <a:lnTo>
                  <a:pt x="0" y="0"/>
                </a:lnTo>
                <a:lnTo>
                  <a:pt x="0" y="681227"/>
                </a:lnTo>
                <a:lnTo>
                  <a:pt x="248412" y="681227"/>
                </a:lnTo>
                <a:lnTo>
                  <a:pt x="248412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2673476" y="1532979"/>
            <a:ext cx="187643" cy="442436"/>
          </a:xfrm>
          <a:custGeom>
            <a:avLst/>
            <a:gdLst/>
            <a:ahLst/>
            <a:cxnLst/>
            <a:rect l="l" t="t" r="r" b="b"/>
            <a:pathLst>
              <a:path w="250189" h="589914">
                <a:moveTo>
                  <a:pt x="249936" y="0"/>
                </a:moveTo>
                <a:lnTo>
                  <a:pt x="0" y="0"/>
                </a:lnTo>
                <a:lnTo>
                  <a:pt x="0" y="589788"/>
                </a:lnTo>
                <a:lnTo>
                  <a:pt x="249936" y="589788"/>
                </a:lnTo>
                <a:lnTo>
                  <a:pt x="249936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4472558" y="1430109"/>
            <a:ext cx="187643" cy="545306"/>
          </a:xfrm>
          <a:custGeom>
            <a:avLst/>
            <a:gdLst/>
            <a:ahLst/>
            <a:cxnLst/>
            <a:rect l="l" t="t" r="r" b="b"/>
            <a:pathLst>
              <a:path w="250189" h="727075">
                <a:moveTo>
                  <a:pt x="249936" y="0"/>
                </a:moveTo>
                <a:lnTo>
                  <a:pt x="0" y="0"/>
                </a:lnTo>
                <a:lnTo>
                  <a:pt x="0" y="726947"/>
                </a:lnTo>
                <a:lnTo>
                  <a:pt x="249936" y="726947"/>
                </a:lnTo>
                <a:lnTo>
                  <a:pt x="249936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6271641" y="1668995"/>
            <a:ext cx="187643" cy="306705"/>
          </a:xfrm>
          <a:custGeom>
            <a:avLst/>
            <a:gdLst/>
            <a:ahLst/>
            <a:cxnLst/>
            <a:rect l="l" t="t" r="r" b="b"/>
            <a:pathLst>
              <a:path w="250190" h="408939">
                <a:moveTo>
                  <a:pt x="249935" y="0"/>
                </a:moveTo>
                <a:lnTo>
                  <a:pt x="0" y="0"/>
                </a:lnTo>
                <a:lnTo>
                  <a:pt x="0" y="408431"/>
                </a:lnTo>
                <a:lnTo>
                  <a:pt x="249935" y="408431"/>
                </a:lnTo>
                <a:lnTo>
                  <a:pt x="249935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2" name="object 22"/>
          <p:cNvSpPr/>
          <p:nvPr/>
        </p:nvSpPr>
        <p:spPr>
          <a:xfrm>
            <a:off x="8069580" y="1259801"/>
            <a:ext cx="187643" cy="715804"/>
          </a:xfrm>
          <a:custGeom>
            <a:avLst/>
            <a:gdLst/>
            <a:ahLst/>
            <a:cxnLst/>
            <a:rect l="l" t="t" r="r" b="b"/>
            <a:pathLst>
              <a:path w="250190" h="954404">
                <a:moveTo>
                  <a:pt x="249935" y="0"/>
                </a:moveTo>
                <a:lnTo>
                  <a:pt x="0" y="0"/>
                </a:lnTo>
                <a:lnTo>
                  <a:pt x="0" y="954024"/>
                </a:lnTo>
                <a:lnTo>
                  <a:pt x="249935" y="954024"/>
                </a:lnTo>
                <a:lnTo>
                  <a:pt x="249935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3" name="object 23"/>
          <p:cNvSpPr/>
          <p:nvPr/>
        </p:nvSpPr>
        <p:spPr>
          <a:xfrm>
            <a:off x="1081277" y="1423250"/>
            <a:ext cx="187643" cy="552450"/>
          </a:xfrm>
          <a:custGeom>
            <a:avLst/>
            <a:gdLst/>
            <a:ahLst/>
            <a:cxnLst/>
            <a:rect l="l" t="t" r="r" b="b"/>
            <a:pathLst>
              <a:path w="250189" h="736600">
                <a:moveTo>
                  <a:pt x="249935" y="0"/>
                </a:moveTo>
                <a:lnTo>
                  <a:pt x="0" y="0"/>
                </a:lnTo>
                <a:lnTo>
                  <a:pt x="0" y="736091"/>
                </a:lnTo>
                <a:lnTo>
                  <a:pt x="249935" y="736091"/>
                </a:lnTo>
                <a:lnTo>
                  <a:pt x="249935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4" name="object 24"/>
          <p:cNvSpPr/>
          <p:nvPr/>
        </p:nvSpPr>
        <p:spPr>
          <a:xfrm>
            <a:off x="2880359" y="1665566"/>
            <a:ext cx="186690" cy="310038"/>
          </a:xfrm>
          <a:custGeom>
            <a:avLst/>
            <a:gdLst/>
            <a:ahLst/>
            <a:cxnLst/>
            <a:rect l="l" t="t" r="r" b="b"/>
            <a:pathLst>
              <a:path w="248920" h="413385">
                <a:moveTo>
                  <a:pt x="248412" y="0"/>
                </a:moveTo>
                <a:lnTo>
                  <a:pt x="0" y="0"/>
                </a:lnTo>
                <a:lnTo>
                  <a:pt x="0" y="413003"/>
                </a:lnTo>
                <a:lnTo>
                  <a:pt x="248412" y="413003"/>
                </a:lnTo>
                <a:lnTo>
                  <a:pt x="248412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5" name="object 25"/>
          <p:cNvSpPr/>
          <p:nvPr/>
        </p:nvSpPr>
        <p:spPr>
          <a:xfrm>
            <a:off x="4678299" y="1464398"/>
            <a:ext cx="187643" cy="511016"/>
          </a:xfrm>
          <a:custGeom>
            <a:avLst/>
            <a:gdLst/>
            <a:ahLst/>
            <a:cxnLst/>
            <a:rect l="l" t="t" r="r" b="b"/>
            <a:pathLst>
              <a:path w="250189" h="681354">
                <a:moveTo>
                  <a:pt x="249935" y="0"/>
                </a:moveTo>
                <a:lnTo>
                  <a:pt x="0" y="0"/>
                </a:lnTo>
                <a:lnTo>
                  <a:pt x="0" y="681227"/>
                </a:lnTo>
                <a:lnTo>
                  <a:pt x="249935" y="681227"/>
                </a:lnTo>
                <a:lnTo>
                  <a:pt x="249935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6" name="object 26"/>
          <p:cNvSpPr/>
          <p:nvPr/>
        </p:nvSpPr>
        <p:spPr>
          <a:xfrm>
            <a:off x="6477380" y="1679282"/>
            <a:ext cx="187643" cy="296228"/>
          </a:xfrm>
          <a:custGeom>
            <a:avLst/>
            <a:gdLst/>
            <a:ahLst/>
            <a:cxnLst/>
            <a:rect l="l" t="t" r="r" b="b"/>
            <a:pathLst>
              <a:path w="250190" h="394970">
                <a:moveTo>
                  <a:pt x="249936" y="0"/>
                </a:moveTo>
                <a:lnTo>
                  <a:pt x="0" y="0"/>
                </a:lnTo>
                <a:lnTo>
                  <a:pt x="0" y="394715"/>
                </a:lnTo>
                <a:lnTo>
                  <a:pt x="249936" y="394715"/>
                </a:lnTo>
                <a:lnTo>
                  <a:pt x="249936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7" name="object 27"/>
          <p:cNvSpPr/>
          <p:nvPr/>
        </p:nvSpPr>
        <p:spPr>
          <a:xfrm>
            <a:off x="8276462" y="1423250"/>
            <a:ext cx="187643" cy="552450"/>
          </a:xfrm>
          <a:custGeom>
            <a:avLst/>
            <a:gdLst/>
            <a:ahLst/>
            <a:cxnLst/>
            <a:rect l="l" t="t" r="r" b="b"/>
            <a:pathLst>
              <a:path w="250190" h="736600">
                <a:moveTo>
                  <a:pt x="249936" y="0"/>
                </a:moveTo>
                <a:lnTo>
                  <a:pt x="0" y="0"/>
                </a:lnTo>
                <a:lnTo>
                  <a:pt x="0" y="736091"/>
                </a:lnTo>
                <a:lnTo>
                  <a:pt x="249936" y="736091"/>
                </a:lnTo>
                <a:lnTo>
                  <a:pt x="249936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8" name="object 28"/>
          <p:cNvSpPr/>
          <p:nvPr/>
        </p:nvSpPr>
        <p:spPr>
          <a:xfrm>
            <a:off x="1287017" y="1457539"/>
            <a:ext cx="187643" cy="518160"/>
          </a:xfrm>
          <a:custGeom>
            <a:avLst/>
            <a:gdLst/>
            <a:ahLst/>
            <a:cxnLst/>
            <a:rect l="l" t="t" r="r" b="b"/>
            <a:pathLst>
              <a:path w="250189" h="690879">
                <a:moveTo>
                  <a:pt x="249936" y="0"/>
                </a:moveTo>
                <a:lnTo>
                  <a:pt x="0" y="0"/>
                </a:lnTo>
                <a:lnTo>
                  <a:pt x="0" y="690371"/>
                </a:lnTo>
                <a:lnTo>
                  <a:pt x="249936" y="690371"/>
                </a:lnTo>
                <a:lnTo>
                  <a:pt x="249936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3086100" y="1703284"/>
            <a:ext cx="187643" cy="272415"/>
          </a:xfrm>
          <a:custGeom>
            <a:avLst/>
            <a:gdLst/>
            <a:ahLst/>
            <a:cxnLst/>
            <a:rect l="l" t="t" r="r" b="b"/>
            <a:pathLst>
              <a:path w="250189" h="363220">
                <a:moveTo>
                  <a:pt x="249936" y="0"/>
                </a:moveTo>
                <a:lnTo>
                  <a:pt x="0" y="0"/>
                </a:lnTo>
                <a:lnTo>
                  <a:pt x="0" y="362712"/>
                </a:lnTo>
                <a:lnTo>
                  <a:pt x="249936" y="362712"/>
                </a:lnTo>
                <a:lnTo>
                  <a:pt x="249936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0" name="object 30"/>
          <p:cNvSpPr/>
          <p:nvPr/>
        </p:nvSpPr>
        <p:spPr>
          <a:xfrm>
            <a:off x="4885182" y="1475829"/>
            <a:ext cx="187643" cy="499586"/>
          </a:xfrm>
          <a:custGeom>
            <a:avLst/>
            <a:gdLst/>
            <a:ahLst/>
            <a:cxnLst/>
            <a:rect l="l" t="t" r="r" b="b"/>
            <a:pathLst>
              <a:path w="250190" h="666114">
                <a:moveTo>
                  <a:pt x="249935" y="0"/>
                </a:moveTo>
                <a:lnTo>
                  <a:pt x="0" y="0"/>
                </a:lnTo>
                <a:lnTo>
                  <a:pt x="0" y="665988"/>
                </a:lnTo>
                <a:lnTo>
                  <a:pt x="249935" y="665988"/>
                </a:lnTo>
                <a:lnTo>
                  <a:pt x="249935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1" name="object 31"/>
          <p:cNvSpPr/>
          <p:nvPr/>
        </p:nvSpPr>
        <p:spPr>
          <a:xfrm>
            <a:off x="6683121" y="1633562"/>
            <a:ext cx="187643" cy="341948"/>
          </a:xfrm>
          <a:custGeom>
            <a:avLst/>
            <a:gdLst/>
            <a:ahLst/>
            <a:cxnLst/>
            <a:rect l="l" t="t" r="r" b="b"/>
            <a:pathLst>
              <a:path w="250190" h="455929">
                <a:moveTo>
                  <a:pt x="249936" y="0"/>
                </a:moveTo>
                <a:lnTo>
                  <a:pt x="0" y="0"/>
                </a:lnTo>
                <a:lnTo>
                  <a:pt x="0" y="455675"/>
                </a:lnTo>
                <a:lnTo>
                  <a:pt x="249936" y="455675"/>
                </a:lnTo>
                <a:lnTo>
                  <a:pt x="249936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object 32"/>
          <p:cNvSpPr/>
          <p:nvPr/>
        </p:nvSpPr>
        <p:spPr>
          <a:xfrm>
            <a:off x="8482203" y="1446109"/>
            <a:ext cx="187643" cy="529590"/>
          </a:xfrm>
          <a:custGeom>
            <a:avLst/>
            <a:gdLst/>
            <a:ahLst/>
            <a:cxnLst/>
            <a:rect l="l" t="t" r="r" b="b"/>
            <a:pathLst>
              <a:path w="250190" h="706120">
                <a:moveTo>
                  <a:pt x="249936" y="0"/>
                </a:moveTo>
                <a:lnTo>
                  <a:pt x="0" y="0"/>
                </a:lnTo>
                <a:lnTo>
                  <a:pt x="0" y="705612"/>
                </a:lnTo>
                <a:lnTo>
                  <a:pt x="249936" y="705612"/>
                </a:lnTo>
                <a:lnTo>
                  <a:pt x="249936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3" name="object 33"/>
          <p:cNvSpPr/>
          <p:nvPr/>
        </p:nvSpPr>
        <p:spPr>
          <a:xfrm>
            <a:off x="1492758" y="1439251"/>
            <a:ext cx="187643" cy="536258"/>
          </a:xfrm>
          <a:custGeom>
            <a:avLst/>
            <a:gdLst/>
            <a:ahLst/>
            <a:cxnLst/>
            <a:rect l="l" t="t" r="r" b="b"/>
            <a:pathLst>
              <a:path w="250189" h="715010">
                <a:moveTo>
                  <a:pt x="249936" y="0"/>
                </a:moveTo>
                <a:lnTo>
                  <a:pt x="0" y="0"/>
                </a:lnTo>
                <a:lnTo>
                  <a:pt x="0" y="714755"/>
                </a:lnTo>
                <a:lnTo>
                  <a:pt x="249936" y="714755"/>
                </a:lnTo>
                <a:lnTo>
                  <a:pt x="249936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4" name="object 34"/>
          <p:cNvSpPr/>
          <p:nvPr/>
        </p:nvSpPr>
        <p:spPr>
          <a:xfrm>
            <a:off x="3291840" y="1734146"/>
            <a:ext cx="187643" cy="241459"/>
          </a:xfrm>
          <a:custGeom>
            <a:avLst/>
            <a:gdLst/>
            <a:ahLst/>
            <a:cxnLst/>
            <a:rect l="l" t="t" r="r" b="b"/>
            <a:pathLst>
              <a:path w="250189" h="321945">
                <a:moveTo>
                  <a:pt x="249935" y="0"/>
                </a:moveTo>
                <a:lnTo>
                  <a:pt x="0" y="0"/>
                </a:lnTo>
                <a:lnTo>
                  <a:pt x="0" y="321563"/>
                </a:lnTo>
                <a:lnTo>
                  <a:pt x="249935" y="321563"/>
                </a:lnTo>
                <a:lnTo>
                  <a:pt x="24993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5" name="object 35"/>
          <p:cNvSpPr/>
          <p:nvPr/>
        </p:nvSpPr>
        <p:spPr>
          <a:xfrm>
            <a:off x="5090921" y="1474684"/>
            <a:ext cx="187643" cy="501015"/>
          </a:xfrm>
          <a:custGeom>
            <a:avLst/>
            <a:gdLst/>
            <a:ahLst/>
            <a:cxnLst/>
            <a:rect l="l" t="t" r="r" b="b"/>
            <a:pathLst>
              <a:path w="250190" h="668020">
                <a:moveTo>
                  <a:pt x="249935" y="0"/>
                </a:moveTo>
                <a:lnTo>
                  <a:pt x="0" y="0"/>
                </a:lnTo>
                <a:lnTo>
                  <a:pt x="0" y="667512"/>
                </a:lnTo>
                <a:lnTo>
                  <a:pt x="249935" y="667512"/>
                </a:lnTo>
                <a:lnTo>
                  <a:pt x="24993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6" name="object 36"/>
          <p:cNvSpPr/>
          <p:nvPr/>
        </p:nvSpPr>
        <p:spPr>
          <a:xfrm>
            <a:off x="6890003" y="1734146"/>
            <a:ext cx="187643" cy="241459"/>
          </a:xfrm>
          <a:custGeom>
            <a:avLst/>
            <a:gdLst/>
            <a:ahLst/>
            <a:cxnLst/>
            <a:rect l="l" t="t" r="r" b="b"/>
            <a:pathLst>
              <a:path w="250190" h="321945">
                <a:moveTo>
                  <a:pt x="249935" y="0"/>
                </a:moveTo>
                <a:lnTo>
                  <a:pt x="0" y="0"/>
                </a:lnTo>
                <a:lnTo>
                  <a:pt x="0" y="321563"/>
                </a:lnTo>
                <a:lnTo>
                  <a:pt x="249935" y="321563"/>
                </a:lnTo>
                <a:lnTo>
                  <a:pt x="24993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7" name="object 37"/>
          <p:cNvSpPr/>
          <p:nvPr/>
        </p:nvSpPr>
        <p:spPr>
          <a:xfrm>
            <a:off x="8687942" y="1498689"/>
            <a:ext cx="187643" cy="476726"/>
          </a:xfrm>
          <a:custGeom>
            <a:avLst/>
            <a:gdLst/>
            <a:ahLst/>
            <a:cxnLst/>
            <a:rect l="l" t="t" r="r" b="b"/>
            <a:pathLst>
              <a:path w="250190" h="635635">
                <a:moveTo>
                  <a:pt x="249935" y="0"/>
                </a:moveTo>
                <a:lnTo>
                  <a:pt x="0" y="0"/>
                </a:lnTo>
                <a:lnTo>
                  <a:pt x="0" y="635507"/>
                </a:lnTo>
                <a:lnTo>
                  <a:pt x="249935" y="635507"/>
                </a:lnTo>
                <a:lnTo>
                  <a:pt x="24993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8" name="object 38"/>
          <p:cNvSpPr/>
          <p:nvPr/>
        </p:nvSpPr>
        <p:spPr>
          <a:xfrm>
            <a:off x="69723" y="2566034"/>
            <a:ext cx="8993505" cy="0"/>
          </a:xfrm>
          <a:custGeom>
            <a:avLst/>
            <a:gdLst/>
            <a:ahLst/>
            <a:cxnLst/>
            <a:rect l="l" t="t" r="r" b="b"/>
            <a:pathLst>
              <a:path w="11991340">
                <a:moveTo>
                  <a:pt x="0" y="0"/>
                </a:moveTo>
                <a:lnTo>
                  <a:pt x="1199083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9" name="object 39"/>
          <p:cNvSpPr txBox="1"/>
          <p:nvPr/>
        </p:nvSpPr>
        <p:spPr>
          <a:xfrm>
            <a:off x="5645563" y="1378731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5" dirty="0">
                <a:solidFill>
                  <a:srgbClr val="404040"/>
                </a:solidFill>
                <a:latin typeface="Calibri"/>
                <a:cs typeface="Calibri"/>
              </a:rPr>
              <a:t>39%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444645" y="1120926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62%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047684" y="1394294"/>
            <a:ext cx="409099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3" baseline="-22222" dirty="0">
                <a:solidFill>
                  <a:srgbClr val="404040"/>
                </a:solidFill>
                <a:latin typeface="Calibri"/>
                <a:cs typeface="Calibri"/>
              </a:rPr>
              <a:t>34%</a:t>
            </a:r>
            <a:r>
              <a:rPr sz="1125" spc="-67" baseline="-22222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37%</a:t>
            </a:r>
            <a:endParaRPr sz="750" dirty="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650670" y="1246371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459831" y="1553172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856791" y="1404391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36%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666047" y="1357909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063008" y="108498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5" dirty="0">
                <a:solidFill>
                  <a:srgbClr val="404040"/>
                </a:solidFill>
                <a:latin typeface="Calibri"/>
                <a:cs typeface="Calibri"/>
              </a:rPr>
              <a:t>66%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851778" y="1504461"/>
            <a:ext cx="821055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3" baseline="-44444" dirty="0">
                <a:solidFill>
                  <a:srgbClr val="404040"/>
                </a:solidFill>
                <a:latin typeface="Calibri"/>
                <a:cs typeface="Calibri"/>
              </a:rPr>
              <a:t>20%</a:t>
            </a:r>
            <a:r>
              <a:rPr sz="1125" spc="-28" baseline="-4444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27%</a:t>
            </a:r>
            <a:r>
              <a:rPr sz="75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5555" dirty="0">
                <a:solidFill>
                  <a:srgbClr val="404040"/>
                </a:solidFill>
                <a:latin typeface="Calibri"/>
                <a:cs typeface="Calibri"/>
              </a:rPr>
              <a:t>28%</a:t>
            </a:r>
            <a:r>
              <a:rPr sz="1125" spc="-17" baseline="55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27%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676357" y="1458492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48565" y="1289805"/>
            <a:ext cx="1439704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3" baseline="-11111" dirty="0">
                <a:solidFill>
                  <a:srgbClr val="404040"/>
                </a:solidFill>
                <a:latin typeface="Calibri"/>
                <a:cs typeface="Calibri"/>
              </a:rPr>
              <a:t>45%</a:t>
            </a:r>
            <a:r>
              <a:rPr sz="1125" spc="-5" baseline="-11111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-16666" dirty="0">
                <a:solidFill>
                  <a:srgbClr val="404040"/>
                </a:solidFill>
                <a:latin typeface="Calibri"/>
                <a:cs typeface="Calibri"/>
              </a:rPr>
              <a:t>44%</a:t>
            </a:r>
            <a:r>
              <a:rPr sz="1125" spc="-5" baseline="-1666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-8333" dirty="0">
                <a:solidFill>
                  <a:srgbClr val="404040"/>
                </a:solidFill>
                <a:latin typeface="Calibri"/>
                <a:cs typeface="Calibri"/>
              </a:rPr>
              <a:t>45%</a:t>
            </a:r>
            <a:r>
              <a:rPr sz="1125" spc="-5" baseline="-8333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47%</a:t>
            </a:r>
            <a:r>
              <a:rPr sz="750" spc="-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25000" dirty="0">
                <a:solidFill>
                  <a:srgbClr val="404040"/>
                </a:solidFill>
                <a:latin typeface="Calibri"/>
                <a:cs typeface="Calibri"/>
              </a:rPr>
              <a:t>51%</a:t>
            </a:r>
            <a:r>
              <a:rPr sz="1125" spc="-5" baseline="250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2777" dirty="0">
                <a:solidFill>
                  <a:srgbClr val="404040"/>
                </a:solidFill>
                <a:latin typeface="Calibri"/>
                <a:cs typeface="Calibri"/>
              </a:rPr>
              <a:t>48%</a:t>
            </a:r>
            <a:r>
              <a:rPr sz="1125" baseline="2777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13888" dirty="0">
                <a:solidFill>
                  <a:srgbClr val="404040"/>
                </a:solidFill>
                <a:latin typeface="Calibri"/>
                <a:cs typeface="Calibri"/>
              </a:rPr>
              <a:t>49%</a:t>
            </a:r>
            <a:endParaRPr sz="1125" baseline="13888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872169" y="1491030"/>
            <a:ext cx="615314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28% </a:t>
            </a:r>
            <a:r>
              <a:rPr sz="1125" spc="73" baseline="-22222" dirty="0">
                <a:solidFill>
                  <a:srgbClr val="404040"/>
                </a:solidFill>
                <a:latin typeface="Calibri"/>
                <a:cs typeface="Calibri"/>
              </a:rPr>
              <a:t>25%</a:t>
            </a:r>
            <a:r>
              <a:rPr sz="1125" spc="-134" baseline="-22222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67" baseline="-38888" dirty="0">
                <a:solidFill>
                  <a:srgbClr val="404040"/>
                </a:solidFill>
                <a:latin typeface="Calibri"/>
                <a:cs typeface="Calibri"/>
              </a:rPr>
              <a:t>22%</a:t>
            </a:r>
            <a:endParaRPr sz="1125" baseline="-38888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846480" y="1305102"/>
            <a:ext cx="1439704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3" baseline="16666" dirty="0">
                <a:solidFill>
                  <a:srgbClr val="404040"/>
                </a:solidFill>
                <a:latin typeface="Calibri"/>
                <a:cs typeface="Calibri"/>
              </a:rPr>
              <a:t>48%</a:t>
            </a:r>
            <a:r>
              <a:rPr sz="1125" spc="-5" baseline="1666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55555" dirty="0">
                <a:solidFill>
                  <a:srgbClr val="404040"/>
                </a:solidFill>
                <a:latin typeface="Calibri"/>
                <a:cs typeface="Calibri"/>
              </a:rPr>
              <a:t>54%</a:t>
            </a:r>
            <a:r>
              <a:rPr sz="1125" spc="-5" baseline="555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45%</a:t>
            </a:r>
            <a:r>
              <a:rPr sz="750" spc="-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27777" dirty="0">
                <a:solidFill>
                  <a:srgbClr val="404040"/>
                </a:solidFill>
                <a:latin typeface="Calibri"/>
                <a:cs typeface="Calibri"/>
              </a:rPr>
              <a:t>50%</a:t>
            </a:r>
            <a:r>
              <a:rPr sz="1125" spc="-11" baseline="27777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8333" dirty="0">
                <a:solidFill>
                  <a:srgbClr val="404040"/>
                </a:solidFill>
                <a:latin typeface="Calibri"/>
                <a:cs typeface="Calibri"/>
              </a:rPr>
              <a:t>47%</a:t>
            </a:r>
            <a:r>
              <a:rPr sz="1125" baseline="8333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2777" dirty="0">
                <a:solidFill>
                  <a:srgbClr val="404040"/>
                </a:solidFill>
                <a:latin typeface="Calibri"/>
                <a:cs typeface="Calibri"/>
              </a:rPr>
              <a:t>46%</a:t>
            </a:r>
            <a:r>
              <a:rPr sz="1125" spc="-5" baseline="2777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2777" dirty="0">
                <a:solidFill>
                  <a:srgbClr val="404040"/>
                </a:solidFill>
                <a:latin typeface="Calibri"/>
                <a:cs typeface="Calibri"/>
              </a:rPr>
              <a:t>46%</a:t>
            </a:r>
            <a:endParaRPr sz="1125" baseline="2777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882288" y="1558848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5" dirty="0">
                <a:solidFill>
                  <a:srgbClr val="404040"/>
                </a:solidFill>
                <a:latin typeface="Calibri"/>
                <a:cs typeface="Calibri"/>
              </a:rPr>
              <a:t>22%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269034" y="1248942"/>
            <a:ext cx="615314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51% </a:t>
            </a:r>
            <a:r>
              <a:rPr sz="1125" spc="73" baseline="-13888" dirty="0">
                <a:solidFill>
                  <a:srgbClr val="404040"/>
                </a:solidFill>
                <a:latin typeface="Calibri"/>
                <a:cs typeface="Calibri"/>
              </a:rPr>
              <a:t>49%</a:t>
            </a:r>
            <a:r>
              <a:rPr sz="1125" spc="-140" baseline="-13888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-44444" dirty="0">
                <a:solidFill>
                  <a:srgbClr val="404040"/>
                </a:solidFill>
                <a:latin typeface="Calibri"/>
                <a:cs typeface="Calibri"/>
              </a:rPr>
              <a:t>44%</a:t>
            </a:r>
            <a:endParaRPr sz="1125" baseline="-44444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25602" y="2016753"/>
            <a:ext cx="128682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Ha balans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i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arbetsliv/privatliv</a:t>
            </a:r>
            <a:endParaRPr sz="788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291143" y="2016753"/>
            <a:ext cx="953453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525" marR="3810" indent="-476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Hinna prioritera egen 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k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mpe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su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v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ck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l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g</a:t>
            </a:r>
            <a:endParaRPr sz="788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695415" y="2016753"/>
            <a:ext cx="174259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Hänga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 i en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snabbföränderlig</a:t>
            </a:r>
            <a:r>
              <a:rPr sz="788" spc="-4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värld</a:t>
            </a:r>
            <a:endParaRPr sz="788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833682" y="2016753"/>
            <a:ext cx="1064895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Satsa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mitt</a:t>
            </a:r>
            <a:r>
              <a:rPr sz="788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ledarskap</a:t>
            </a:r>
            <a:endParaRPr sz="788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741158" y="2016753"/>
            <a:ext cx="84724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Ta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tid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för</a:t>
            </a:r>
            <a:r>
              <a:rPr sz="788" spc="-4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reflektion</a:t>
            </a:r>
            <a:endParaRPr sz="788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59866" y="899522"/>
            <a:ext cx="3614738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Vilka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är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dina största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utmaningar </a:t>
            </a:r>
            <a:r>
              <a:rPr sz="1050" spc="75" dirty="0">
                <a:solidFill>
                  <a:schemeClr val="bg2"/>
                </a:solidFill>
                <a:latin typeface="Calibri"/>
                <a:cs typeface="Calibri"/>
              </a:rPr>
              <a:t>som</a:t>
            </a:r>
            <a:r>
              <a:rPr sz="1050" spc="-15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chef </a:t>
            </a:r>
            <a:r>
              <a:rPr sz="1050" spc="60" dirty="0">
                <a:solidFill>
                  <a:schemeClr val="bg2"/>
                </a:solidFill>
                <a:latin typeface="Calibri"/>
                <a:cs typeface="Calibri"/>
              </a:rPr>
              <a:t>och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ledare?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52933" y="3357944"/>
            <a:ext cx="3326130" cy="17120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50" spc="34" dirty="0">
                <a:latin typeface="Calibri"/>
                <a:cs typeface="Calibri"/>
              </a:rPr>
              <a:t>Fråga: </a:t>
            </a:r>
            <a:r>
              <a:rPr sz="1050" spc="15" dirty="0">
                <a:latin typeface="Calibri"/>
                <a:cs typeface="Calibri"/>
              </a:rPr>
              <a:t>Vilka </a:t>
            </a:r>
            <a:r>
              <a:rPr sz="1050" spc="49" dirty="0">
                <a:latin typeface="Calibri"/>
                <a:cs typeface="Calibri"/>
              </a:rPr>
              <a:t>är </a:t>
            </a:r>
            <a:r>
              <a:rPr sz="1050" spc="64" dirty="0">
                <a:latin typeface="Calibri"/>
                <a:cs typeface="Calibri"/>
              </a:rPr>
              <a:t>de </a:t>
            </a:r>
            <a:r>
              <a:rPr sz="1050" spc="45" dirty="0">
                <a:latin typeface="Calibri"/>
                <a:cs typeface="Calibri"/>
              </a:rPr>
              <a:t>största </a:t>
            </a:r>
            <a:r>
              <a:rPr sz="1050" spc="49" dirty="0">
                <a:latin typeface="Calibri"/>
                <a:cs typeface="Calibri"/>
              </a:rPr>
              <a:t>utmaningarna </a:t>
            </a:r>
            <a:r>
              <a:rPr sz="1050" spc="-4" dirty="0">
                <a:latin typeface="Calibri"/>
                <a:cs typeface="Calibri"/>
              </a:rPr>
              <a:t>i </a:t>
            </a:r>
            <a:r>
              <a:rPr sz="1050" spc="15" dirty="0">
                <a:latin typeface="Calibri"/>
                <a:cs typeface="Calibri"/>
              </a:rPr>
              <a:t>ditt</a:t>
            </a:r>
            <a:r>
              <a:rPr sz="1050" spc="-68" dirty="0">
                <a:latin typeface="Calibri"/>
                <a:cs typeface="Calibri"/>
              </a:rPr>
              <a:t> </a:t>
            </a:r>
            <a:r>
              <a:rPr sz="1050" spc="41" dirty="0">
                <a:latin typeface="Calibri"/>
                <a:cs typeface="Calibri"/>
              </a:rPr>
              <a:t>ledarskap?</a:t>
            </a:r>
            <a:endParaRPr sz="1050" dirty="0">
              <a:latin typeface="Calibri"/>
              <a:cs typeface="Calibri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163448" y="4042791"/>
            <a:ext cx="140970" cy="418624"/>
          </a:xfrm>
          <a:custGeom>
            <a:avLst/>
            <a:gdLst/>
            <a:ahLst/>
            <a:cxnLst/>
            <a:rect l="l" t="t" r="r" b="b"/>
            <a:pathLst>
              <a:path w="187960" h="558164">
                <a:moveTo>
                  <a:pt x="187452" y="0"/>
                </a:moveTo>
                <a:lnTo>
                  <a:pt x="0" y="0"/>
                </a:lnTo>
                <a:lnTo>
                  <a:pt x="0" y="557784"/>
                </a:lnTo>
                <a:lnTo>
                  <a:pt x="187452" y="557784"/>
                </a:lnTo>
                <a:lnTo>
                  <a:pt x="18745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2" name="object 62"/>
          <p:cNvSpPr/>
          <p:nvPr/>
        </p:nvSpPr>
        <p:spPr>
          <a:xfrm>
            <a:off x="1448180" y="4045076"/>
            <a:ext cx="141923" cy="416243"/>
          </a:xfrm>
          <a:custGeom>
            <a:avLst/>
            <a:gdLst/>
            <a:ahLst/>
            <a:cxnLst/>
            <a:rect l="l" t="t" r="r" b="b"/>
            <a:pathLst>
              <a:path w="189230" h="554989">
                <a:moveTo>
                  <a:pt x="188975" y="0"/>
                </a:moveTo>
                <a:lnTo>
                  <a:pt x="0" y="0"/>
                </a:lnTo>
                <a:lnTo>
                  <a:pt x="0" y="554735"/>
                </a:lnTo>
                <a:lnTo>
                  <a:pt x="188975" y="554735"/>
                </a:lnTo>
                <a:lnTo>
                  <a:pt x="18897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3" name="object 63"/>
          <p:cNvSpPr/>
          <p:nvPr/>
        </p:nvSpPr>
        <p:spPr>
          <a:xfrm>
            <a:off x="2732913" y="4064509"/>
            <a:ext cx="141923" cy="396716"/>
          </a:xfrm>
          <a:custGeom>
            <a:avLst/>
            <a:gdLst/>
            <a:ahLst/>
            <a:cxnLst/>
            <a:rect l="l" t="t" r="r" b="b"/>
            <a:pathLst>
              <a:path w="189229" h="528954">
                <a:moveTo>
                  <a:pt x="188975" y="0"/>
                </a:moveTo>
                <a:lnTo>
                  <a:pt x="0" y="0"/>
                </a:lnTo>
                <a:lnTo>
                  <a:pt x="0" y="528827"/>
                </a:lnTo>
                <a:lnTo>
                  <a:pt x="188975" y="528827"/>
                </a:lnTo>
                <a:lnTo>
                  <a:pt x="18897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4" name="object 64"/>
          <p:cNvSpPr/>
          <p:nvPr/>
        </p:nvSpPr>
        <p:spPr>
          <a:xfrm>
            <a:off x="4017644" y="4377690"/>
            <a:ext cx="141923" cy="83820"/>
          </a:xfrm>
          <a:custGeom>
            <a:avLst/>
            <a:gdLst/>
            <a:ahLst/>
            <a:cxnLst/>
            <a:rect l="l" t="t" r="r" b="b"/>
            <a:pathLst>
              <a:path w="189229" h="111760">
                <a:moveTo>
                  <a:pt x="188975" y="0"/>
                </a:moveTo>
                <a:lnTo>
                  <a:pt x="0" y="0"/>
                </a:lnTo>
                <a:lnTo>
                  <a:pt x="0" y="111251"/>
                </a:lnTo>
                <a:lnTo>
                  <a:pt x="188975" y="111251"/>
                </a:lnTo>
                <a:lnTo>
                  <a:pt x="18897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5" name="object 65"/>
          <p:cNvSpPr/>
          <p:nvPr/>
        </p:nvSpPr>
        <p:spPr>
          <a:xfrm>
            <a:off x="5302376" y="4280534"/>
            <a:ext cx="141923" cy="180975"/>
          </a:xfrm>
          <a:custGeom>
            <a:avLst/>
            <a:gdLst/>
            <a:ahLst/>
            <a:cxnLst/>
            <a:rect l="l" t="t" r="r" b="b"/>
            <a:pathLst>
              <a:path w="189229" h="241300">
                <a:moveTo>
                  <a:pt x="188975" y="0"/>
                </a:moveTo>
                <a:lnTo>
                  <a:pt x="0" y="0"/>
                </a:lnTo>
                <a:lnTo>
                  <a:pt x="0" y="240792"/>
                </a:lnTo>
                <a:lnTo>
                  <a:pt x="188975" y="240792"/>
                </a:lnTo>
                <a:lnTo>
                  <a:pt x="18897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6" name="object 66"/>
          <p:cNvSpPr/>
          <p:nvPr/>
        </p:nvSpPr>
        <p:spPr>
          <a:xfrm>
            <a:off x="6587108" y="4218814"/>
            <a:ext cx="141923" cy="242411"/>
          </a:xfrm>
          <a:custGeom>
            <a:avLst/>
            <a:gdLst/>
            <a:ahLst/>
            <a:cxnLst/>
            <a:rect l="l" t="t" r="r" b="b"/>
            <a:pathLst>
              <a:path w="189229" h="323214">
                <a:moveTo>
                  <a:pt x="188976" y="0"/>
                </a:moveTo>
                <a:lnTo>
                  <a:pt x="0" y="0"/>
                </a:lnTo>
                <a:lnTo>
                  <a:pt x="0" y="323087"/>
                </a:lnTo>
                <a:lnTo>
                  <a:pt x="188976" y="323087"/>
                </a:lnTo>
                <a:lnTo>
                  <a:pt x="18897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7" name="object 67"/>
          <p:cNvSpPr/>
          <p:nvPr/>
        </p:nvSpPr>
        <p:spPr>
          <a:xfrm>
            <a:off x="7871841" y="4047364"/>
            <a:ext cx="141923" cy="413861"/>
          </a:xfrm>
          <a:custGeom>
            <a:avLst/>
            <a:gdLst/>
            <a:ahLst/>
            <a:cxnLst/>
            <a:rect l="l" t="t" r="r" b="b"/>
            <a:pathLst>
              <a:path w="189229" h="551814">
                <a:moveTo>
                  <a:pt x="188975" y="0"/>
                </a:moveTo>
                <a:lnTo>
                  <a:pt x="0" y="0"/>
                </a:lnTo>
                <a:lnTo>
                  <a:pt x="0" y="551687"/>
                </a:lnTo>
                <a:lnTo>
                  <a:pt x="188975" y="551687"/>
                </a:lnTo>
                <a:lnTo>
                  <a:pt x="18897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8" name="object 68"/>
          <p:cNvSpPr/>
          <p:nvPr/>
        </p:nvSpPr>
        <p:spPr>
          <a:xfrm>
            <a:off x="318896" y="4146803"/>
            <a:ext cx="140970" cy="314325"/>
          </a:xfrm>
          <a:custGeom>
            <a:avLst/>
            <a:gdLst/>
            <a:ahLst/>
            <a:cxnLst/>
            <a:rect l="l" t="t" r="r" b="b"/>
            <a:pathLst>
              <a:path w="187959" h="419100">
                <a:moveTo>
                  <a:pt x="187452" y="0"/>
                </a:moveTo>
                <a:lnTo>
                  <a:pt x="0" y="0"/>
                </a:lnTo>
                <a:lnTo>
                  <a:pt x="0" y="419099"/>
                </a:lnTo>
                <a:lnTo>
                  <a:pt x="187452" y="419099"/>
                </a:lnTo>
                <a:lnTo>
                  <a:pt x="187452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9" name="object 69"/>
          <p:cNvSpPr/>
          <p:nvPr/>
        </p:nvSpPr>
        <p:spPr>
          <a:xfrm>
            <a:off x="1603629" y="4131944"/>
            <a:ext cx="140970" cy="329565"/>
          </a:xfrm>
          <a:custGeom>
            <a:avLst/>
            <a:gdLst/>
            <a:ahLst/>
            <a:cxnLst/>
            <a:rect l="l" t="t" r="r" b="b"/>
            <a:pathLst>
              <a:path w="187960" h="439420">
                <a:moveTo>
                  <a:pt x="187451" y="0"/>
                </a:moveTo>
                <a:lnTo>
                  <a:pt x="0" y="0"/>
                </a:lnTo>
                <a:lnTo>
                  <a:pt x="0" y="438911"/>
                </a:lnTo>
                <a:lnTo>
                  <a:pt x="187451" y="438911"/>
                </a:lnTo>
                <a:lnTo>
                  <a:pt x="18745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0" name="object 70"/>
          <p:cNvSpPr/>
          <p:nvPr/>
        </p:nvSpPr>
        <p:spPr>
          <a:xfrm>
            <a:off x="2888360" y="3943350"/>
            <a:ext cx="140970" cy="518160"/>
          </a:xfrm>
          <a:custGeom>
            <a:avLst/>
            <a:gdLst/>
            <a:ahLst/>
            <a:cxnLst/>
            <a:rect l="l" t="t" r="r" b="b"/>
            <a:pathLst>
              <a:path w="187960" h="690879">
                <a:moveTo>
                  <a:pt x="187451" y="0"/>
                </a:moveTo>
                <a:lnTo>
                  <a:pt x="0" y="0"/>
                </a:lnTo>
                <a:lnTo>
                  <a:pt x="0" y="690372"/>
                </a:lnTo>
                <a:lnTo>
                  <a:pt x="187451" y="690372"/>
                </a:lnTo>
                <a:lnTo>
                  <a:pt x="18745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1" name="object 71"/>
          <p:cNvSpPr/>
          <p:nvPr/>
        </p:nvSpPr>
        <p:spPr>
          <a:xfrm>
            <a:off x="4173092" y="4429696"/>
            <a:ext cx="141923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8975" y="0"/>
                </a:lnTo>
              </a:path>
            </a:pathLst>
          </a:custGeom>
          <a:ln w="83819">
            <a:solidFill>
              <a:srgbClr val="99C2D5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2" name="object 72"/>
          <p:cNvSpPr/>
          <p:nvPr/>
        </p:nvSpPr>
        <p:spPr>
          <a:xfrm>
            <a:off x="5457825" y="4351401"/>
            <a:ext cx="141923" cy="110014"/>
          </a:xfrm>
          <a:custGeom>
            <a:avLst/>
            <a:gdLst/>
            <a:ahLst/>
            <a:cxnLst/>
            <a:rect l="l" t="t" r="r" b="b"/>
            <a:pathLst>
              <a:path w="189229" h="146685">
                <a:moveTo>
                  <a:pt x="188975" y="0"/>
                </a:moveTo>
                <a:lnTo>
                  <a:pt x="0" y="0"/>
                </a:lnTo>
                <a:lnTo>
                  <a:pt x="0" y="146303"/>
                </a:lnTo>
                <a:lnTo>
                  <a:pt x="188975" y="146303"/>
                </a:lnTo>
                <a:lnTo>
                  <a:pt x="18897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3" name="object 73"/>
          <p:cNvSpPr/>
          <p:nvPr/>
        </p:nvSpPr>
        <p:spPr>
          <a:xfrm>
            <a:off x="6742557" y="4257675"/>
            <a:ext cx="141923" cy="203835"/>
          </a:xfrm>
          <a:custGeom>
            <a:avLst/>
            <a:gdLst/>
            <a:ahLst/>
            <a:cxnLst/>
            <a:rect l="l" t="t" r="r" b="b"/>
            <a:pathLst>
              <a:path w="189229" h="271779">
                <a:moveTo>
                  <a:pt x="188975" y="0"/>
                </a:moveTo>
                <a:lnTo>
                  <a:pt x="0" y="0"/>
                </a:lnTo>
                <a:lnTo>
                  <a:pt x="0" y="271272"/>
                </a:lnTo>
                <a:lnTo>
                  <a:pt x="188975" y="271272"/>
                </a:lnTo>
                <a:lnTo>
                  <a:pt x="18897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4" name="object 74"/>
          <p:cNvSpPr/>
          <p:nvPr/>
        </p:nvSpPr>
        <p:spPr>
          <a:xfrm>
            <a:off x="8027289" y="4053078"/>
            <a:ext cx="141923" cy="408146"/>
          </a:xfrm>
          <a:custGeom>
            <a:avLst/>
            <a:gdLst/>
            <a:ahLst/>
            <a:cxnLst/>
            <a:rect l="l" t="t" r="r" b="b"/>
            <a:pathLst>
              <a:path w="189229" h="544195">
                <a:moveTo>
                  <a:pt x="188975" y="0"/>
                </a:moveTo>
                <a:lnTo>
                  <a:pt x="0" y="0"/>
                </a:lnTo>
                <a:lnTo>
                  <a:pt x="0" y="544068"/>
                </a:lnTo>
                <a:lnTo>
                  <a:pt x="188975" y="544068"/>
                </a:lnTo>
                <a:lnTo>
                  <a:pt x="18897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5" name="object 75"/>
          <p:cNvSpPr/>
          <p:nvPr/>
        </p:nvSpPr>
        <p:spPr>
          <a:xfrm>
            <a:off x="474344" y="4006215"/>
            <a:ext cx="140970" cy="455295"/>
          </a:xfrm>
          <a:custGeom>
            <a:avLst/>
            <a:gdLst/>
            <a:ahLst/>
            <a:cxnLst/>
            <a:rect l="l" t="t" r="r" b="b"/>
            <a:pathLst>
              <a:path w="187959" h="607060">
                <a:moveTo>
                  <a:pt x="187452" y="0"/>
                </a:moveTo>
                <a:lnTo>
                  <a:pt x="0" y="0"/>
                </a:lnTo>
                <a:lnTo>
                  <a:pt x="0" y="606551"/>
                </a:lnTo>
                <a:lnTo>
                  <a:pt x="187452" y="606551"/>
                </a:lnTo>
                <a:lnTo>
                  <a:pt x="187452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6" name="object 76"/>
          <p:cNvSpPr/>
          <p:nvPr/>
        </p:nvSpPr>
        <p:spPr>
          <a:xfrm>
            <a:off x="1759076" y="4006215"/>
            <a:ext cx="140970" cy="455295"/>
          </a:xfrm>
          <a:custGeom>
            <a:avLst/>
            <a:gdLst/>
            <a:ahLst/>
            <a:cxnLst/>
            <a:rect l="l" t="t" r="r" b="b"/>
            <a:pathLst>
              <a:path w="187960" h="607060">
                <a:moveTo>
                  <a:pt x="187451" y="0"/>
                </a:moveTo>
                <a:lnTo>
                  <a:pt x="0" y="0"/>
                </a:lnTo>
                <a:lnTo>
                  <a:pt x="0" y="606551"/>
                </a:lnTo>
                <a:lnTo>
                  <a:pt x="187451" y="606551"/>
                </a:lnTo>
                <a:lnTo>
                  <a:pt x="18745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7" name="object 77"/>
          <p:cNvSpPr/>
          <p:nvPr/>
        </p:nvSpPr>
        <p:spPr>
          <a:xfrm>
            <a:off x="3043808" y="4171950"/>
            <a:ext cx="140970" cy="289560"/>
          </a:xfrm>
          <a:custGeom>
            <a:avLst/>
            <a:gdLst/>
            <a:ahLst/>
            <a:cxnLst/>
            <a:rect l="l" t="t" r="r" b="b"/>
            <a:pathLst>
              <a:path w="187960" h="386079">
                <a:moveTo>
                  <a:pt x="187451" y="0"/>
                </a:moveTo>
                <a:lnTo>
                  <a:pt x="0" y="0"/>
                </a:lnTo>
                <a:lnTo>
                  <a:pt x="0" y="385572"/>
                </a:lnTo>
                <a:lnTo>
                  <a:pt x="187451" y="385572"/>
                </a:lnTo>
                <a:lnTo>
                  <a:pt x="18745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8" name="object 78"/>
          <p:cNvSpPr/>
          <p:nvPr/>
        </p:nvSpPr>
        <p:spPr>
          <a:xfrm>
            <a:off x="4328541" y="4440555"/>
            <a:ext cx="14097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451" y="0"/>
                </a:lnTo>
              </a:path>
            </a:pathLst>
          </a:custGeom>
          <a:ln w="54863">
            <a:solidFill>
              <a:srgbClr val="D7E7EE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9" name="object 79"/>
          <p:cNvSpPr/>
          <p:nvPr/>
        </p:nvSpPr>
        <p:spPr>
          <a:xfrm>
            <a:off x="5613273" y="4213099"/>
            <a:ext cx="140970" cy="248126"/>
          </a:xfrm>
          <a:custGeom>
            <a:avLst/>
            <a:gdLst/>
            <a:ahLst/>
            <a:cxnLst/>
            <a:rect l="l" t="t" r="r" b="b"/>
            <a:pathLst>
              <a:path w="187959" h="330835">
                <a:moveTo>
                  <a:pt x="187451" y="0"/>
                </a:moveTo>
                <a:lnTo>
                  <a:pt x="0" y="0"/>
                </a:lnTo>
                <a:lnTo>
                  <a:pt x="0" y="330708"/>
                </a:lnTo>
                <a:lnTo>
                  <a:pt x="187451" y="330708"/>
                </a:lnTo>
                <a:lnTo>
                  <a:pt x="18745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0" name="object 80"/>
          <p:cNvSpPr/>
          <p:nvPr/>
        </p:nvSpPr>
        <p:spPr>
          <a:xfrm>
            <a:off x="6898005" y="4171950"/>
            <a:ext cx="141923" cy="289560"/>
          </a:xfrm>
          <a:custGeom>
            <a:avLst/>
            <a:gdLst/>
            <a:ahLst/>
            <a:cxnLst/>
            <a:rect l="l" t="t" r="r" b="b"/>
            <a:pathLst>
              <a:path w="189229" h="386079">
                <a:moveTo>
                  <a:pt x="188975" y="0"/>
                </a:moveTo>
                <a:lnTo>
                  <a:pt x="0" y="0"/>
                </a:lnTo>
                <a:lnTo>
                  <a:pt x="0" y="385572"/>
                </a:lnTo>
                <a:lnTo>
                  <a:pt x="188975" y="385572"/>
                </a:lnTo>
                <a:lnTo>
                  <a:pt x="18897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1" name="object 81"/>
          <p:cNvSpPr/>
          <p:nvPr/>
        </p:nvSpPr>
        <p:spPr>
          <a:xfrm>
            <a:off x="8182737" y="4047364"/>
            <a:ext cx="141923" cy="413861"/>
          </a:xfrm>
          <a:custGeom>
            <a:avLst/>
            <a:gdLst/>
            <a:ahLst/>
            <a:cxnLst/>
            <a:rect l="l" t="t" r="r" b="b"/>
            <a:pathLst>
              <a:path w="189229" h="551814">
                <a:moveTo>
                  <a:pt x="188975" y="0"/>
                </a:moveTo>
                <a:lnTo>
                  <a:pt x="0" y="0"/>
                </a:lnTo>
                <a:lnTo>
                  <a:pt x="0" y="551687"/>
                </a:lnTo>
                <a:lnTo>
                  <a:pt x="188975" y="551687"/>
                </a:lnTo>
                <a:lnTo>
                  <a:pt x="18897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2" name="object 82"/>
          <p:cNvSpPr/>
          <p:nvPr/>
        </p:nvSpPr>
        <p:spPr>
          <a:xfrm>
            <a:off x="629793" y="4062222"/>
            <a:ext cx="140970" cy="399098"/>
          </a:xfrm>
          <a:custGeom>
            <a:avLst/>
            <a:gdLst/>
            <a:ahLst/>
            <a:cxnLst/>
            <a:rect l="l" t="t" r="r" b="b"/>
            <a:pathLst>
              <a:path w="187959" h="532129">
                <a:moveTo>
                  <a:pt x="187451" y="0"/>
                </a:moveTo>
                <a:lnTo>
                  <a:pt x="0" y="0"/>
                </a:lnTo>
                <a:lnTo>
                  <a:pt x="0" y="531875"/>
                </a:lnTo>
                <a:lnTo>
                  <a:pt x="187451" y="531875"/>
                </a:lnTo>
                <a:lnTo>
                  <a:pt x="1874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3" name="object 83"/>
          <p:cNvSpPr/>
          <p:nvPr/>
        </p:nvSpPr>
        <p:spPr>
          <a:xfrm>
            <a:off x="1914525" y="4119372"/>
            <a:ext cx="140970" cy="341948"/>
          </a:xfrm>
          <a:custGeom>
            <a:avLst/>
            <a:gdLst/>
            <a:ahLst/>
            <a:cxnLst/>
            <a:rect l="l" t="t" r="r" b="b"/>
            <a:pathLst>
              <a:path w="187960" h="455929">
                <a:moveTo>
                  <a:pt x="187451" y="0"/>
                </a:moveTo>
                <a:lnTo>
                  <a:pt x="0" y="0"/>
                </a:lnTo>
                <a:lnTo>
                  <a:pt x="0" y="455675"/>
                </a:lnTo>
                <a:lnTo>
                  <a:pt x="187451" y="455675"/>
                </a:lnTo>
                <a:lnTo>
                  <a:pt x="1874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4" name="object 84"/>
          <p:cNvSpPr/>
          <p:nvPr/>
        </p:nvSpPr>
        <p:spPr>
          <a:xfrm>
            <a:off x="3199257" y="3977640"/>
            <a:ext cx="140970" cy="483870"/>
          </a:xfrm>
          <a:custGeom>
            <a:avLst/>
            <a:gdLst/>
            <a:ahLst/>
            <a:cxnLst/>
            <a:rect l="l" t="t" r="r" b="b"/>
            <a:pathLst>
              <a:path w="187960" h="645160">
                <a:moveTo>
                  <a:pt x="187451" y="0"/>
                </a:moveTo>
                <a:lnTo>
                  <a:pt x="0" y="0"/>
                </a:lnTo>
                <a:lnTo>
                  <a:pt x="0" y="644651"/>
                </a:lnTo>
                <a:lnTo>
                  <a:pt x="187451" y="644651"/>
                </a:lnTo>
                <a:lnTo>
                  <a:pt x="1874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5" name="object 85"/>
          <p:cNvSpPr/>
          <p:nvPr/>
        </p:nvSpPr>
        <p:spPr>
          <a:xfrm>
            <a:off x="4483989" y="4319397"/>
            <a:ext cx="140970" cy="141923"/>
          </a:xfrm>
          <a:custGeom>
            <a:avLst/>
            <a:gdLst/>
            <a:ahLst/>
            <a:cxnLst/>
            <a:rect l="l" t="t" r="r" b="b"/>
            <a:pathLst>
              <a:path w="187960" h="189229">
                <a:moveTo>
                  <a:pt x="187451" y="0"/>
                </a:moveTo>
                <a:lnTo>
                  <a:pt x="0" y="0"/>
                </a:lnTo>
                <a:lnTo>
                  <a:pt x="0" y="188975"/>
                </a:lnTo>
                <a:lnTo>
                  <a:pt x="187451" y="188975"/>
                </a:lnTo>
                <a:lnTo>
                  <a:pt x="1874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6" name="object 86"/>
          <p:cNvSpPr/>
          <p:nvPr/>
        </p:nvSpPr>
        <p:spPr>
          <a:xfrm>
            <a:off x="5768721" y="4262247"/>
            <a:ext cx="140970" cy="199073"/>
          </a:xfrm>
          <a:custGeom>
            <a:avLst/>
            <a:gdLst/>
            <a:ahLst/>
            <a:cxnLst/>
            <a:rect l="l" t="t" r="r" b="b"/>
            <a:pathLst>
              <a:path w="187959" h="265429">
                <a:moveTo>
                  <a:pt x="187451" y="0"/>
                </a:moveTo>
                <a:lnTo>
                  <a:pt x="0" y="0"/>
                </a:lnTo>
                <a:lnTo>
                  <a:pt x="0" y="265175"/>
                </a:lnTo>
                <a:lnTo>
                  <a:pt x="187451" y="265175"/>
                </a:lnTo>
                <a:lnTo>
                  <a:pt x="1874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7" name="object 87"/>
          <p:cNvSpPr/>
          <p:nvPr/>
        </p:nvSpPr>
        <p:spPr>
          <a:xfrm>
            <a:off x="7053453" y="4119372"/>
            <a:ext cx="140970" cy="341948"/>
          </a:xfrm>
          <a:custGeom>
            <a:avLst/>
            <a:gdLst/>
            <a:ahLst/>
            <a:cxnLst/>
            <a:rect l="l" t="t" r="r" b="b"/>
            <a:pathLst>
              <a:path w="187959" h="455929">
                <a:moveTo>
                  <a:pt x="187451" y="0"/>
                </a:moveTo>
                <a:lnTo>
                  <a:pt x="0" y="0"/>
                </a:lnTo>
                <a:lnTo>
                  <a:pt x="0" y="455675"/>
                </a:lnTo>
                <a:lnTo>
                  <a:pt x="187451" y="455675"/>
                </a:lnTo>
                <a:lnTo>
                  <a:pt x="1874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8" name="object 88"/>
          <p:cNvSpPr/>
          <p:nvPr/>
        </p:nvSpPr>
        <p:spPr>
          <a:xfrm>
            <a:off x="8338185" y="4062222"/>
            <a:ext cx="141923" cy="399098"/>
          </a:xfrm>
          <a:custGeom>
            <a:avLst/>
            <a:gdLst/>
            <a:ahLst/>
            <a:cxnLst/>
            <a:rect l="l" t="t" r="r" b="b"/>
            <a:pathLst>
              <a:path w="189229" h="532129">
                <a:moveTo>
                  <a:pt x="188975" y="0"/>
                </a:moveTo>
                <a:lnTo>
                  <a:pt x="0" y="0"/>
                </a:lnTo>
                <a:lnTo>
                  <a:pt x="0" y="531875"/>
                </a:lnTo>
                <a:lnTo>
                  <a:pt x="188975" y="531875"/>
                </a:lnTo>
                <a:lnTo>
                  <a:pt x="188975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9" name="object 89"/>
          <p:cNvSpPr/>
          <p:nvPr/>
        </p:nvSpPr>
        <p:spPr>
          <a:xfrm>
            <a:off x="784097" y="4022216"/>
            <a:ext cx="141923" cy="439103"/>
          </a:xfrm>
          <a:custGeom>
            <a:avLst/>
            <a:gdLst/>
            <a:ahLst/>
            <a:cxnLst/>
            <a:rect l="l" t="t" r="r" b="b"/>
            <a:pathLst>
              <a:path w="189230" h="585470">
                <a:moveTo>
                  <a:pt x="188976" y="0"/>
                </a:moveTo>
                <a:lnTo>
                  <a:pt x="0" y="0"/>
                </a:lnTo>
                <a:lnTo>
                  <a:pt x="0" y="585216"/>
                </a:lnTo>
                <a:lnTo>
                  <a:pt x="188976" y="585216"/>
                </a:lnTo>
                <a:lnTo>
                  <a:pt x="188976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0" name="object 90"/>
          <p:cNvSpPr/>
          <p:nvPr/>
        </p:nvSpPr>
        <p:spPr>
          <a:xfrm>
            <a:off x="2069973" y="4067936"/>
            <a:ext cx="140970" cy="393383"/>
          </a:xfrm>
          <a:custGeom>
            <a:avLst/>
            <a:gdLst/>
            <a:ahLst/>
            <a:cxnLst/>
            <a:rect l="l" t="t" r="r" b="b"/>
            <a:pathLst>
              <a:path w="187960" h="524510">
                <a:moveTo>
                  <a:pt x="187452" y="0"/>
                </a:moveTo>
                <a:lnTo>
                  <a:pt x="0" y="0"/>
                </a:lnTo>
                <a:lnTo>
                  <a:pt x="0" y="524256"/>
                </a:lnTo>
                <a:lnTo>
                  <a:pt x="187452" y="524256"/>
                </a:lnTo>
                <a:lnTo>
                  <a:pt x="187452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1" name="object 91"/>
          <p:cNvSpPr/>
          <p:nvPr/>
        </p:nvSpPr>
        <p:spPr>
          <a:xfrm>
            <a:off x="3354705" y="4179951"/>
            <a:ext cx="140970" cy="281464"/>
          </a:xfrm>
          <a:custGeom>
            <a:avLst/>
            <a:gdLst/>
            <a:ahLst/>
            <a:cxnLst/>
            <a:rect l="l" t="t" r="r" b="b"/>
            <a:pathLst>
              <a:path w="187960" h="375285">
                <a:moveTo>
                  <a:pt x="187451" y="0"/>
                </a:moveTo>
                <a:lnTo>
                  <a:pt x="0" y="0"/>
                </a:lnTo>
                <a:lnTo>
                  <a:pt x="0" y="374903"/>
                </a:lnTo>
                <a:lnTo>
                  <a:pt x="187451" y="374903"/>
                </a:lnTo>
                <a:lnTo>
                  <a:pt x="1874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2" name="object 92"/>
          <p:cNvSpPr/>
          <p:nvPr/>
        </p:nvSpPr>
        <p:spPr>
          <a:xfrm>
            <a:off x="4639436" y="4370832"/>
            <a:ext cx="140970" cy="90488"/>
          </a:xfrm>
          <a:custGeom>
            <a:avLst/>
            <a:gdLst/>
            <a:ahLst/>
            <a:cxnLst/>
            <a:rect l="l" t="t" r="r" b="b"/>
            <a:pathLst>
              <a:path w="187960" h="120650">
                <a:moveTo>
                  <a:pt x="187451" y="0"/>
                </a:moveTo>
                <a:lnTo>
                  <a:pt x="0" y="0"/>
                </a:lnTo>
                <a:lnTo>
                  <a:pt x="0" y="120396"/>
                </a:lnTo>
                <a:lnTo>
                  <a:pt x="187451" y="120396"/>
                </a:lnTo>
                <a:lnTo>
                  <a:pt x="1874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3" name="object 93"/>
          <p:cNvSpPr/>
          <p:nvPr/>
        </p:nvSpPr>
        <p:spPr>
          <a:xfrm>
            <a:off x="5924169" y="4293108"/>
            <a:ext cx="140970" cy="168116"/>
          </a:xfrm>
          <a:custGeom>
            <a:avLst/>
            <a:gdLst/>
            <a:ahLst/>
            <a:cxnLst/>
            <a:rect l="l" t="t" r="r" b="b"/>
            <a:pathLst>
              <a:path w="187959" h="224154">
                <a:moveTo>
                  <a:pt x="187451" y="0"/>
                </a:moveTo>
                <a:lnTo>
                  <a:pt x="0" y="0"/>
                </a:lnTo>
                <a:lnTo>
                  <a:pt x="0" y="224027"/>
                </a:lnTo>
                <a:lnTo>
                  <a:pt x="187451" y="224027"/>
                </a:lnTo>
                <a:lnTo>
                  <a:pt x="1874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4" name="object 94"/>
          <p:cNvSpPr/>
          <p:nvPr/>
        </p:nvSpPr>
        <p:spPr>
          <a:xfrm>
            <a:off x="7208901" y="4270249"/>
            <a:ext cx="140970" cy="190976"/>
          </a:xfrm>
          <a:custGeom>
            <a:avLst/>
            <a:gdLst/>
            <a:ahLst/>
            <a:cxnLst/>
            <a:rect l="l" t="t" r="r" b="b"/>
            <a:pathLst>
              <a:path w="187959" h="254635">
                <a:moveTo>
                  <a:pt x="187451" y="0"/>
                </a:moveTo>
                <a:lnTo>
                  <a:pt x="0" y="0"/>
                </a:lnTo>
                <a:lnTo>
                  <a:pt x="0" y="254508"/>
                </a:lnTo>
                <a:lnTo>
                  <a:pt x="187451" y="254508"/>
                </a:lnTo>
                <a:lnTo>
                  <a:pt x="1874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5" name="object 95"/>
          <p:cNvSpPr/>
          <p:nvPr/>
        </p:nvSpPr>
        <p:spPr>
          <a:xfrm>
            <a:off x="8493632" y="3977640"/>
            <a:ext cx="140970" cy="483870"/>
          </a:xfrm>
          <a:custGeom>
            <a:avLst/>
            <a:gdLst/>
            <a:ahLst/>
            <a:cxnLst/>
            <a:rect l="l" t="t" r="r" b="b"/>
            <a:pathLst>
              <a:path w="187959" h="645160">
                <a:moveTo>
                  <a:pt x="187451" y="0"/>
                </a:moveTo>
                <a:lnTo>
                  <a:pt x="0" y="0"/>
                </a:lnTo>
                <a:lnTo>
                  <a:pt x="0" y="644651"/>
                </a:lnTo>
                <a:lnTo>
                  <a:pt x="187451" y="644651"/>
                </a:lnTo>
                <a:lnTo>
                  <a:pt x="1874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6" name="object 96"/>
          <p:cNvSpPr/>
          <p:nvPr/>
        </p:nvSpPr>
        <p:spPr>
          <a:xfrm>
            <a:off x="939545" y="4042791"/>
            <a:ext cx="141923" cy="418624"/>
          </a:xfrm>
          <a:custGeom>
            <a:avLst/>
            <a:gdLst/>
            <a:ahLst/>
            <a:cxnLst/>
            <a:rect l="l" t="t" r="r" b="b"/>
            <a:pathLst>
              <a:path w="189230" h="558164">
                <a:moveTo>
                  <a:pt x="188975" y="0"/>
                </a:moveTo>
                <a:lnTo>
                  <a:pt x="0" y="0"/>
                </a:lnTo>
                <a:lnTo>
                  <a:pt x="0" y="557784"/>
                </a:lnTo>
                <a:lnTo>
                  <a:pt x="188975" y="557784"/>
                </a:lnTo>
                <a:lnTo>
                  <a:pt x="188975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7" name="object 97"/>
          <p:cNvSpPr/>
          <p:nvPr/>
        </p:nvSpPr>
        <p:spPr>
          <a:xfrm>
            <a:off x="2224278" y="4042791"/>
            <a:ext cx="141923" cy="418624"/>
          </a:xfrm>
          <a:custGeom>
            <a:avLst/>
            <a:gdLst/>
            <a:ahLst/>
            <a:cxnLst/>
            <a:rect l="l" t="t" r="r" b="b"/>
            <a:pathLst>
              <a:path w="189230" h="558164">
                <a:moveTo>
                  <a:pt x="188975" y="0"/>
                </a:moveTo>
                <a:lnTo>
                  <a:pt x="0" y="0"/>
                </a:lnTo>
                <a:lnTo>
                  <a:pt x="0" y="557784"/>
                </a:lnTo>
                <a:lnTo>
                  <a:pt x="188975" y="557784"/>
                </a:lnTo>
                <a:lnTo>
                  <a:pt x="188975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8" name="object 98"/>
          <p:cNvSpPr/>
          <p:nvPr/>
        </p:nvSpPr>
        <p:spPr>
          <a:xfrm>
            <a:off x="3509009" y="4134231"/>
            <a:ext cx="141923" cy="327184"/>
          </a:xfrm>
          <a:custGeom>
            <a:avLst/>
            <a:gdLst/>
            <a:ahLst/>
            <a:cxnLst/>
            <a:rect l="l" t="t" r="r" b="b"/>
            <a:pathLst>
              <a:path w="189229" h="436245">
                <a:moveTo>
                  <a:pt x="188975" y="0"/>
                </a:moveTo>
                <a:lnTo>
                  <a:pt x="0" y="0"/>
                </a:lnTo>
                <a:lnTo>
                  <a:pt x="0" y="435863"/>
                </a:lnTo>
                <a:lnTo>
                  <a:pt x="188975" y="435863"/>
                </a:lnTo>
                <a:lnTo>
                  <a:pt x="188975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9" name="object 99"/>
          <p:cNvSpPr/>
          <p:nvPr/>
        </p:nvSpPr>
        <p:spPr>
          <a:xfrm>
            <a:off x="4794884" y="4361689"/>
            <a:ext cx="140970" cy="99536"/>
          </a:xfrm>
          <a:custGeom>
            <a:avLst/>
            <a:gdLst/>
            <a:ahLst/>
            <a:cxnLst/>
            <a:rect l="l" t="t" r="r" b="b"/>
            <a:pathLst>
              <a:path w="187959" h="132714">
                <a:moveTo>
                  <a:pt x="187451" y="0"/>
                </a:moveTo>
                <a:lnTo>
                  <a:pt x="0" y="0"/>
                </a:lnTo>
                <a:lnTo>
                  <a:pt x="0" y="132587"/>
                </a:lnTo>
                <a:lnTo>
                  <a:pt x="187451" y="132587"/>
                </a:lnTo>
                <a:lnTo>
                  <a:pt x="18745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0" name="object 100"/>
          <p:cNvSpPr/>
          <p:nvPr/>
        </p:nvSpPr>
        <p:spPr>
          <a:xfrm>
            <a:off x="6079617" y="4293108"/>
            <a:ext cx="140970" cy="168116"/>
          </a:xfrm>
          <a:custGeom>
            <a:avLst/>
            <a:gdLst/>
            <a:ahLst/>
            <a:cxnLst/>
            <a:rect l="l" t="t" r="r" b="b"/>
            <a:pathLst>
              <a:path w="187959" h="224154">
                <a:moveTo>
                  <a:pt x="187451" y="0"/>
                </a:moveTo>
                <a:lnTo>
                  <a:pt x="0" y="0"/>
                </a:lnTo>
                <a:lnTo>
                  <a:pt x="0" y="224027"/>
                </a:lnTo>
                <a:lnTo>
                  <a:pt x="187451" y="224027"/>
                </a:lnTo>
                <a:lnTo>
                  <a:pt x="18745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1" name="object 101"/>
          <p:cNvSpPr/>
          <p:nvPr/>
        </p:nvSpPr>
        <p:spPr>
          <a:xfrm>
            <a:off x="7364348" y="4254246"/>
            <a:ext cx="140970" cy="207169"/>
          </a:xfrm>
          <a:custGeom>
            <a:avLst/>
            <a:gdLst/>
            <a:ahLst/>
            <a:cxnLst/>
            <a:rect l="l" t="t" r="r" b="b"/>
            <a:pathLst>
              <a:path w="187959" h="276225">
                <a:moveTo>
                  <a:pt x="187451" y="0"/>
                </a:moveTo>
                <a:lnTo>
                  <a:pt x="0" y="0"/>
                </a:lnTo>
                <a:lnTo>
                  <a:pt x="0" y="275844"/>
                </a:lnTo>
                <a:lnTo>
                  <a:pt x="187451" y="275844"/>
                </a:lnTo>
                <a:lnTo>
                  <a:pt x="18745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2" name="object 102"/>
          <p:cNvSpPr/>
          <p:nvPr/>
        </p:nvSpPr>
        <p:spPr>
          <a:xfrm>
            <a:off x="8649080" y="4027932"/>
            <a:ext cx="140970" cy="433388"/>
          </a:xfrm>
          <a:custGeom>
            <a:avLst/>
            <a:gdLst/>
            <a:ahLst/>
            <a:cxnLst/>
            <a:rect l="l" t="t" r="r" b="b"/>
            <a:pathLst>
              <a:path w="187959" h="577850">
                <a:moveTo>
                  <a:pt x="187451" y="0"/>
                </a:moveTo>
                <a:lnTo>
                  <a:pt x="0" y="0"/>
                </a:lnTo>
                <a:lnTo>
                  <a:pt x="0" y="577596"/>
                </a:lnTo>
                <a:lnTo>
                  <a:pt x="187451" y="577596"/>
                </a:lnTo>
                <a:lnTo>
                  <a:pt x="18745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3" name="object 103"/>
          <p:cNvSpPr/>
          <p:nvPr/>
        </p:nvSpPr>
        <p:spPr>
          <a:xfrm>
            <a:off x="1094993" y="4078224"/>
            <a:ext cx="141923" cy="382905"/>
          </a:xfrm>
          <a:custGeom>
            <a:avLst/>
            <a:gdLst/>
            <a:ahLst/>
            <a:cxnLst/>
            <a:rect l="l" t="t" r="r" b="b"/>
            <a:pathLst>
              <a:path w="189230" h="510539">
                <a:moveTo>
                  <a:pt x="188976" y="0"/>
                </a:moveTo>
                <a:lnTo>
                  <a:pt x="0" y="0"/>
                </a:lnTo>
                <a:lnTo>
                  <a:pt x="0" y="510540"/>
                </a:lnTo>
                <a:lnTo>
                  <a:pt x="188976" y="510540"/>
                </a:lnTo>
                <a:lnTo>
                  <a:pt x="188976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4" name="object 104"/>
          <p:cNvSpPr/>
          <p:nvPr/>
        </p:nvSpPr>
        <p:spPr>
          <a:xfrm>
            <a:off x="2379725" y="4008501"/>
            <a:ext cx="141923" cy="452914"/>
          </a:xfrm>
          <a:custGeom>
            <a:avLst/>
            <a:gdLst/>
            <a:ahLst/>
            <a:cxnLst/>
            <a:rect l="l" t="t" r="r" b="b"/>
            <a:pathLst>
              <a:path w="189229" h="603885">
                <a:moveTo>
                  <a:pt x="188976" y="0"/>
                </a:moveTo>
                <a:lnTo>
                  <a:pt x="0" y="0"/>
                </a:lnTo>
                <a:lnTo>
                  <a:pt x="0" y="603503"/>
                </a:lnTo>
                <a:lnTo>
                  <a:pt x="188976" y="603503"/>
                </a:lnTo>
                <a:lnTo>
                  <a:pt x="188976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5" name="object 105"/>
          <p:cNvSpPr/>
          <p:nvPr/>
        </p:nvSpPr>
        <p:spPr>
          <a:xfrm>
            <a:off x="3664458" y="4277106"/>
            <a:ext cx="141923" cy="184309"/>
          </a:xfrm>
          <a:custGeom>
            <a:avLst/>
            <a:gdLst/>
            <a:ahLst/>
            <a:cxnLst/>
            <a:rect l="l" t="t" r="r" b="b"/>
            <a:pathLst>
              <a:path w="189229" h="245745">
                <a:moveTo>
                  <a:pt x="188975" y="0"/>
                </a:moveTo>
                <a:lnTo>
                  <a:pt x="0" y="0"/>
                </a:lnTo>
                <a:lnTo>
                  <a:pt x="0" y="245363"/>
                </a:lnTo>
                <a:lnTo>
                  <a:pt x="188975" y="245363"/>
                </a:lnTo>
                <a:lnTo>
                  <a:pt x="18897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6" name="object 106"/>
          <p:cNvSpPr/>
          <p:nvPr/>
        </p:nvSpPr>
        <p:spPr>
          <a:xfrm>
            <a:off x="4949189" y="4376547"/>
            <a:ext cx="141923" cy="84773"/>
          </a:xfrm>
          <a:custGeom>
            <a:avLst/>
            <a:gdLst/>
            <a:ahLst/>
            <a:cxnLst/>
            <a:rect l="l" t="t" r="r" b="b"/>
            <a:pathLst>
              <a:path w="189229" h="113029">
                <a:moveTo>
                  <a:pt x="188975" y="0"/>
                </a:moveTo>
                <a:lnTo>
                  <a:pt x="0" y="0"/>
                </a:lnTo>
                <a:lnTo>
                  <a:pt x="0" y="112775"/>
                </a:lnTo>
                <a:lnTo>
                  <a:pt x="188975" y="112775"/>
                </a:lnTo>
                <a:lnTo>
                  <a:pt x="18897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7" name="object 107"/>
          <p:cNvSpPr/>
          <p:nvPr/>
        </p:nvSpPr>
        <p:spPr>
          <a:xfrm>
            <a:off x="6233921" y="4357116"/>
            <a:ext cx="141923" cy="104299"/>
          </a:xfrm>
          <a:custGeom>
            <a:avLst/>
            <a:gdLst/>
            <a:ahLst/>
            <a:cxnLst/>
            <a:rect l="l" t="t" r="r" b="b"/>
            <a:pathLst>
              <a:path w="189229" h="139064">
                <a:moveTo>
                  <a:pt x="188975" y="0"/>
                </a:moveTo>
                <a:lnTo>
                  <a:pt x="0" y="0"/>
                </a:lnTo>
                <a:lnTo>
                  <a:pt x="0" y="138684"/>
                </a:lnTo>
                <a:lnTo>
                  <a:pt x="188975" y="138684"/>
                </a:lnTo>
                <a:lnTo>
                  <a:pt x="18897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8" name="object 108"/>
          <p:cNvSpPr/>
          <p:nvPr/>
        </p:nvSpPr>
        <p:spPr>
          <a:xfrm>
            <a:off x="7519796" y="4287393"/>
            <a:ext cx="140970" cy="173831"/>
          </a:xfrm>
          <a:custGeom>
            <a:avLst/>
            <a:gdLst/>
            <a:ahLst/>
            <a:cxnLst/>
            <a:rect l="l" t="t" r="r" b="b"/>
            <a:pathLst>
              <a:path w="187959" h="231775">
                <a:moveTo>
                  <a:pt x="187451" y="0"/>
                </a:moveTo>
                <a:lnTo>
                  <a:pt x="0" y="0"/>
                </a:lnTo>
                <a:lnTo>
                  <a:pt x="0" y="231647"/>
                </a:lnTo>
                <a:lnTo>
                  <a:pt x="187451" y="231647"/>
                </a:lnTo>
                <a:lnTo>
                  <a:pt x="1874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9" name="object 109"/>
          <p:cNvSpPr/>
          <p:nvPr/>
        </p:nvSpPr>
        <p:spPr>
          <a:xfrm>
            <a:off x="8804528" y="3968496"/>
            <a:ext cx="140970" cy="492919"/>
          </a:xfrm>
          <a:custGeom>
            <a:avLst/>
            <a:gdLst/>
            <a:ahLst/>
            <a:cxnLst/>
            <a:rect l="l" t="t" r="r" b="b"/>
            <a:pathLst>
              <a:path w="187959" h="657225">
                <a:moveTo>
                  <a:pt x="187451" y="0"/>
                </a:moveTo>
                <a:lnTo>
                  <a:pt x="0" y="0"/>
                </a:lnTo>
                <a:lnTo>
                  <a:pt x="0" y="656844"/>
                </a:lnTo>
                <a:lnTo>
                  <a:pt x="187451" y="656844"/>
                </a:lnTo>
                <a:lnTo>
                  <a:pt x="1874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0" name="object 110"/>
          <p:cNvSpPr/>
          <p:nvPr/>
        </p:nvSpPr>
        <p:spPr>
          <a:xfrm>
            <a:off x="57150" y="4461128"/>
            <a:ext cx="8994458" cy="0"/>
          </a:xfrm>
          <a:custGeom>
            <a:avLst/>
            <a:gdLst/>
            <a:ahLst/>
            <a:cxnLst/>
            <a:rect l="l" t="t" r="r" b="b"/>
            <a:pathLst>
              <a:path w="11992610">
                <a:moveTo>
                  <a:pt x="0" y="0"/>
                </a:moveTo>
                <a:lnTo>
                  <a:pt x="1199235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1" name="object 111"/>
          <p:cNvSpPr txBox="1"/>
          <p:nvPr/>
        </p:nvSpPr>
        <p:spPr>
          <a:xfrm>
            <a:off x="140208" y="3880581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46%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1425130" y="3883057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46%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2710147" y="3902298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44%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5280088" y="4118763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20%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6565201" y="4056126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27%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295427" y="3984784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34%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1580578" y="3969068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36%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2865596" y="3780472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57%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5435536" y="4188943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12%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6720458" y="4094797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22%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450875" y="3843338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50%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1735836" y="3843338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50%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3020758" y="4009072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32%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4019074" y="4214775"/>
            <a:ext cx="448628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53" dirty="0">
                <a:solidFill>
                  <a:srgbClr val="404040"/>
                </a:solidFill>
                <a:latin typeface="Calibri"/>
                <a:cs typeface="Calibri"/>
              </a:rPr>
              <a:t>9% </a:t>
            </a:r>
            <a:r>
              <a:rPr sz="1013" spc="78" baseline="-15432" dirty="0">
                <a:solidFill>
                  <a:srgbClr val="404040"/>
                </a:solidFill>
                <a:latin typeface="Calibri"/>
                <a:cs typeface="Calibri"/>
              </a:rPr>
              <a:t>7%</a:t>
            </a:r>
            <a:r>
              <a:rPr sz="1013" spc="236" baseline="-15432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8" baseline="-27777" dirty="0">
                <a:solidFill>
                  <a:srgbClr val="404040"/>
                </a:solidFill>
                <a:latin typeface="Calibri"/>
                <a:cs typeface="Calibri"/>
              </a:rPr>
              <a:t>5%</a:t>
            </a:r>
            <a:endParaRPr sz="1013" baseline="-27777">
              <a:latin typeface="Calibri"/>
              <a:cs typeface="Calibri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5590699" y="4050411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27%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6875716" y="4009072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32%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606094" y="3900202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44%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3176206" y="3814534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53%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4461223" y="4156710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16%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7031164" y="3957162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38%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7850219" y="3890392"/>
            <a:ext cx="652939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33" baseline="3086" dirty="0">
                <a:solidFill>
                  <a:srgbClr val="404040"/>
                </a:solidFill>
                <a:latin typeface="Calibri"/>
                <a:cs typeface="Calibri"/>
              </a:rPr>
              <a:t>45%</a:t>
            </a:r>
            <a:r>
              <a:rPr sz="675" spc="23" dirty="0">
                <a:solidFill>
                  <a:srgbClr val="404040"/>
                </a:solidFill>
                <a:latin typeface="Calibri"/>
                <a:cs typeface="Calibri"/>
              </a:rPr>
              <a:t>45%</a:t>
            </a:r>
            <a:r>
              <a:rPr sz="1013" spc="33" baseline="3086" dirty="0">
                <a:solidFill>
                  <a:srgbClr val="404040"/>
                </a:solidFill>
                <a:latin typeface="Calibri"/>
                <a:cs typeface="Calibri"/>
              </a:rPr>
              <a:t>45%</a:t>
            </a:r>
            <a:r>
              <a:rPr sz="1013" spc="33" baseline="-6172" dirty="0">
                <a:solidFill>
                  <a:srgbClr val="404040"/>
                </a:solidFill>
                <a:latin typeface="Calibri"/>
                <a:cs typeface="Calibri"/>
              </a:rPr>
              <a:t>44%</a:t>
            </a:r>
            <a:endParaRPr sz="1013" baseline="-6172">
              <a:latin typeface="Calibri"/>
              <a:cs typeface="Calibri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761542" y="3860197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48%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8471535" y="3815143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53%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1891093" y="3880295"/>
            <a:ext cx="497681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39" baseline="-49382" dirty="0">
                <a:solidFill>
                  <a:srgbClr val="404040"/>
                </a:solidFill>
                <a:latin typeface="Calibri"/>
                <a:cs typeface="Calibri"/>
              </a:rPr>
              <a:t>38%</a:t>
            </a:r>
            <a:r>
              <a:rPr sz="1013" spc="39" baseline="-15432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r>
              <a:rPr sz="675" spc="26" dirty="0">
                <a:solidFill>
                  <a:srgbClr val="404040"/>
                </a:solidFill>
                <a:latin typeface="Calibri"/>
                <a:cs typeface="Calibri"/>
              </a:rPr>
              <a:t>46%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3331464" y="3972211"/>
            <a:ext cx="342424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45" baseline="-30864" dirty="0">
                <a:solidFill>
                  <a:srgbClr val="404040"/>
                </a:solidFill>
                <a:latin typeface="Calibri"/>
                <a:cs typeface="Calibri"/>
              </a:rPr>
              <a:t>31%</a:t>
            </a:r>
            <a:r>
              <a:rPr sz="675" spc="30" dirty="0">
                <a:solidFill>
                  <a:srgbClr val="404040"/>
                </a:solidFill>
                <a:latin typeface="Calibri"/>
                <a:cs typeface="Calibri"/>
              </a:rPr>
              <a:t>36%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5746147" y="4130193"/>
            <a:ext cx="497681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39" baseline="18518" dirty="0">
                <a:solidFill>
                  <a:srgbClr val="404040"/>
                </a:solidFill>
                <a:latin typeface="Calibri"/>
                <a:cs typeface="Calibri"/>
              </a:rPr>
              <a:t>22%</a:t>
            </a:r>
            <a:r>
              <a:rPr sz="675" spc="26" dirty="0">
                <a:solidFill>
                  <a:srgbClr val="404040"/>
                </a:solidFill>
                <a:latin typeface="Calibri"/>
                <a:cs typeface="Calibri"/>
              </a:rPr>
              <a:t>19%18%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8626792" y="3865054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48%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916762" y="3880295"/>
            <a:ext cx="342424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30" dirty="0">
                <a:solidFill>
                  <a:srgbClr val="404040"/>
                </a:solidFill>
                <a:latin typeface="Calibri"/>
                <a:cs typeface="Calibri"/>
              </a:rPr>
              <a:t>46%</a:t>
            </a:r>
            <a:r>
              <a:rPr sz="1013" spc="45" baseline="-21604" dirty="0">
                <a:solidFill>
                  <a:srgbClr val="404040"/>
                </a:solidFill>
                <a:latin typeface="Calibri"/>
                <a:cs typeface="Calibri"/>
              </a:rPr>
              <a:t>42%</a:t>
            </a:r>
            <a:endParaRPr sz="1013" baseline="-21604">
              <a:latin typeface="Calibri"/>
              <a:cs typeface="Calibri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2357152" y="3845815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50%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3642169" y="4114648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20%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4616387" y="4214317"/>
            <a:ext cx="472440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45" baseline="3086" dirty="0">
                <a:solidFill>
                  <a:srgbClr val="404040"/>
                </a:solidFill>
                <a:latin typeface="Calibri"/>
                <a:cs typeface="Calibri"/>
              </a:rPr>
              <a:t>10%</a:t>
            </a:r>
            <a:r>
              <a:rPr sz="1013" spc="45" baseline="9259" dirty="0">
                <a:solidFill>
                  <a:srgbClr val="404040"/>
                </a:solidFill>
                <a:latin typeface="Calibri"/>
                <a:cs typeface="Calibri"/>
              </a:rPr>
              <a:t>11%</a:t>
            </a:r>
            <a:r>
              <a:rPr sz="1013" spc="-134" baseline="9259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675" spc="53" dirty="0">
                <a:solidFill>
                  <a:srgbClr val="404040"/>
                </a:solidFill>
                <a:latin typeface="Calibri"/>
                <a:cs typeface="Calibri"/>
              </a:rPr>
              <a:t>9%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6212014" y="4194429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11%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7186327" y="4092226"/>
            <a:ext cx="497681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39" baseline="-9259" dirty="0">
                <a:solidFill>
                  <a:srgbClr val="404040"/>
                </a:solidFill>
                <a:latin typeface="Calibri"/>
                <a:cs typeface="Calibri"/>
              </a:rPr>
              <a:t>21%</a:t>
            </a:r>
            <a:r>
              <a:rPr sz="675" spc="26" dirty="0">
                <a:solidFill>
                  <a:srgbClr val="404040"/>
                </a:solidFill>
                <a:latin typeface="Calibri"/>
                <a:cs typeface="Calibri"/>
              </a:rPr>
              <a:t>23%</a:t>
            </a:r>
            <a:r>
              <a:rPr sz="1013" spc="39" baseline="-21604" dirty="0">
                <a:solidFill>
                  <a:srgbClr val="404040"/>
                </a:solidFill>
                <a:latin typeface="Calibri"/>
                <a:cs typeface="Calibri"/>
              </a:rPr>
              <a:t>19%</a:t>
            </a:r>
            <a:endParaRPr sz="1013" baseline="-21604">
              <a:latin typeface="Calibri"/>
              <a:cs typeface="Calibri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8781954" y="3806000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54%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131749" y="4503039"/>
            <a:ext cx="2490788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525" marR="3810" indent="82867">
              <a:lnSpc>
                <a:spcPts val="907"/>
              </a:lnSpc>
              <a:spcBef>
                <a:spcPts val="139"/>
              </a:spcBef>
              <a:tabLst>
                <a:tab pos="1224915" algn="l"/>
              </a:tabLst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Attrahera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och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behålla	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skapa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medarbetaransvar  kompetenta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medarbetare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2776633" y="4503039"/>
            <a:ext cx="98726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Förändringsledarskap</a:t>
            </a:r>
            <a:endParaRPr sz="788">
              <a:latin typeface="Arial"/>
              <a:cs typeface="Arial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3933825" y="4503039"/>
            <a:ext cx="124206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Individers krav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flexibilitet</a:t>
            </a:r>
            <a:endParaRPr sz="788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5366195" y="4503039"/>
            <a:ext cx="946785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190024" marR="3810" indent="-180975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Karriärsutveckling av  medarbetare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6573202" y="4503039"/>
            <a:ext cx="1103471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267653" marR="3810" indent="-258604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Kompetensutveckling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medarbetare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7888795" y="4503039"/>
            <a:ext cx="1042511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209550" marR="3810" indent="-200501">
              <a:lnSpc>
                <a:spcPts val="907"/>
              </a:lnSpc>
              <a:spcBef>
                <a:spcPts val="13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Motivera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och</a:t>
            </a:r>
            <a:r>
              <a:rPr sz="788" spc="-4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engagera  medarbetarna</a:t>
            </a:r>
            <a:endParaRPr sz="788">
              <a:latin typeface="Arial"/>
              <a:cs typeface="Arial"/>
            </a:endParaRPr>
          </a:p>
        </p:txBody>
      </p:sp>
      <p:sp>
        <p:nvSpPr>
          <p:cNvPr id="151" name="object 151"/>
          <p:cNvSpPr/>
          <p:nvPr/>
        </p:nvSpPr>
        <p:spPr>
          <a:xfrm>
            <a:off x="1281303" y="2469094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6"/>
                </a:moveTo>
                <a:lnTo>
                  <a:pt x="67056" y="67056"/>
                </a:lnTo>
                <a:lnTo>
                  <a:pt x="67056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2" name="object 152"/>
          <p:cNvSpPr/>
          <p:nvPr/>
        </p:nvSpPr>
        <p:spPr>
          <a:xfrm>
            <a:off x="2672333" y="2469094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3" name="object 153"/>
          <p:cNvSpPr txBox="1"/>
          <p:nvPr/>
        </p:nvSpPr>
        <p:spPr>
          <a:xfrm>
            <a:off x="1344263" y="2416326"/>
            <a:ext cx="255555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1400175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</a:t>
            </a:r>
            <a:r>
              <a:rPr sz="788" spc="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	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utan</a:t>
            </a:r>
            <a:r>
              <a:rPr sz="788" spc="-3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154" name="object 154"/>
          <p:cNvSpPr/>
          <p:nvPr/>
        </p:nvSpPr>
        <p:spPr>
          <a:xfrm>
            <a:off x="4063365" y="2469094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5" name="object 155"/>
          <p:cNvSpPr txBox="1"/>
          <p:nvPr/>
        </p:nvSpPr>
        <p:spPr>
          <a:xfrm>
            <a:off x="4126516" y="2416326"/>
            <a:ext cx="581025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Koncernchef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156" name="object 156"/>
          <p:cNvSpPr/>
          <p:nvPr/>
        </p:nvSpPr>
        <p:spPr>
          <a:xfrm>
            <a:off x="4871466" y="2469094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6"/>
                </a:moveTo>
                <a:lnTo>
                  <a:pt x="67056" y="67056"/>
                </a:lnTo>
                <a:lnTo>
                  <a:pt x="67056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7" name="object 157"/>
          <p:cNvSpPr txBox="1"/>
          <p:nvPr/>
        </p:nvSpPr>
        <p:spPr>
          <a:xfrm>
            <a:off x="4933950" y="2416326"/>
            <a:ext cx="60293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158" name="object 158"/>
          <p:cNvSpPr/>
          <p:nvPr/>
        </p:nvSpPr>
        <p:spPr>
          <a:xfrm>
            <a:off x="5700141" y="2469094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9" name="object 159"/>
          <p:cNvSpPr txBox="1"/>
          <p:nvPr/>
        </p:nvSpPr>
        <p:spPr>
          <a:xfrm>
            <a:off x="5763577" y="2416326"/>
            <a:ext cx="128016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Styrelse-ledamot/ordförande</a:t>
            </a:r>
            <a:endParaRPr sz="788">
              <a:latin typeface="Arial"/>
              <a:cs typeface="Arial"/>
            </a:endParaRPr>
          </a:p>
        </p:txBody>
      </p:sp>
      <p:sp>
        <p:nvSpPr>
          <p:cNvPr id="160" name="object 160"/>
          <p:cNvSpPr/>
          <p:nvPr/>
        </p:nvSpPr>
        <p:spPr>
          <a:xfrm>
            <a:off x="7207757" y="2469094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1" name="object 161"/>
          <p:cNvSpPr txBox="1"/>
          <p:nvPr/>
        </p:nvSpPr>
        <p:spPr>
          <a:xfrm>
            <a:off x="7271385" y="2416326"/>
            <a:ext cx="15763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VD</a:t>
            </a:r>
            <a:endParaRPr sz="788">
              <a:latin typeface="Arial"/>
              <a:cs typeface="Arial"/>
            </a:endParaRPr>
          </a:p>
        </p:txBody>
      </p:sp>
      <p:sp>
        <p:nvSpPr>
          <p:cNvPr id="162" name="object 162"/>
          <p:cNvSpPr/>
          <p:nvPr/>
        </p:nvSpPr>
        <p:spPr>
          <a:xfrm>
            <a:off x="7592948" y="2469094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3" name="object 163"/>
          <p:cNvSpPr txBox="1"/>
          <p:nvPr/>
        </p:nvSpPr>
        <p:spPr>
          <a:xfrm>
            <a:off x="7656099" y="2416326"/>
            <a:ext cx="28670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Ä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gare</a:t>
            </a:r>
            <a:endParaRPr sz="788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2" y="241745"/>
            <a:ext cx="2311718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rgbClr val="000000"/>
                </a:solidFill>
              </a:rPr>
              <a:t>Resultat </a:t>
            </a:r>
            <a:r>
              <a:rPr sz="2400" spc="-113" dirty="0">
                <a:solidFill>
                  <a:srgbClr val="000000"/>
                </a:solidFill>
              </a:rPr>
              <a:t>i</a:t>
            </a:r>
            <a:r>
              <a:rPr sz="2400" spc="-255" dirty="0">
                <a:solidFill>
                  <a:srgbClr val="000000"/>
                </a:solidFill>
              </a:rPr>
              <a:t> </a:t>
            </a:r>
            <a:r>
              <a:rPr sz="2400" spc="-71" dirty="0">
                <a:solidFill>
                  <a:srgbClr val="000000"/>
                </a:solidFill>
              </a:rPr>
              <a:t>detalj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1943101" y="1892808"/>
            <a:ext cx="396716" cy="144304"/>
          </a:xfrm>
          <a:custGeom>
            <a:avLst/>
            <a:gdLst/>
            <a:ahLst/>
            <a:cxnLst/>
            <a:rect l="l" t="t" r="r" b="b"/>
            <a:pathLst>
              <a:path w="528955" h="192405">
                <a:moveTo>
                  <a:pt x="528827" y="0"/>
                </a:moveTo>
                <a:lnTo>
                  <a:pt x="0" y="0"/>
                </a:lnTo>
                <a:lnTo>
                  <a:pt x="0" y="192023"/>
                </a:lnTo>
                <a:lnTo>
                  <a:pt x="528827" y="192023"/>
                </a:lnTo>
                <a:lnTo>
                  <a:pt x="52882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1943100" y="2252853"/>
            <a:ext cx="297180" cy="144304"/>
          </a:xfrm>
          <a:custGeom>
            <a:avLst/>
            <a:gdLst/>
            <a:ahLst/>
            <a:cxnLst/>
            <a:rect l="l" t="t" r="r" b="b"/>
            <a:pathLst>
              <a:path w="396239" h="192405">
                <a:moveTo>
                  <a:pt x="396239" y="0"/>
                </a:moveTo>
                <a:lnTo>
                  <a:pt x="0" y="0"/>
                </a:lnTo>
                <a:lnTo>
                  <a:pt x="0" y="192024"/>
                </a:lnTo>
                <a:lnTo>
                  <a:pt x="396239" y="192024"/>
                </a:lnTo>
                <a:lnTo>
                  <a:pt x="39623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1943100" y="2612898"/>
            <a:ext cx="1255395" cy="144304"/>
          </a:xfrm>
          <a:custGeom>
            <a:avLst/>
            <a:gdLst/>
            <a:ahLst/>
            <a:cxnLst/>
            <a:rect l="l" t="t" r="r" b="b"/>
            <a:pathLst>
              <a:path w="1673860" h="192404">
                <a:moveTo>
                  <a:pt x="1673352" y="0"/>
                </a:moveTo>
                <a:lnTo>
                  <a:pt x="0" y="0"/>
                </a:lnTo>
                <a:lnTo>
                  <a:pt x="0" y="192024"/>
                </a:lnTo>
                <a:lnTo>
                  <a:pt x="1673352" y="192024"/>
                </a:lnTo>
                <a:lnTo>
                  <a:pt x="167335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1943100" y="2974086"/>
            <a:ext cx="1447323" cy="144304"/>
          </a:xfrm>
          <a:custGeom>
            <a:avLst/>
            <a:gdLst/>
            <a:ahLst/>
            <a:cxnLst/>
            <a:rect l="l" t="t" r="r" b="b"/>
            <a:pathLst>
              <a:path w="1929764" h="192404">
                <a:moveTo>
                  <a:pt x="1929384" y="0"/>
                </a:moveTo>
                <a:lnTo>
                  <a:pt x="0" y="0"/>
                </a:lnTo>
                <a:lnTo>
                  <a:pt x="0" y="192024"/>
                </a:lnTo>
                <a:lnTo>
                  <a:pt x="1929384" y="192024"/>
                </a:lnTo>
                <a:lnTo>
                  <a:pt x="192938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1960245" y="4054221"/>
            <a:ext cx="0" cy="144304"/>
          </a:xfrm>
          <a:custGeom>
            <a:avLst/>
            <a:gdLst/>
            <a:ahLst/>
            <a:cxnLst/>
            <a:rect l="l" t="t" r="r" b="b"/>
            <a:pathLst>
              <a:path h="192404">
                <a:moveTo>
                  <a:pt x="0" y="0"/>
                </a:moveTo>
                <a:lnTo>
                  <a:pt x="0" y="192024"/>
                </a:lnTo>
              </a:path>
            </a:pathLst>
          </a:custGeom>
          <a:ln w="45719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1958530" y="4415409"/>
            <a:ext cx="0" cy="144304"/>
          </a:xfrm>
          <a:custGeom>
            <a:avLst/>
            <a:gdLst/>
            <a:ahLst/>
            <a:cxnLst/>
            <a:rect l="l" t="t" r="r" b="b"/>
            <a:pathLst>
              <a:path h="192404">
                <a:moveTo>
                  <a:pt x="0" y="0"/>
                </a:moveTo>
                <a:lnTo>
                  <a:pt x="0" y="192023"/>
                </a:lnTo>
              </a:path>
            </a:pathLst>
          </a:custGeom>
          <a:ln w="41148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1943100" y="1784223"/>
            <a:ext cx="2234565" cy="0"/>
          </a:xfrm>
          <a:custGeom>
            <a:avLst/>
            <a:gdLst/>
            <a:ahLst/>
            <a:cxnLst/>
            <a:rect l="l" t="t" r="r" b="b"/>
            <a:pathLst>
              <a:path w="2979420">
                <a:moveTo>
                  <a:pt x="0" y="0"/>
                </a:moveTo>
                <a:lnTo>
                  <a:pt x="297942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1943100" y="1784223"/>
            <a:ext cx="0" cy="2882741"/>
          </a:xfrm>
          <a:custGeom>
            <a:avLst/>
            <a:gdLst/>
            <a:ahLst/>
            <a:cxnLst/>
            <a:rect l="l" t="t" r="r" b="b"/>
            <a:pathLst>
              <a:path h="3843654">
                <a:moveTo>
                  <a:pt x="0" y="0"/>
                </a:moveTo>
                <a:lnTo>
                  <a:pt x="0" y="3843528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 txBox="1"/>
          <p:nvPr/>
        </p:nvSpPr>
        <p:spPr>
          <a:xfrm>
            <a:off x="2388013" y="1894236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18%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87904" y="2254758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13%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46214" y="2615280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56%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38429" y="2975514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65%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61089" y="1587055"/>
            <a:ext cx="16478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80381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727484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174397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21596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8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040791" y="1587055"/>
            <a:ext cx="27527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57954" y="1886521"/>
            <a:ext cx="70913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Agila</a:t>
            </a:r>
            <a:r>
              <a:rPr sz="788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arbetssätt</a:t>
            </a:r>
            <a:endParaRPr sz="788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91184" y="2246947"/>
            <a:ext cx="77581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Belöningssystem</a:t>
            </a:r>
            <a:endParaRPr sz="788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74015" y="2607278"/>
            <a:ext cx="99298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Coachande</a:t>
            </a:r>
            <a:r>
              <a:rPr sz="788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ledarskap</a:t>
            </a:r>
            <a:endParaRPr sz="788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46304" y="2967799"/>
            <a:ext cx="141970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Stark</a:t>
            </a:r>
            <a:r>
              <a:rPr sz="788" spc="-23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företagskultur/värdegrund</a:t>
            </a:r>
            <a:endParaRPr sz="788">
              <a:latin typeface="Arial"/>
              <a:cs typeface="Arial"/>
            </a:endParaRPr>
          </a:p>
        </p:txBody>
      </p:sp>
      <p:graphicFrame>
        <p:nvGraphicFramePr>
          <p:cNvPr id="25" name="object 25"/>
          <p:cNvGraphicFramePr>
            <a:graphicFrameLocks noGrp="1"/>
          </p:cNvGraphicFramePr>
          <p:nvPr/>
        </p:nvGraphicFramePr>
        <p:xfrm>
          <a:off x="782460" y="3334131"/>
          <a:ext cx="2776061" cy="14449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0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9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4018">
                <a:tc>
                  <a:txBody>
                    <a:bodyPr/>
                    <a:lstStyle/>
                    <a:p>
                      <a:pPr marR="10795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Tydlig</a:t>
                      </a:r>
                      <a:r>
                        <a:rPr sz="800" spc="-6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målstyrning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800" spc="7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1906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018">
                <a:tc>
                  <a:txBody>
                    <a:bodyPr/>
                    <a:lstStyle/>
                    <a:p>
                      <a:pPr marR="107314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Ökat</a:t>
                      </a:r>
                      <a:r>
                        <a:rPr sz="800" spc="-7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medarbetaransvar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76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800" spc="7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60%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2383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07314" algn="r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Ej</a:t>
                      </a:r>
                      <a:r>
                        <a:rPr sz="800" spc="-6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relevant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21285">
                        <a:lnSpc>
                          <a:spcPct val="100000"/>
                        </a:lnSpc>
                      </a:pPr>
                      <a:r>
                        <a:rPr sz="800" spc="8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2%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428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7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106680" algn="r">
                        <a:lnSpc>
                          <a:spcPct val="100000"/>
                        </a:lnSpc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nn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sz="800" spc="8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1%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1906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6" name="object 26"/>
          <p:cNvSpPr txBox="1"/>
          <p:nvPr/>
        </p:nvSpPr>
        <p:spPr>
          <a:xfrm>
            <a:off x="452933" y="1133665"/>
            <a:ext cx="3454241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latin typeface="Calibri"/>
                <a:cs typeface="Calibri"/>
              </a:rPr>
              <a:t>Fråga: </a:t>
            </a:r>
            <a:r>
              <a:rPr sz="1050" spc="15" dirty="0">
                <a:latin typeface="Calibri"/>
                <a:cs typeface="Calibri"/>
              </a:rPr>
              <a:t>Vilka </a:t>
            </a:r>
            <a:r>
              <a:rPr sz="1050" spc="26" dirty="0">
                <a:latin typeface="Calibri"/>
                <a:cs typeface="Calibri"/>
              </a:rPr>
              <a:t>verktyg </a:t>
            </a:r>
            <a:r>
              <a:rPr sz="1050" spc="45" dirty="0">
                <a:latin typeface="Calibri"/>
                <a:cs typeface="Calibri"/>
              </a:rPr>
              <a:t>arbetar </a:t>
            </a:r>
            <a:r>
              <a:rPr sz="1050" spc="30" dirty="0">
                <a:latin typeface="Calibri"/>
                <a:cs typeface="Calibri"/>
              </a:rPr>
              <a:t>ni </a:t>
            </a:r>
            <a:r>
              <a:rPr sz="1050" spc="71" dirty="0">
                <a:latin typeface="Calibri"/>
                <a:cs typeface="Calibri"/>
              </a:rPr>
              <a:t>med </a:t>
            </a:r>
            <a:r>
              <a:rPr sz="1050" spc="34" dirty="0">
                <a:latin typeface="Calibri"/>
                <a:cs typeface="Calibri"/>
              </a:rPr>
              <a:t>för </a:t>
            </a:r>
            <a:r>
              <a:rPr sz="1050" spc="56" dirty="0">
                <a:latin typeface="Calibri"/>
                <a:cs typeface="Calibri"/>
              </a:rPr>
              <a:t>ökad</a:t>
            </a:r>
            <a:r>
              <a:rPr sz="1050" spc="-64" dirty="0">
                <a:latin typeface="Calibri"/>
                <a:cs typeface="Calibri"/>
              </a:rPr>
              <a:t> </a:t>
            </a:r>
            <a:r>
              <a:rPr sz="1050" spc="23" dirty="0">
                <a:latin typeface="Calibri"/>
                <a:cs typeface="Calibri"/>
              </a:rPr>
              <a:t>produktivitet?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572000" y="1028700"/>
            <a:ext cx="0" cy="3500914"/>
          </a:xfrm>
          <a:custGeom>
            <a:avLst/>
            <a:gdLst/>
            <a:ahLst/>
            <a:cxnLst/>
            <a:rect l="l" t="t" r="r" b="b"/>
            <a:pathLst>
              <a:path h="4667885">
                <a:moveTo>
                  <a:pt x="0" y="0"/>
                </a:moveTo>
                <a:lnTo>
                  <a:pt x="0" y="4667694"/>
                </a:lnTo>
              </a:path>
            </a:pathLst>
          </a:custGeom>
          <a:ln w="6096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8" name="object 28"/>
          <p:cNvSpPr/>
          <p:nvPr/>
        </p:nvSpPr>
        <p:spPr>
          <a:xfrm>
            <a:off x="6665976" y="1907666"/>
            <a:ext cx="788670" cy="164783"/>
          </a:xfrm>
          <a:custGeom>
            <a:avLst/>
            <a:gdLst/>
            <a:ahLst/>
            <a:cxnLst/>
            <a:rect l="l" t="t" r="r" b="b"/>
            <a:pathLst>
              <a:path w="1051559" h="219710">
                <a:moveTo>
                  <a:pt x="1051559" y="0"/>
                </a:moveTo>
                <a:lnTo>
                  <a:pt x="0" y="0"/>
                </a:lnTo>
                <a:lnTo>
                  <a:pt x="0" y="219456"/>
                </a:lnTo>
                <a:lnTo>
                  <a:pt x="1051559" y="219456"/>
                </a:lnTo>
                <a:lnTo>
                  <a:pt x="105155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6665976" y="2320290"/>
            <a:ext cx="897255" cy="164783"/>
          </a:xfrm>
          <a:custGeom>
            <a:avLst/>
            <a:gdLst/>
            <a:ahLst/>
            <a:cxnLst/>
            <a:rect l="l" t="t" r="r" b="b"/>
            <a:pathLst>
              <a:path w="1196340" h="219710">
                <a:moveTo>
                  <a:pt x="1196339" y="0"/>
                </a:moveTo>
                <a:lnTo>
                  <a:pt x="0" y="0"/>
                </a:lnTo>
                <a:lnTo>
                  <a:pt x="0" y="219455"/>
                </a:lnTo>
                <a:lnTo>
                  <a:pt x="1196339" y="219455"/>
                </a:lnTo>
                <a:lnTo>
                  <a:pt x="119633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0" name="object 30"/>
          <p:cNvSpPr/>
          <p:nvPr/>
        </p:nvSpPr>
        <p:spPr>
          <a:xfrm>
            <a:off x="6665976" y="2731769"/>
            <a:ext cx="1141095" cy="164783"/>
          </a:xfrm>
          <a:custGeom>
            <a:avLst/>
            <a:gdLst/>
            <a:ahLst/>
            <a:cxnLst/>
            <a:rect l="l" t="t" r="r" b="b"/>
            <a:pathLst>
              <a:path w="1521459" h="219710">
                <a:moveTo>
                  <a:pt x="1520952" y="0"/>
                </a:moveTo>
                <a:lnTo>
                  <a:pt x="0" y="0"/>
                </a:lnTo>
                <a:lnTo>
                  <a:pt x="0" y="219456"/>
                </a:lnTo>
                <a:lnTo>
                  <a:pt x="1520952" y="219456"/>
                </a:lnTo>
                <a:lnTo>
                  <a:pt x="152095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1" name="object 31"/>
          <p:cNvSpPr/>
          <p:nvPr/>
        </p:nvSpPr>
        <p:spPr>
          <a:xfrm>
            <a:off x="6665976" y="3143250"/>
            <a:ext cx="772954" cy="164783"/>
          </a:xfrm>
          <a:custGeom>
            <a:avLst/>
            <a:gdLst/>
            <a:ahLst/>
            <a:cxnLst/>
            <a:rect l="l" t="t" r="r" b="b"/>
            <a:pathLst>
              <a:path w="1030604" h="219710">
                <a:moveTo>
                  <a:pt x="1030224" y="0"/>
                </a:moveTo>
                <a:lnTo>
                  <a:pt x="0" y="0"/>
                </a:lnTo>
                <a:lnTo>
                  <a:pt x="0" y="219456"/>
                </a:lnTo>
                <a:lnTo>
                  <a:pt x="1030224" y="219456"/>
                </a:lnTo>
                <a:lnTo>
                  <a:pt x="103022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object 32"/>
          <p:cNvSpPr/>
          <p:nvPr/>
        </p:nvSpPr>
        <p:spPr>
          <a:xfrm>
            <a:off x="6665976" y="3554731"/>
            <a:ext cx="763905" cy="165734"/>
          </a:xfrm>
          <a:custGeom>
            <a:avLst/>
            <a:gdLst/>
            <a:ahLst/>
            <a:cxnLst/>
            <a:rect l="l" t="t" r="r" b="b"/>
            <a:pathLst>
              <a:path w="1018540" h="220979">
                <a:moveTo>
                  <a:pt x="1018031" y="0"/>
                </a:moveTo>
                <a:lnTo>
                  <a:pt x="0" y="0"/>
                </a:lnTo>
                <a:lnTo>
                  <a:pt x="0" y="220980"/>
                </a:lnTo>
                <a:lnTo>
                  <a:pt x="1018031" y="220980"/>
                </a:lnTo>
                <a:lnTo>
                  <a:pt x="101803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3" name="object 33"/>
          <p:cNvSpPr/>
          <p:nvPr/>
        </p:nvSpPr>
        <p:spPr>
          <a:xfrm>
            <a:off x="6688264" y="4378833"/>
            <a:ext cx="0" cy="164783"/>
          </a:xfrm>
          <a:custGeom>
            <a:avLst/>
            <a:gdLst/>
            <a:ahLst/>
            <a:cxnLst/>
            <a:rect l="l" t="t" r="r" b="b"/>
            <a:pathLst>
              <a:path h="219710">
                <a:moveTo>
                  <a:pt x="0" y="0"/>
                </a:moveTo>
                <a:lnTo>
                  <a:pt x="0" y="219455"/>
                </a:lnTo>
              </a:path>
            </a:pathLst>
          </a:custGeom>
          <a:ln w="59435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4" name="object 34"/>
          <p:cNvSpPr/>
          <p:nvPr/>
        </p:nvSpPr>
        <p:spPr>
          <a:xfrm>
            <a:off x="6665976" y="1784223"/>
            <a:ext cx="1851660" cy="0"/>
          </a:xfrm>
          <a:custGeom>
            <a:avLst/>
            <a:gdLst/>
            <a:ahLst/>
            <a:cxnLst/>
            <a:rect l="l" t="t" r="r" b="b"/>
            <a:pathLst>
              <a:path w="2468879">
                <a:moveTo>
                  <a:pt x="0" y="0"/>
                </a:moveTo>
                <a:lnTo>
                  <a:pt x="2468879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5" name="object 35"/>
          <p:cNvSpPr/>
          <p:nvPr/>
        </p:nvSpPr>
        <p:spPr>
          <a:xfrm>
            <a:off x="6665976" y="1784223"/>
            <a:ext cx="0" cy="2882741"/>
          </a:xfrm>
          <a:custGeom>
            <a:avLst/>
            <a:gdLst/>
            <a:ahLst/>
            <a:cxnLst/>
            <a:rect l="l" t="t" r="r" b="b"/>
            <a:pathLst>
              <a:path h="3843654">
                <a:moveTo>
                  <a:pt x="0" y="0"/>
                </a:moveTo>
                <a:lnTo>
                  <a:pt x="0" y="3843528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6" name="object 36"/>
          <p:cNvSpPr txBox="1"/>
          <p:nvPr/>
        </p:nvSpPr>
        <p:spPr>
          <a:xfrm>
            <a:off x="7502747" y="1920050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5" name="object 45"/>
          <p:cNvSpPr txBox="1">
            <a:spLocks noGrp="1"/>
          </p:cNvSpPr>
          <p:nvPr>
            <p:ph type="ftr" sz="quarter" idx="5"/>
          </p:nvPr>
        </p:nvSpPr>
        <p:spPr>
          <a:xfrm>
            <a:off x="0" y="0"/>
            <a:ext cx="0" cy="2442976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9525">
              <a:spcBef>
                <a:spcPts val="150"/>
              </a:spcBef>
            </a:pPr>
            <a:r>
              <a:rPr spc="41" dirty="0"/>
              <a:t>Ledarkollen</a:t>
            </a:r>
            <a:r>
              <a:rPr spc="-19" dirty="0"/>
              <a:t> </a:t>
            </a:r>
            <a:r>
              <a:rPr spc="68" dirty="0"/>
              <a:t>2019</a:t>
            </a:r>
          </a:p>
        </p:txBody>
      </p:sp>
      <p:sp>
        <p:nvSpPr>
          <p:cNvPr id="37" name="object 37"/>
          <p:cNvSpPr txBox="1"/>
          <p:nvPr/>
        </p:nvSpPr>
        <p:spPr>
          <a:xfrm>
            <a:off x="7611522" y="2332006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48%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855648" y="2743962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62%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478268" y="3155918"/>
            <a:ext cx="223361" cy="558519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18098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42%</a:t>
            </a:r>
            <a:endParaRPr sz="788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Times New Roman"/>
              <a:cs typeface="Times New Roman"/>
            </a:endParaRPr>
          </a:p>
          <a:p>
            <a:pPr>
              <a:spcBef>
                <a:spcPts val="11"/>
              </a:spcBef>
            </a:pPr>
            <a:endParaRPr sz="938">
              <a:latin typeface="Times New Roman"/>
              <a:cs typeface="Times New Roman"/>
            </a:endParaRPr>
          </a:p>
          <a:p>
            <a:pPr marL="9525"/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41%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585395" y="1587055"/>
            <a:ext cx="207121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351473" algn="l"/>
                <a:tab pos="721995" algn="l"/>
                <a:tab pos="1092518" algn="l"/>
                <a:tab pos="1462564" algn="l"/>
                <a:tab pos="1804988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	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6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8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786694" y="1854708"/>
            <a:ext cx="1803559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812483" marR="3810" indent="-803434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Aktiva medarbetardialoger kring balans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i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livet</a:t>
            </a:r>
            <a:endParaRPr sz="788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898040" y="2266665"/>
            <a:ext cx="1691640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448628" marR="3810" indent="-439579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Flexibla arbetstider för hela eller delar 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er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organisation</a:t>
            </a:r>
            <a:endParaRPr sz="788">
              <a:latin typeface="Arial"/>
              <a:cs typeface="Arial"/>
            </a:endParaRPr>
          </a:p>
        </p:txBody>
      </p:sp>
      <p:graphicFrame>
        <p:nvGraphicFramePr>
          <p:cNvPr id="43" name="object 43"/>
          <p:cNvGraphicFramePr>
            <a:graphicFrameLocks noGrp="1"/>
          </p:cNvGraphicFramePr>
          <p:nvPr/>
        </p:nvGraphicFramePr>
        <p:xfrm>
          <a:off x="4850130" y="2754807"/>
          <a:ext cx="2113597" cy="20478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59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442">
                <a:tc>
                  <a:txBody>
                    <a:bodyPr/>
                    <a:lstStyle/>
                    <a:p>
                      <a:pPr marR="105410" algn="r">
                        <a:lnSpc>
                          <a:spcPts val="1170"/>
                        </a:lnSpc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ä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so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/f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k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vå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800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sa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sn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800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591">
                <a:tc>
                  <a:txBody>
                    <a:bodyPr/>
                    <a:lstStyle/>
                    <a:p>
                      <a:pPr marR="105410" algn="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Kontinuerlig översyn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av</a:t>
                      </a:r>
                      <a:r>
                        <a:rPr sz="800" spc="-4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arbetsmiljön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476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5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1750" marR="106680" indent="48260">
                        <a:lnSpc>
                          <a:spcPts val="1210"/>
                        </a:lnSpc>
                        <a:spcBef>
                          <a:spcPts val="850"/>
                        </a:spcBef>
                      </a:pP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Vi möjliggör ett flexibelt arbetssätt på  kontoret, hemifrån eller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på 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annan</a:t>
                      </a:r>
                      <a:r>
                        <a:rPr sz="800" spc="-3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plats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marR="105410" algn="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Ej</a:t>
                      </a:r>
                      <a:r>
                        <a:rPr sz="800" spc="-6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relevant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476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800" spc="8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2384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9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0477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nn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3020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800" spc="8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2%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4" name="object 44"/>
          <p:cNvSpPr txBox="1"/>
          <p:nvPr/>
        </p:nvSpPr>
        <p:spPr>
          <a:xfrm>
            <a:off x="4793361" y="1133665"/>
            <a:ext cx="3738086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latin typeface="Calibri"/>
                <a:cs typeface="Calibri"/>
              </a:rPr>
              <a:t>Fråga: </a:t>
            </a:r>
            <a:r>
              <a:rPr sz="1050" spc="68" dirty="0">
                <a:latin typeface="Calibri"/>
                <a:cs typeface="Calibri"/>
              </a:rPr>
              <a:t>Hur </a:t>
            </a:r>
            <a:r>
              <a:rPr sz="1050" spc="45" dirty="0">
                <a:latin typeface="Calibri"/>
                <a:cs typeface="Calibri"/>
              </a:rPr>
              <a:t>arbetar </a:t>
            </a:r>
            <a:r>
              <a:rPr sz="1050" spc="71" dirty="0">
                <a:latin typeface="Calibri"/>
                <a:cs typeface="Calibri"/>
              </a:rPr>
              <a:t>du </a:t>
            </a:r>
            <a:r>
              <a:rPr sz="1050" spc="75" dirty="0">
                <a:latin typeface="Calibri"/>
                <a:cs typeface="Calibri"/>
              </a:rPr>
              <a:t>som </a:t>
            </a:r>
            <a:r>
              <a:rPr sz="1050" spc="41" dirty="0">
                <a:latin typeface="Calibri"/>
                <a:cs typeface="Calibri"/>
              </a:rPr>
              <a:t>ledare </a:t>
            </a:r>
            <a:r>
              <a:rPr sz="1050" spc="34" dirty="0">
                <a:latin typeface="Calibri"/>
                <a:cs typeface="Calibri"/>
              </a:rPr>
              <a:t>för </a:t>
            </a:r>
            <a:r>
              <a:rPr sz="1050" spc="15" dirty="0">
                <a:latin typeface="Calibri"/>
                <a:cs typeface="Calibri"/>
              </a:rPr>
              <a:t>ett </a:t>
            </a:r>
            <a:r>
              <a:rPr sz="1050" spc="34" dirty="0">
                <a:latin typeface="Calibri"/>
                <a:cs typeface="Calibri"/>
              </a:rPr>
              <a:t>hållbart</a:t>
            </a:r>
            <a:r>
              <a:rPr sz="1050" spc="-153" dirty="0">
                <a:latin typeface="Calibri"/>
                <a:cs typeface="Calibri"/>
              </a:rPr>
              <a:t> </a:t>
            </a:r>
            <a:r>
              <a:rPr sz="1050" spc="30" dirty="0">
                <a:latin typeface="Calibri"/>
                <a:cs typeface="Calibri"/>
              </a:rPr>
              <a:t>arbetsklimat?</a:t>
            </a:r>
            <a:endParaRPr sz="1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3" y="241745"/>
            <a:ext cx="4116229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 </a:t>
            </a:r>
            <a:r>
              <a:rPr sz="2400" spc="-71" dirty="0">
                <a:solidFill>
                  <a:schemeClr val="bg2"/>
                </a:solidFill>
              </a:rPr>
              <a:t>detalj </a:t>
            </a:r>
            <a:r>
              <a:rPr sz="2400" spc="49" dirty="0">
                <a:solidFill>
                  <a:schemeClr val="bg2"/>
                </a:solidFill>
              </a:rPr>
              <a:t>-</a:t>
            </a:r>
            <a:r>
              <a:rPr sz="2400" spc="-315" dirty="0">
                <a:solidFill>
                  <a:schemeClr val="bg2"/>
                </a:solidFill>
              </a:rPr>
              <a:t> </a:t>
            </a:r>
            <a:r>
              <a:rPr sz="2400" spc="-68" dirty="0">
                <a:solidFill>
                  <a:schemeClr val="bg2"/>
                </a:solidFill>
              </a:rPr>
              <a:t>Befattning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3167" y="2073554"/>
            <a:ext cx="164783" cy="187643"/>
          </a:xfrm>
          <a:custGeom>
            <a:avLst/>
            <a:gdLst/>
            <a:ahLst/>
            <a:cxnLst/>
            <a:rect l="l" t="t" r="r" b="b"/>
            <a:pathLst>
              <a:path w="219709" h="250189">
                <a:moveTo>
                  <a:pt x="219456" y="0"/>
                </a:moveTo>
                <a:lnTo>
                  <a:pt x="0" y="0"/>
                </a:lnTo>
                <a:lnTo>
                  <a:pt x="0" y="249936"/>
                </a:lnTo>
                <a:lnTo>
                  <a:pt x="219456" y="249936"/>
                </a:lnTo>
                <a:lnTo>
                  <a:pt x="21945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1691640" y="2134134"/>
            <a:ext cx="164783" cy="127159"/>
          </a:xfrm>
          <a:custGeom>
            <a:avLst/>
            <a:gdLst/>
            <a:ahLst/>
            <a:cxnLst/>
            <a:rect l="l" t="t" r="r" b="b"/>
            <a:pathLst>
              <a:path w="219710" h="169545">
                <a:moveTo>
                  <a:pt x="219456" y="0"/>
                </a:moveTo>
                <a:lnTo>
                  <a:pt x="0" y="0"/>
                </a:lnTo>
                <a:lnTo>
                  <a:pt x="0" y="169163"/>
                </a:lnTo>
                <a:lnTo>
                  <a:pt x="219456" y="169163"/>
                </a:lnTo>
                <a:lnTo>
                  <a:pt x="21945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3191256" y="1643787"/>
            <a:ext cx="164783" cy="617220"/>
          </a:xfrm>
          <a:custGeom>
            <a:avLst/>
            <a:gdLst/>
            <a:ahLst/>
            <a:cxnLst/>
            <a:rect l="l" t="t" r="r" b="b"/>
            <a:pathLst>
              <a:path w="219710" h="822960">
                <a:moveTo>
                  <a:pt x="219455" y="0"/>
                </a:moveTo>
                <a:lnTo>
                  <a:pt x="0" y="0"/>
                </a:lnTo>
                <a:lnTo>
                  <a:pt x="0" y="822959"/>
                </a:lnTo>
                <a:lnTo>
                  <a:pt x="219455" y="822959"/>
                </a:lnTo>
                <a:lnTo>
                  <a:pt x="21945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4689728" y="1624355"/>
            <a:ext cx="164783" cy="636746"/>
          </a:xfrm>
          <a:custGeom>
            <a:avLst/>
            <a:gdLst/>
            <a:ahLst/>
            <a:cxnLst/>
            <a:rect l="l" t="t" r="r" b="b"/>
            <a:pathLst>
              <a:path w="219710" h="848995">
                <a:moveTo>
                  <a:pt x="219455" y="0"/>
                </a:moveTo>
                <a:lnTo>
                  <a:pt x="0" y="0"/>
                </a:lnTo>
                <a:lnTo>
                  <a:pt x="0" y="848867"/>
                </a:lnTo>
                <a:lnTo>
                  <a:pt x="219455" y="848867"/>
                </a:lnTo>
                <a:lnTo>
                  <a:pt x="21945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6188202" y="1862100"/>
            <a:ext cx="165734" cy="399098"/>
          </a:xfrm>
          <a:custGeom>
            <a:avLst/>
            <a:gdLst/>
            <a:ahLst/>
            <a:cxnLst/>
            <a:rect l="l" t="t" r="r" b="b"/>
            <a:pathLst>
              <a:path w="220979" h="532129">
                <a:moveTo>
                  <a:pt x="220980" y="0"/>
                </a:moveTo>
                <a:lnTo>
                  <a:pt x="0" y="0"/>
                </a:lnTo>
                <a:lnTo>
                  <a:pt x="0" y="531876"/>
                </a:lnTo>
                <a:lnTo>
                  <a:pt x="220980" y="531876"/>
                </a:lnTo>
                <a:lnTo>
                  <a:pt x="22098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7687817" y="1654074"/>
            <a:ext cx="164783" cy="607219"/>
          </a:xfrm>
          <a:custGeom>
            <a:avLst/>
            <a:gdLst/>
            <a:ahLst/>
            <a:cxnLst/>
            <a:rect l="l" t="t" r="r" b="b"/>
            <a:pathLst>
              <a:path w="219709" h="809625">
                <a:moveTo>
                  <a:pt x="219455" y="0"/>
                </a:moveTo>
                <a:lnTo>
                  <a:pt x="0" y="0"/>
                </a:lnTo>
                <a:lnTo>
                  <a:pt x="0" y="809243"/>
                </a:lnTo>
                <a:lnTo>
                  <a:pt x="219455" y="809243"/>
                </a:lnTo>
                <a:lnTo>
                  <a:pt x="21945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373761" y="2038121"/>
            <a:ext cx="164783" cy="222885"/>
          </a:xfrm>
          <a:custGeom>
            <a:avLst/>
            <a:gdLst/>
            <a:ahLst/>
            <a:cxnLst/>
            <a:rect l="l" t="t" r="r" b="b"/>
            <a:pathLst>
              <a:path w="219709" h="297179">
                <a:moveTo>
                  <a:pt x="219456" y="0"/>
                </a:moveTo>
                <a:lnTo>
                  <a:pt x="0" y="0"/>
                </a:lnTo>
                <a:lnTo>
                  <a:pt x="0" y="297179"/>
                </a:lnTo>
                <a:lnTo>
                  <a:pt x="219456" y="297179"/>
                </a:lnTo>
                <a:lnTo>
                  <a:pt x="219456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1873376" y="2175281"/>
            <a:ext cx="164783" cy="85725"/>
          </a:xfrm>
          <a:custGeom>
            <a:avLst/>
            <a:gdLst/>
            <a:ahLst/>
            <a:cxnLst/>
            <a:rect l="l" t="t" r="r" b="b"/>
            <a:pathLst>
              <a:path w="219710" h="114300">
                <a:moveTo>
                  <a:pt x="219456" y="0"/>
                </a:moveTo>
                <a:lnTo>
                  <a:pt x="0" y="0"/>
                </a:lnTo>
                <a:lnTo>
                  <a:pt x="0" y="114300"/>
                </a:lnTo>
                <a:lnTo>
                  <a:pt x="219456" y="114300"/>
                </a:lnTo>
                <a:lnTo>
                  <a:pt x="219456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3371850" y="1780946"/>
            <a:ext cx="164783" cy="480060"/>
          </a:xfrm>
          <a:custGeom>
            <a:avLst/>
            <a:gdLst/>
            <a:ahLst/>
            <a:cxnLst/>
            <a:rect l="l" t="t" r="r" b="b"/>
            <a:pathLst>
              <a:path w="219710" h="640079">
                <a:moveTo>
                  <a:pt x="219455" y="0"/>
                </a:moveTo>
                <a:lnTo>
                  <a:pt x="0" y="0"/>
                </a:lnTo>
                <a:lnTo>
                  <a:pt x="0" y="640079"/>
                </a:lnTo>
                <a:lnTo>
                  <a:pt x="219455" y="640079"/>
                </a:lnTo>
                <a:lnTo>
                  <a:pt x="21945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4871466" y="1712367"/>
            <a:ext cx="164783" cy="548640"/>
          </a:xfrm>
          <a:custGeom>
            <a:avLst/>
            <a:gdLst/>
            <a:ahLst/>
            <a:cxnLst/>
            <a:rect l="l" t="t" r="r" b="b"/>
            <a:pathLst>
              <a:path w="219709" h="731520">
                <a:moveTo>
                  <a:pt x="219456" y="0"/>
                </a:moveTo>
                <a:lnTo>
                  <a:pt x="0" y="0"/>
                </a:lnTo>
                <a:lnTo>
                  <a:pt x="0" y="731519"/>
                </a:lnTo>
                <a:lnTo>
                  <a:pt x="219456" y="731519"/>
                </a:lnTo>
                <a:lnTo>
                  <a:pt x="219456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6369939" y="1866671"/>
            <a:ext cx="164783" cy="394335"/>
          </a:xfrm>
          <a:custGeom>
            <a:avLst/>
            <a:gdLst/>
            <a:ahLst/>
            <a:cxnLst/>
            <a:rect l="l" t="t" r="r" b="b"/>
            <a:pathLst>
              <a:path w="219709" h="525779">
                <a:moveTo>
                  <a:pt x="219455" y="0"/>
                </a:moveTo>
                <a:lnTo>
                  <a:pt x="0" y="0"/>
                </a:lnTo>
                <a:lnTo>
                  <a:pt x="0" y="525779"/>
                </a:lnTo>
                <a:lnTo>
                  <a:pt x="219455" y="525779"/>
                </a:lnTo>
                <a:lnTo>
                  <a:pt x="21945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7868412" y="1746657"/>
            <a:ext cx="164783" cy="514350"/>
          </a:xfrm>
          <a:custGeom>
            <a:avLst/>
            <a:gdLst/>
            <a:ahLst/>
            <a:cxnLst/>
            <a:rect l="l" t="t" r="r" b="b"/>
            <a:pathLst>
              <a:path w="219709" h="685800">
                <a:moveTo>
                  <a:pt x="219455" y="0"/>
                </a:moveTo>
                <a:lnTo>
                  <a:pt x="0" y="0"/>
                </a:lnTo>
                <a:lnTo>
                  <a:pt x="0" y="685800"/>
                </a:lnTo>
                <a:lnTo>
                  <a:pt x="219455" y="685800"/>
                </a:lnTo>
                <a:lnTo>
                  <a:pt x="21945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555497" y="2034692"/>
            <a:ext cx="164783" cy="226695"/>
          </a:xfrm>
          <a:custGeom>
            <a:avLst/>
            <a:gdLst/>
            <a:ahLst/>
            <a:cxnLst/>
            <a:rect l="l" t="t" r="r" b="b"/>
            <a:pathLst>
              <a:path w="219709" h="302260">
                <a:moveTo>
                  <a:pt x="219455" y="0"/>
                </a:moveTo>
                <a:lnTo>
                  <a:pt x="0" y="0"/>
                </a:lnTo>
                <a:lnTo>
                  <a:pt x="0" y="301751"/>
                </a:lnTo>
                <a:lnTo>
                  <a:pt x="219455" y="301751"/>
                </a:lnTo>
                <a:lnTo>
                  <a:pt x="21945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2053970" y="2170710"/>
            <a:ext cx="164783" cy="90488"/>
          </a:xfrm>
          <a:custGeom>
            <a:avLst/>
            <a:gdLst/>
            <a:ahLst/>
            <a:cxnLst/>
            <a:rect l="l" t="t" r="r" b="b"/>
            <a:pathLst>
              <a:path w="219710" h="120650">
                <a:moveTo>
                  <a:pt x="219456" y="0"/>
                </a:moveTo>
                <a:lnTo>
                  <a:pt x="0" y="0"/>
                </a:lnTo>
                <a:lnTo>
                  <a:pt x="0" y="120395"/>
                </a:lnTo>
                <a:lnTo>
                  <a:pt x="219456" y="120395"/>
                </a:lnTo>
                <a:lnTo>
                  <a:pt x="219456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3553586" y="1808379"/>
            <a:ext cx="164783" cy="452914"/>
          </a:xfrm>
          <a:custGeom>
            <a:avLst/>
            <a:gdLst/>
            <a:ahLst/>
            <a:cxnLst/>
            <a:rect l="l" t="t" r="r" b="b"/>
            <a:pathLst>
              <a:path w="219710" h="603885">
                <a:moveTo>
                  <a:pt x="219456" y="0"/>
                </a:moveTo>
                <a:lnTo>
                  <a:pt x="0" y="0"/>
                </a:lnTo>
                <a:lnTo>
                  <a:pt x="0" y="603503"/>
                </a:lnTo>
                <a:lnTo>
                  <a:pt x="219456" y="603503"/>
                </a:lnTo>
                <a:lnTo>
                  <a:pt x="219456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5052060" y="1491767"/>
            <a:ext cx="164783" cy="769620"/>
          </a:xfrm>
          <a:custGeom>
            <a:avLst/>
            <a:gdLst/>
            <a:ahLst/>
            <a:cxnLst/>
            <a:rect l="l" t="t" r="r" b="b"/>
            <a:pathLst>
              <a:path w="219709" h="1026160">
                <a:moveTo>
                  <a:pt x="219455" y="0"/>
                </a:moveTo>
                <a:lnTo>
                  <a:pt x="0" y="0"/>
                </a:lnTo>
                <a:lnTo>
                  <a:pt x="0" y="1025651"/>
                </a:lnTo>
                <a:lnTo>
                  <a:pt x="219455" y="1025651"/>
                </a:lnTo>
                <a:lnTo>
                  <a:pt x="21945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6550533" y="1898675"/>
            <a:ext cx="165734" cy="362426"/>
          </a:xfrm>
          <a:custGeom>
            <a:avLst/>
            <a:gdLst/>
            <a:ahLst/>
            <a:cxnLst/>
            <a:rect l="l" t="t" r="r" b="b"/>
            <a:pathLst>
              <a:path w="220979" h="483235">
                <a:moveTo>
                  <a:pt x="220979" y="0"/>
                </a:moveTo>
                <a:lnTo>
                  <a:pt x="0" y="0"/>
                </a:lnTo>
                <a:lnTo>
                  <a:pt x="0" y="483107"/>
                </a:lnTo>
                <a:lnTo>
                  <a:pt x="220979" y="483107"/>
                </a:lnTo>
                <a:lnTo>
                  <a:pt x="220979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8050148" y="1447192"/>
            <a:ext cx="164783" cy="813911"/>
          </a:xfrm>
          <a:custGeom>
            <a:avLst/>
            <a:gdLst/>
            <a:ahLst/>
            <a:cxnLst/>
            <a:rect l="l" t="t" r="r" b="b"/>
            <a:pathLst>
              <a:path w="219709" h="1085214">
                <a:moveTo>
                  <a:pt x="219456" y="0"/>
                </a:moveTo>
                <a:lnTo>
                  <a:pt x="0" y="0"/>
                </a:lnTo>
                <a:lnTo>
                  <a:pt x="0" y="1085088"/>
                </a:lnTo>
                <a:lnTo>
                  <a:pt x="219456" y="1085088"/>
                </a:lnTo>
                <a:lnTo>
                  <a:pt x="219456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736091" y="1919250"/>
            <a:ext cx="164783" cy="341948"/>
          </a:xfrm>
          <a:custGeom>
            <a:avLst/>
            <a:gdLst/>
            <a:ahLst/>
            <a:cxnLst/>
            <a:rect l="l" t="t" r="r" b="b"/>
            <a:pathLst>
              <a:path w="219709" h="455929">
                <a:moveTo>
                  <a:pt x="219456" y="0"/>
                </a:moveTo>
                <a:lnTo>
                  <a:pt x="0" y="0"/>
                </a:lnTo>
                <a:lnTo>
                  <a:pt x="0" y="455675"/>
                </a:lnTo>
                <a:lnTo>
                  <a:pt x="219456" y="455675"/>
                </a:lnTo>
                <a:lnTo>
                  <a:pt x="219456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2" name="object 22"/>
          <p:cNvSpPr/>
          <p:nvPr/>
        </p:nvSpPr>
        <p:spPr>
          <a:xfrm>
            <a:off x="2235708" y="2074697"/>
            <a:ext cx="164783" cy="186690"/>
          </a:xfrm>
          <a:custGeom>
            <a:avLst/>
            <a:gdLst/>
            <a:ahLst/>
            <a:cxnLst/>
            <a:rect l="l" t="t" r="r" b="b"/>
            <a:pathLst>
              <a:path w="219710" h="248920">
                <a:moveTo>
                  <a:pt x="219456" y="0"/>
                </a:moveTo>
                <a:lnTo>
                  <a:pt x="0" y="0"/>
                </a:lnTo>
                <a:lnTo>
                  <a:pt x="0" y="248412"/>
                </a:lnTo>
                <a:lnTo>
                  <a:pt x="219456" y="248412"/>
                </a:lnTo>
                <a:lnTo>
                  <a:pt x="219456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3" name="object 23"/>
          <p:cNvSpPr/>
          <p:nvPr/>
        </p:nvSpPr>
        <p:spPr>
          <a:xfrm>
            <a:off x="3734181" y="1731797"/>
            <a:ext cx="164783" cy="529590"/>
          </a:xfrm>
          <a:custGeom>
            <a:avLst/>
            <a:gdLst/>
            <a:ahLst/>
            <a:cxnLst/>
            <a:rect l="l" t="t" r="r" b="b"/>
            <a:pathLst>
              <a:path w="219710" h="706120">
                <a:moveTo>
                  <a:pt x="219455" y="0"/>
                </a:moveTo>
                <a:lnTo>
                  <a:pt x="0" y="0"/>
                </a:lnTo>
                <a:lnTo>
                  <a:pt x="0" y="705612"/>
                </a:lnTo>
                <a:lnTo>
                  <a:pt x="219455" y="705612"/>
                </a:lnTo>
                <a:lnTo>
                  <a:pt x="219455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4" name="object 24"/>
          <p:cNvSpPr/>
          <p:nvPr/>
        </p:nvSpPr>
        <p:spPr>
          <a:xfrm>
            <a:off x="5233796" y="1731797"/>
            <a:ext cx="164783" cy="529590"/>
          </a:xfrm>
          <a:custGeom>
            <a:avLst/>
            <a:gdLst/>
            <a:ahLst/>
            <a:cxnLst/>
            <a:rect l="l" t="t" r="r" b="b"/>
            <a:pathLst>
              <a:path w="219709" h="706120">
                <a:moveTo>
                  <a:pt x="219455" y="0"/>
                </a:moveTo>
                <a:lnTo>
                  <a:pt x="0" y="0"/>
                </a:lnTo>
                <a:lnTo>
                  <a:pt x="0" y="705612"/>
                </a:lnTo>
                <a:lnTo>
                  <a:pt x="219455" y="705612"/>
                </a:lnTo>
                <a:lnTo>
                  <a:pt x="219455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5" name="object 25"/>
          <p:cNvSpPr/>
          <p:nvPr/>
        </p:nvSpPr>
        <p:spPr>
          <a:xfrm>
            <a:off x="6732269" y="1731797"/>
            <a:ext cx="164783" cy="529590"/>
          </a:xfrm>
          <a:custGeom>
            <a:avLst/>
            <a:gdLst/>
            <a:ahLst/>
            <a:cxnLst/>
            <a:rect l="l" t="t" r="r" b="b"/>
            <a:pathLst>
              <a:path w="219709" h="706120">
                <a:moveTo>
                  <a:pt x="219456" y="0"/>
                </a:moveTo>
                <a:lnTo>
                  <a:pt x="0" y="0"/>
                </a:lnTo>
                <a:lnTo>
                  <a:pt x="0" y="705612"/>
                </a:lnTo>
                <a:lnTo>
                  <a:pt x="219456" y="705612"/>
                </a:lnTo>
                <a:lnTo>
                  <a:pt x="219456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6" name="object 26"/>
          <p:cNvSpPr/>
          <p:nvPr/>
        </p:nvSpPr>
        <p:spPr>
          <a:xfrm>
            <a:off x="8230743" y="1856384"/>
            <a:ext cx="165734" cy="404813"/>
          </a:xfrm>
          <a:custGeom>
            <a:avLst/>
            <a:gdLst/>
            <a:ahLst/>
            <a:cxnLst/>
            <a:rect l="l" t="t" r="r" b="b"/>
            <a:pathLst>
              <a:path w="220979" h="539750">
                <a:moveTo>
                  <a:pt x="220979" y="0"/>
                </a:moveTo>
                <a:lnTo>
                  <a:pt x="0" y="0"/>
                </a:lnTo>
                <a:lnTo>
                  <a:pt x="0" y="539495"/>
                </a:lnTo>
                <a:lnTo>
                  <a:pt x="220979" y="539495"/>
                </a:lnTo>
                <a:lnTo>
                  <a:pt x="220979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7" name="object 27"/>
          <p:cNvSpPr/>
          <p:nvPr/>
        </p:nvSpPr>
        <p:spPr>
          <a:xfrm>
            <a:off x="917829" y="2015262"/>
            <a:ext cx="164783" cy="245745"/>
          </a:xfrm>
          <a:custGeom>
            <a:avLst/>
            <a:gdLst/>
            <a:ahLst/>
            <a:cxnLst/>
            <a:rect l="l" t="t" r="r" b="b"/>
            <a:pathLst>
              <a:path w="219709" h="327660">
                <a:moveTo>
                  <a:pt x="219456" y="0"/>
                </a:moveTo>
                <a:lnTo>
                  <a:pt x="0" y="0"/>
                </a:lnTo>
                <a:lnTo>
                  <a:pt x="0" y="327659"/>
                </a:lnTo>
                <a:lnTo>
                  <a:pt x="219456" y="327659"/>
                </a:lnTo>
                <a:lnTo>
                  <a:pt x="219456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8" name="object 28"/>
          <p:cNvSpPr/>
          <p:nvPr/>
        </p:nvSpPr>
        <p:spPr>
          <a:xfrm>
            <a:off x="2416301" y="2100987"/>
            <a:ext cx="164783" cy="160020"/>
          </a:xfrm>
          <a:custGeom>
            <a:avLst/>
            <a:gdLst/>
            <a:ahLst/>
            <a:cxnLst/>
            <a:rect l="l" t="t" r="r" b="b"/>
            <a:pathLst>
              <a:path w="219710" h="213360">
                <a:moveTo>
                  <a:pt x="219455" y="0"/>
                </a:moveTo>
                <a:lnTo>
                  <a:pt x="0" y="0"/>
                </a:lnTo>
                <a:lnTo>
                  <a:pt x="0" y="213359"/>
                </a:lnTo>
                <a:lnTo>
                  <a:pt x="219455" y="213359"/>
                </a:lnTo>
                <a:lnTo>
                  <a:pt x="219455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3915917" y="1867814"/>
            <a:ext cx="164783" cy="393383"/>
          </a:xfrm>
          <a:custGeom>
            <a:avLst/>
            <a:gdLst/>
            <a:ahLst/>
            <a:cxnLst/>
            <a:rect l="l" t="t" r="r" b="b"/>
            <a:pathLst>
              <a:path w="219710" h="524510">
                <a:moveTo>
                  <a:pt x="219455" y="0"/>
                </a:moveTo>
                <a:lnTo>
                  <a:pt x="0" y="0"/>
                </a:lnTo>
                <a:lnTo>
                  <a:pt x="0" y="524255"/>
                </a:lnTo>
                <a:lnTo>
                  <a:pt x="219455" y="524255"/>
                </a:lnTo>
                <a:lnTo>
                  <a:pt x="219455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0" name="object 30"/>
          <p:cNvSpPr/>
          <p:nvPr/>
        </p:nvSpPr>
        <p:spPr>
          <a:xfrm>
            <a:off x="5414391" y="1585494"/>
            <a:ext cx="164783" cy="675799"/>
          </a:xfrm>
          <a:custGeom>
            <a:avLst/>
            <a:gdLst/>
            <a:ahLst/>
            <a:cxnLst/>
            <a:rect l="l" t="t" r="r" b="b"/>
            <a:pathLst>
              <a:path w="219709" h="901064">
                <a:moveTo>
                  <a:pt x="219455" y="0"/>
                </a:moveTo>
                <a:lnTo>
                  <a:pt x="0" y="0"/>
                </a:lnTo>
                <a:lnTo>
                  <a:pt x="0" y="900683"/>
                </a:lnTo>
                <a:lnTo>
                  <a:pt x="219455" y="900683"/>
                </a:lnTo>
                <a:lnTo>
                  <a:pt x="219455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1" name="object 31"/>
          <p:cNvSpPr/>
          <p:nvPr/>
        </p:nvSpPr>
        <p:spPr>
          <a:xfrm>
            <a:off x="6914007" y="1929538"/>
            <a:ext cx="164783" cy="331469"/>
          </a:xfrm>
          <a:custGeom>
            <a:avLst/>
            <a:gdLst/>
            <a:ahLst/>
            <a:cxnLst/>
            <a:rect l="l" t="t" r="r" b="b"/>
            <a:pathLst>
              <a:path w="219709" h="441960">
                <a:moveTo>
                  <a:pt x="219455" y="0"/>
                </a:moveTo>
                <a:lnTo>
                  <a:pt x="0" y="0"/>
                </a:lnTo>
                <a:lnTo>
                  <a:pt x="0" y="441959"/>
                </a:lnTo>
                <a:lnTo>
                  <a:pt x="219455" y="441959"/>
                </a:lnTo>
                <a:lnTo>
                  <a:pt x="219455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object 32"/>
          <p:cNvSpPr/>
          <p:nvPr/>
        </p:nvSpPr>
        <p:spPr>
          <a:xfrm>
            <a:off x="8412480" y="1609496"/>
            <a:ext cx="164783" cy="651510"/>
          </a:xfrm>
          <a:custGeom>
            <a:avLst/>
            <a:gdLst/>
            <a:ahLst/>
            <a:cxnLst/>
            <a:rect l="l" t="t" r="r" b="b"/>
            <a:pathLst>
              <a:path w="219709" h="868679">
                <a:moveTo>
                  <a:pt x="219455" y="0"/>
                </a:moveTo>
                <a:lnTo>
                  <a:pt x="0" y="0"/>
                </a:lnTo>
                <a:lnTo>
                  <a:pt x="0" y="868679"/>
                </a:lnTo>
                <a:lnTo>
                  <a:pt x="219455" y="868679"/>
                </a:lnTo>
                <a:lnTo>
                  <a:pt x="219455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3" name="object 33"/>
          <p:cNvSpPr/>
          <p:nvPr/>
        </p:nvSpPr>
        <p:spPr>
          <a:xfrm>
            <a:off x="1098422" y="2099844"/>
            <a:ext cx="164783" cy="161449"/>
          </a:xfrm>
          <a:custGeom>
            <a:avLst/>
            <a:gdLst/>
            <a:ahLst/>
            <a:cxnLst/>
            <a:rect l="l" t="t" r="r" b="b"/>
            <a:pathLst>
              <a:path w="219710" h="215264">
                <a:moveTo>
                  <a:pt x="219456" y="0"/>
                </a:moveTo>
                <a:lnTo>
                  <a:pt x="0" y="0"/>
                </a:lnTo>
                <a:lnTo>
                  <a:pt x="0" y="214883"/>
                </a:lnTo>
                <a:lnTo>
                  <a:pt x="219456" y="214883"/>
                </a:lnTo>
                <a:lnTo>
                  <a:pt x="219456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4" name="object 34"/>
          <p:cNvSpPr/>
          <p:nvPr/>
        </p:nvSpPr>
        <p:spPr>
          <a:xfrm>
            <a:off x="2598039" y="2105559"/>
            <a:ext cx="164783" cy="155734"/>
          </a:xfrm>
          <a:custGeom>
            <a:avLst/>
            <a:gdLst/>
            <a:ahLst/>
            <a:cxnLst/>
            <a:rect l="l" t="t" r="r" b="b"/>
            <a:pathLst>
              <a:path w="219710" h="207645">
                <a:moveTo>
                  <a:pt x="219456" y="0"/>
                </a:moveTo>
                <a:lnTo>
                  <a:pt x="0" y="0"/>
                </a:lnTo>
                <a:lnTo>
                  <a:pt x="0" y="207263"/>
                </a:lnTo>
                <a:lnTo>
                  <a:pt x="219456" y="207263"/>
                </a:lnTo>
                <a:lnTo>
                  <a:pt x="219456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5" name="object 35"/>
          <p:cNvSpPr/>
          <p:nvPr/>
        </p:nvSpPr>
        <p:spPr>
          <a:xfrm>
            <a:off x="4096511" y="1753514"/>
            <a:ext cx="164783" cy="507683"/>
          </a:xfrm>
          <a:custGeom>
            <a:avLst/>
            <a:gdLst/>
            <a:ahLst/>
            <a:cxnLst/>
            <a:rect l="l" t="t" r="r" b="b"/>
            <a:pathLst>
              <a:path w="219710" h="676910">
                <a:moveTo>
                  <a:pt x="219456" y="0"/>
                </a:moveTo>
                <a:lnTo>
                  <a:pt x="0" y="0"/>
                </a:lnTo>
                <a:lnTo>
                  <a:pt x="0" y="676655"/>
                </a:lnTo>
                <a:lnTo>
                  <a:pt x="219456" y="676655"/>
                </a:lnTo>
                <a:lnTo>
                  <a:pt x="219456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6" name="object 36"/>
          <p:cNvSpPr/>
          <p:nvPr/>
        </p:nvSpPr>
        <p:spPr>
          <a:xfrm>
            <a:off x="5596128" y="1550062"/>
            <a:ext cx="164783" cy="711041"/>
          </a:xfrm>
          <a:custGeom>
            <a:avLst/>
            <a:gdLst/>
            <a:ahLst/>
            <a:cxnLst/>
            <a:rect l="l" t="t" r="r" b="b"/>
            <a:pathLst>
              <a:path w="219709" h="948054">
                <a:moveTo>
                  <a:pt x="219455" y="0"/>
                </a:moveTo>
                <a:lnTo>
                  <a:pt x="0" y="0"/>
                </a:lnTo>
                <a:lnTo>
                  <a:pt x="0" y="947927"/>
                </a:lnTo>
                <a:lnTo>
                  <a:pt x="219455" y="947927"/>
                </a:lnTo>
                <a:lnTo>
                  <a:pt x="219455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7" name="object 37"/>
          <p:cNvSpPr/>
          <p:nvPr/>
        </p:nvSpPr>
        <p:spPr>
          <a:xfrm>
            <a:off x="7094601" y="1866671"/>
            <a:ext cx="164783" cy="394335"/>
          </a:xfrm>
          <a:custGeom>
            <a:avLst/>
            <a:gdLst/>
            <a:ahLst/>
            <a:cxnLst/>
            <a:rect l="l" t="t" r="r" b="b"/>
            <a:pathLst>
              <a:path w="219709" h="525779">
                <a:moveTo>
                  <a:pt x="219455" y="0"/>
                </a:moveTo>
                <a:lnTo>
                  <a:pt x="0" y="0"/>
                </a:lnTo>
                <a:lnTo>
                  <a:pt x="0" y="525779"/>
                </a:lnTo>
                <a:lnTo>
                  <a:pt x="219455" y="525779"/>
                </a:lnTo>
                <a:lnTo>
                  <a:pt x="219455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8" name="object 38"/>
          <p:cNvSpPr/>
          <p:nvPr/>
        </p:nvSpPr>
        <p:spPr>
          <a:xfrm>
            <a:off x="8593074" y="1655217"/>
            <a:ext cx="165734" cy="605790"/>
          </a:xfrm>
          <a:custGeom>
            <a:avLst/>
            <a:gdLst/>
            <a:ahLst/>
            <a:cxnLst/>
            <a:rect l="l" t="t" r="r" b="b"/>
            <a:pathLst>
              <a:path w="220979" h="807720">
                <a:moveTo>
                  <a:pt x="220979" y="0"/>
                </a:moveTo>
                <a:lnTo>
                  <a:pt x="0" y="0"/>
                </a:lnTo>
                <a:lnTo>
                  <a:pt x="0" y="807719"/>
                </a:lnTo>
                <a:lnTo>
                  <a:pt x="220979" y="807719"/>
                </a:lnTo>
                <a:lnTo>
                  <a:pt x="220979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9" name="object 39"/>
          <p:cNvSpPr/>
          <p:nvPr/>
        </p:nvSpPr>
        <p:spPr>
          <a:xfrm>
            <a:off x="1280159" y="2118132"/>
            <a:ext cx="164783" cy="142875"/>
          </a:xfrm>
          <a:custGeom>
            <a:avLst/>
            <a:gdLst/>
            <a:ahLst/>
            <a:cxnLst/>
            <a:rect l="l" t="t" r="r" b="b"/>
            <a:pathLst>
              <a:path w="219710" h="190500">
                <a:moveTo>
                  <a:pt x="219456" y="0"/>
                </a:moveTo>
                <a:lnTo>
                  <a:pt x="0" y="0"/>
                </a:lnTo>
                <a:lnTo>
                  <a:pt x="0" y="190500"/>
                </a:lnTo>
                <a:lnTo>
                  <a:pt x="219456" y="190500"/>
                </a:lnTo>
                <a:lnTo>
                  <a:pt x="219456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0" name="object 40"/>
          <p:cNvSpPr/>
          <p:nvPr/>
        </p:nvSpPr>
        <p:spPr>
          <a:xfrm>
            <a:off x="2778633" y="2086129"/>
            <a:ext cx="164783" cy="175259"/>
          </a:xfrm>
          <a:custGeom>
            <a:avLst/>
            <a:gdLst/>
            <a:ahLst/>
            <a:cxnLst/>
            <a:rect l="l" t="t" r="r" b="b"/>
            <a:pathLst>
              <a:path w="219710" h="233679">
                <a:moveTo>
                  <a:pt x="219455" y="0"/>
                </a:moveTo>
                <a:lnTo>
                  <a:pt x="0" y="0"/>
                </a:lnTo>
                <a:lnTo>
                  <a:pt x="0" y="233171"/>
                </a:lnTo>
                <a:lnTo>
                  <a:pt x="219455" y="233171"/>
                </a:lnTo>
                <a:lnTo>
                  <a:pt x="21945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1" name="object 41"/>
          <p:cNvSpPr/>
          <p:nvPr/>
        </p:nvSpPr>
        <p:spPr>
          <a:xfrm>
            <a:off x="4278249" y="1840383"/>
            <a:ext cx="164783" cy="421005"/>
          </a:xfrm>
          <a:custGeom>
            <a:avLst/>
            <a:gdLst/>
            <a:ahLst/>
            <a:cxnLst/>
            <a:rect l="l" t="t" r="r" b="b"/>
            <a:pathLst>
              <a:path w="219710" h="561339">
                <a:moveTo>
                  <a:pt x="219455" y="0"/>
                </a:moveTo>
                <a:lnTo>
                  <a:pt x="0" y="0"/>
                </a:lnTo>
                <a:lnTo>
                  <a:pt x="0" y="560831"/>
                </a:lnTo>
                <a:lnTo>
                  <a:pt x="219455" y="560831"/>
                </a:lnTo>
                <a:lnTo>
                  <a:pt x="21945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2" name="object 42"/>
          <p:cNvSpPr/>
          <p:nvPr/>
        </p:nvSpPr>
        <p:spPr>
          <a:xfrm>
            <a:off x="5776721" y="1593495"/>
            <a:ext cx="164783" cy="667702"/>
          </a:xfrm>
          <a:custGeom>
            <a:avLst/>
            <a:gdLst/>
            <a:ahLst/>
            <a:cxnLst/>
            <a:rect l="l" t="t" r="r" b="b"/>
            <a:pathLst>
              <a:path w="219709" h="890270">
                <a:moveTo>
                  <a:pt x="219455" y="0"/>
                </a:moveTo>
                <a:lnTo>
                  <a:pt x="0" y="0"/>
                </a:lnTo>
                <a:lnTo>
                  <a:pt x="0" y="890015"/>
                </a:lnTo>
                <a:lnTo>
                  <a:pt x="219455" y="890015"/>
                </a:lnTo>
                <a:lnTo>
                  <a:pt x="21945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3" name="object 43"/>
          <p:cNvSpPr/>
          <p:nvPr/>
        </p:nvSpPr>
        <p:spPr>
          <a:xfrm>
            <a:off x="7276337" y="1982114"/>
            <a:ext cx="164783" cy="279083"/>
          </a:xfrm>
          <a:custGeom>
            <a:avLst/>
            <a:gdLst/>
            <a:ahLst/>
            <a:cxnLst/>
            <a:rect l="l" t="t" r="r" b="b"/>
            <a:pathLst>
              <a:path w="219709" h="372110">
                <a:moveTo>
                  <a:pt x="219456" y="0"/>
                </a:moveTo>
                <a:lnTo>
                  <a:pt x="0" y="0"/>
                </a:lnTo>
                <a:lnTo>
                  <a:pt x="0" y="371855"/>
                </a:lnTo>
                <a:lnTo>
                  <a:pt x="219456" y="371855"/>
                </a:lnTo>
                <a:lnTo>
                  <a:pt x="219456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4" name="object 44"/>
          <p:cNvSpPr/>
          <p:nvPr/>
        </p:nvSpPr>
        <p:spPr>
          <a:xfrm>
            <a:off x="8774810" y="1638071"/>
            <a:ext cx="164783" cy="622935"/>
          </a:xfrm>
          <a:custGeom>
            <a:avLst/>
            <a:gdLst/>
            <a:ahLst/>
            <a:cxnLst/>
            <a:rect l="l" t="t" r="r" b="b"/>
            <a:pathLst>
              <a:path w="219709" h="830579">
                <a:moveTo>
                  <a:pt x="219455" y="0"/>
                </a:moveTo>
                <a:lnTo>
                  <a:pt x="0" y="0"/>
                </a:lnTo>
                <a:lnTo>
                  <a:pt x="0" y="830579"/>
                </a:lnTo>
                <a:lnTo>
                  <a:pt x="219455" y="830579"/>
                </a:lnTo>
                <a:lnTo>
                  <a:pt x="21945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5" name="object 45"/>
          <p:cNvSpPr/>
          <p:nvPr/>
        </p:nvSpPr>
        <p:spPr>
          <a:xfrm>
            <a:off x="69723" y="2261006"/>
            <a:ext cx="8993505" cy="0"/>
          </a:xfrm>
          <a:custGeom>
            <a:avLst/>
            <a:gdLst/>
            <a:ahLst/>
            <a:cxnLst/>
            <a:rect l="l" t="t" r="r" b="b"/>
            <a:pathLst>
              <a:path w="11991340">
                <a:moveTo>
                  <a:pt x="0" y="0"/>
                </a:moveTo>
                <a:lnTo>
                  <a:pt x="1199083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6" name="object 46"/>
          <p:cNvSpPr txBox="1"/>
          <p:nvPr/>
        </p:nvSpPr>
        <p:spPr>
          <a:xfrm>
            <a:off x="3171634" y="1468527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62%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670869" y="1450048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64%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669148" y="1479005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61%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352990" y="1605687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48%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852130" y="1537108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55%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850410" y="1571397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52%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73583" y="1863053"/>
            <a:ext cx="565309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62" baseline="-22222" dirty="0">
                <a:solidFill>
                  <a:srgbClr val="404040"/>
                </a:solidFill>
                <a:latin typeface="Calibri"/>
                <a:cs typeface="Calibri"/>
              </a:rPr>
              <a:t>19%</a:t>
            </a:r>
            <a:r>
              <a:rPr sz="750" spc="41" dirty="0">
                <a:solidFill>
                  <a:srgbClr val="404040"/>
                </a:solidFill>
                <a:latin typeface="Calibri"/>
                <a:cs typeface="Calibri"/>
              </a:rPr>
              <a:t>22%</a:t>
            </a:r>
            <a:r>
              <a:rPr sz="1125" spc="62" baseline="2777" dirty="0">
                <a:solidFill>
                  <a:srgbClr val="404040"/>
                </a:solidFill>
                <a:latin typeface="Calibri"/>
                <a:cs typeface="Calibri"/>
              </a:rPr>
              <a:t>23%</a:t>
            </a:r>
            <a:endParaRPr sz="1125" baseline="2777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672494" y="1999984"/>
            <a:ext cx="53816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3" baseline="25000" dirty="0">
                <a:solidFill>
                  <a:srgbClr val="404040"/>
                </a:solidFill>
                <a:latin typeface="Calibri"/>
                <a:cs typeface="Calibri"/>
              </a:rPr>
              <a:t>13% </a:t>
            </a:r>
            <a:r>
              <a:rPr sz="750" spc="53" dirty="0">
                <a:solidFill>
                  <a:srgbClr val="404040"/>
                </a:solidFill>
                <a:latin typeface="Calibri"/>
                <a:cs typeface="Calibri"/>
              </a:rPr>
              <a:t>9%</a:t>
            </a:r>
            <a:r>
              <a:rPr sz="750" spc="131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8" baseline="2777" dirty="0">
                <a:solidFill>
                  <a:srgbClr val="404040"/>
                </a:solidFill>
                <a:latin typeface="Calibri"/>
                <a:cs typeface="Calibri"/>
              </a:rPr>
              <a:t>9%</a:t>
            </a:r>
            <a:endParaRPr sz="1125" baseline="2777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534250" y="1633786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45%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033391" y="1317175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77%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170010" y="1691603"/>
            <a:ext cx="565309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62" baseline="2777" dirty="0">
                <a:solidFill>
                  <a:srgbClr val="404040"/>
                </a:solidFill>
                <a:latin typeface="Calibri"/>
                <a:cs typeface="Calibri"/>
              </a:rPr>
              <a:t>40%</a:t>
            </a:r>
            <a:r>
              <a:rPr sz="750" spc="41" dirty="0">
                <a:solidFill>
                  <a:srgbClr val="404040"/>
                </a:solidFill>
                <a:latin typeface="Calibri"/>
                <a:cs typeface="Calibri"/>
              </a:rPr>
              <a:t>40%</a:t>
            </a:r>
            <a:r>
              <a:rPr sz="1125" spc="73" baseline="-19444" dirty="0">
                <a:solidFill>
                  <a:srgbClr val="404040"/>
                </a:solidFill>
                <a:latin typeface="Calibri"/>
                <a:cs typeface="Calibri"/>
              </a:rPr>
              <a:t>36%</a:t>
            </a:r>
            <a:endParaRPr sz="1125" baseline="-19444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8031670" y="1271931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82%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17194" y="1743991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34%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216372" y="1899629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3715511" y="155749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5214651" y="155749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6713791" y="155749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8213026" y="1681792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898245" y="1840478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25%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3896581" y="1693032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40%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5395721" y="1410424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68%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2397442" y="1930738"/>
            <a:ext cx="384334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62" baseline="2777" dirty="0">
                <a:solidFill>
                  <a:srgbClr val="404040"/>
                </a:solidFill>
                <a:latin typeface="Calibri"/>
                <a:cs typeface="Calibri"/>
              </a:rPr>
              <a:t>16%</a:t>
            </a:r>
            <a:r>
              <a:rPr sz="750" spc="41" dirty="0">
                <a:solidFill>
                  <a:srgbClr val="404040"/>
                </a:solidFill>
                <a:latin typeface="Calibri"/>
                <a:cs typeface="Calibri"/>
              </a:rPr>
              <a:t>16%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077842" y="1578732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5576983" y="1375754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71%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6894861" y="1691412"/>
            <a:ext cx="384334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62" baseline="-36111" dirty="0">
                <a:solidFill>
                  <a:srgbClr val="404040"/>
                </a:solidFill>
                <a:latin typeface="Calibri"/>
                <a:cs typeface="Calibri"/>
              </a:rPr>
              <a:t>33%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40%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1079563" y="1925537"/>
            <a:ext cx="384334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1" dirty="0">
                <a:solidFill>
                  <a:srgbClr val="404040"/>
                </a:solidFill>
                <a:latin typeface="Calibri"/>
                <a:cs typeface="Calibri"/>
              </a:rPr>
              <a:t>16%</a:t>
            </a:r>
            <a:r>
              <a:rPr sz="1125" spc="73" baseline="-11111" dirty="0">
                <a:solidFill>
                  <a:srgbClr val="404040"/>
                </a:solidFill>
                <a:latin typeface="Calibri"/>
                <a:cs typeface="Calibri"/>
              </a:rPr>
              <a:t>14%</a:t>
            </a:r>
            <a:endParaRPr sz="1125" baseline="-11111">
              <a:latin typeface="Calibri"/>
              <a:cs typeface="Calibr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2759964" y="1911058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18%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4259103" y="1665123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42%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5758243" y="1419188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67%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7257478" y="1807332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28%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8394002" y="1435189"/>
            <a:ext cx="565309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1" dirty="0">
                <a:solidFill>
                  <a:srgbClr val="404040"/>
                </a:solidFill>
                <a:latin typeface="Calibri"/>
                <a:cs typeface="Calibri"/>
              </a:rPr>
              <a:t>65%</a:t>
            </a:r>
            <a:r>
              <a:rPr sz="1125" spc="62" baseline="-25000" dirty="0">
                <a:solidFill>
                  <a:srgbClr val="404040"/>
                </a:solidFill>
                <a:latin typeface="Calibri"/>
                <a:cs typeface="Calibri"/>
              </a:rPr>
              <a:t>61%</a:t>
            </a:r>
            <a:r>
              <a:rPr sz="1125" spc="73" baseline="-16666" dirty="0">
                <a:solidFill>
                  <a:srgbClr val="404040"/>
                </a:solidFill>
                <a:latin typeface="Calibri"/>
                <a:cs typeface="Calibri"/>
              </a:rPr>
              <a:t>63%</a:t>
            </a:r>
            <a:endParaRPr sz="1125" baseline="-16666">
              <a:latin typeface="Calibri"/>
              <a:cs typeface="Calibr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64592" y="2301965"/>
            <a:ext cx="70913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Agila</a:t>
            </a:r>
            <a:r>
              <a:rPr sz="788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arbetssätt</a:t>
            </a:r>
            <a:endParaRPr sz="788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930337" y="2301965"/>
            <a:ext cx="77581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Belöningssystem</a:t>
            </a:r>
            <a:endParaRPr sz="788">
              <a:latin typeface="Arial"/>
              <a:cs typeface="Aria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3321177" y="2301965"/>
            <a:ext cx="99298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Coachande</a:t>
            </a:r>
            <a:r>
              <a:rPr sz="788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ledarskap</a:t>
            </a:r>
            <a:endParaRPr sz="788">
              <a:latin typeface="Arial"/>
              <a:cs typeface="Aria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4606385" y="2301965"/>
            <a:ext cx="141970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Stark</a:t>
            </a:r>
            <a:r>
              <a:rPr sz="788" spc="-23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företagskultur/värdegrund</a:t>
            </a:r>
            <a:endParaRPr sz="788">
              <a:latin typeface="Arial"/>
              <a:cs typeface="Aria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6402895" y="2301965"/>
            <a:ext cx="8243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Tydlig</a:t>
            </a:r>
            <a:r>
              <a:rPr sz="788" spc="-3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målstyrning</a:t>
            </a:r>
            <a:endParaRPr sz="788">
              <a:latin typeface="Arial"/>
              <a:cs typeface="Aria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7779829" y="2301965"/>
            <a:ext cx="106965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Ökat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medarbetaransvar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452933" y="842353"/>
            <a:ext cx="3454241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Vilka </a:t>
            </a:r>
            <a:r>
              <a:rPr sz="1050" spc="26" dirty="0">
                <a:solidFill>
                  <a:schemeClr val="bg2"/>
                </a:solidFill>
                <a:latin typeface="Calibri"/>
                <a:cs typeface="Calibri"/>
              </a:rPr>
              <a:t>verktyg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arbetar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ni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med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050" spc="56" dirty="0">
                <a:solidFill>
                  <a:schemeClr val="bg2"/>
                </a:solidFill>
                <a:latin typeface="Calibri"/>
                <a:cs typeface="Calibri"/>
              </a:rPr>
              <a:t>ökad</a:t>
            </a:r>
            <a:r>
              <a:rPr sz="1050" spc="-64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23" dirty="0">
                <a:solidFill>
                  <a:schemeClr val="bg2"/>
                </a:solidFill>
                <a:latin typeface="Calibri"/>
                <a:cs typeface="Calibri"/>
              </a:rPr>
              <a:t>produktivitet?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246888" y="3741192"/>
            <a:ext cx="198120" cy="413861"/>
          </a:xfrm>
          <a:custGeom>
            <a:avLst/>
            <a:gdLst/>
            <a:ahLst/>
            <a:cxnLst/>
            <a:rect l="l" t="t" r="r" b="b"/>
            <a:pathLst>
              <a:path w="264159" h="551814">
                <a:moveTo>
                  <a:pt x="263652" y="0"/>
                </a:moveTo>
                <a:lnTo>
                  <a:pt x="0" y="0"/>
                </a:lnTo>
                <a:lnTo>
                  <a:pt x="0" y="551687"/>
                </a:lnTo>
                <a:lnTo>
                  <a:pt x="263652" y="551687"/>
                </a:lnTo>
                <a:lnTo>
                  <a:pt x="26365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5" name="object 85"/>
          <p:cNvSpPr/>
          <p:nvPr/>
        </p:nvSpPr>
        <p:spPr>
          <a:xfrm>
            <a:off x="2043683" y="3729763"/>
            <a:ext cx="198120" cy="425291"/>
          </a:xfrm>
          <a:custGeom>
            <a:avLst/>
            <a:gdLst/>
            <a:ahLst/>
            <a:cxnLst/>
            <a:rect l="l" t="t" r="r" b="b"/>
            <a:pathLst>
              <a:path w="264160" h="567054">
                <a:moveTo>
                  <a:pt x="263651" y="0"/>
                </a:moveTo>
                <a:lnTo>
                  <a:pt x="0" y="0"/>
                </a:lnTo>
                <a:lnTo>
                  <a:pt x="0" y="566928"/>
                </a:lnTo>
                <a:lnTo>
                  <a:pt x="263651" y="566928"/>
                </a:lnTo>
                <a:lnTo>
                  <a:pt x="26365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6" name="object 86"/>
          <p:cNvSpPr/>
          <p:nvPr/>
        </p:nvSpPr>
        <p:spPr>
          <a:xfrm>
            <a:off x="3840480" y="3641751"/>
            <a:ext cx="198120" cy="513398"/>
          </a:xfrm>
          <a:custGeom>
            <a:avLst/>
            <a:gdLst/>
            <a:ahLst/>
            <a:cxnLst/>
            <a:rect l="l" t="t" r="r" b="b"/>
            <a:pathLst>
              <a:path w="264160" h="684529">
                <a:moveTo>
                  <a:pt x="263651" y="0"/>
                </a:moveTo>
                <a:lnTo>
                  <a:pt x="0" y="0"/>
                </a:lnTo>
                <a:lnTo>
                  <a:pt x="0" y="684275"/>
                </a:lnTo>
                <a:lnTo>
                  <a:pt x="263651" y="684275"/>
                </a:lnTo>
                <a:lnTo>
                  <a:pt x="26365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7" name="object 87"/>
          <p:cNvSpPr/>
          <p:nvPr/>
        </p:nvSpPr>
        <p:spPr>
          <a:xfrm>
            <a:off x="5638419" y="3806343"/>
            <a:ext cx="198120" cy="348615"/>
          </a:xfrm>
          <a:custGeom>
            <a:avLst/>
            <a:gdLst/>
            <a:ahLst/>
            <a:cxnLst/>
            <a:rect l="l" t="t" r="r" b="b"/>
            <a:pathLst>
              <a:path w="264159" h="464820">
                <a:moveTo>
                  <a:pt x="263651" y="0"/>
                </a:moveTo>
                <a:lnTo>
                  <a:pt x="0" y="0"/>
                </a:lnTo>
                <a:lnTo>
                  <a:pt x="0" y="464820"/>
                </a:lnTo>
                <a:lnTo>
                  <a:pt x="263651" y="464820"/>
                </a:lnTo>
                <a:lnTo>
                  <a:pt x="26365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8" name="object 88"/>
          <p:cNvSpPr/>
          <p:nvPr/>
        </p:nvSpPr>
        <p:spPr>
          <a:xfrm>
            <a:off x="7435214" y="3817772"/>
            <a:ext cx="198120" cy="337185"/>
          </a:xfrm>
          <a:custGeom>
            <a:avLst/>
            <a:gdLst/>
            <a:ahLst/>
            <a:cxnLst/>
            <a:rect l="l" t="t" r="r" b="b"/>
            <a:pathLst>
              <a:path w="264159" h="449579">
                <a:moveTo>
                  <a:pt x="263651" y="0"/>
                </a:moveTo>
                <a:lnTo>
                  <a:pt x="0" y="0"/>
                </a:lnTo>
                <a:lnTo>
                  <a:pt x="0" y="449580"/>
                </a:lnTo>
                <a:lnTo>
                  <a:pt x="263651" y="449580"/>
                </a:lnTo>
                <a:lnTo>
                  <a:pt x="26365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9" name="object 89"/>
          <p:cNvSpPr/>
          <p:nvPr/>
        </p:nvSpPr>
        <p:spPr>
          <a:xfrm>
            <a:off x="464058" y="3916071"/>
            <a:ext cx="198120" cy="239078"/>
          </a:xfrm>
          <a:custGeom>
            <a:avLst/>
            <a:gdLst/>
            <a:ahLst/>
            <a:cxnLst/>
            <a:rect l="l" t="t" r="r" b="b"/>
            <a:pathLst>
              <a:path w="264159" h="318770">
                <a:moveTo>
                  <a:pt x="263652" y="0"/>
                </a:moveTo>
                <a:lnTo>
                  <a:pt x="0" y="0"/>
                </a:lnTo>
                <a:lnTo>
                  <a:pt x="0" y="318515"/>
                </a:lnTo>
                <a:lnTo>
                  <a:pt x="263652" y="318515"/>
                </a:lnTo>
                <a:lnTo>
                  <a:pt x="263652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0" name="object 90"/>
          <p:cNvSpPr/>
          <p:nvPr/>
        </p:nvSpPr>
        <p:spPr>
          <a:xfrm>
            <a:off x="2260854" y="3810915"/>
            <a:ext cx="198120" cy="344329"/>
          </a:xfrm>
          <a:custGeom>
            <a:avLst/>
            <a:gdLst/>
            <a:ahLst/>
            <a:cxnLst/>
            <a:rect l="l" t="t" r="r" b="b"/>
            <a:pathLst>
              <a:path w="264160" h="459104">
                <a:moveTo>
                  <a:pt x="263651" y="0"/>
                </a:moveTo>
                <a:lnTo>
                  <a:pt x="0" y="0"/>
                </a:lnTo>
                <a:lnTo>
                  <a:pt x="0" y="458723"/>
                </a:lnTo>
                <a:lnTo>
                  <a:pt x="263651" y="458723"/>
                </a:lnTo>
                <a:lnTo>
                  <a:pt x="26365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1" name="object 91"/>
          <p:cNvSpPr/>
          <p:nvPr/>
        </p:nvSpPr>
        <p:spPr>
          <a:xfrm>
            <a:off x="4058793" y="3766339"/>
            <a:ext cx="196691" cy="388619"/>
          </a:xfrm>
          <a:custGeom>
            <a:avLst/>
            <a:gdLst/>
            <a:ahLst/>
            <a:cxnLst/>
            <a:rect l="l" t="t" r="r" b="b"/>
            <a:pathLst>
              <a:path w="262254" h="518160">
                <a:moveTo>
                  <a:pt x="262127" y="0"/>
                </a:moveTo>
                <a:lnTo>
                  <a:pt x="0" y="0"/>
                </a:lnTo>
                <a:lnTo>
                  <a:pt x="0" y="518159"/>
                </a:lnTo>
                <a:lnTo>
                  <a:pt x="262127" y="518159"/>
                </a:lnTo>
                <a:lnTo>
                  <a:pt x="262127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2" name="object 92"/>
          <p:cNvSpPr/>
          <p:nvPr/>
        </p:nvSpPr>
        <p:spPr>
          <a:xfrm>
            <a:off x="5855589" y="3916071"/>
            <a:ext cx="198120" cy="239078"/>
          </a:xfrm>
          <a:custGeom>
            <a:avLst/>
            <a:gdLst/>
            <a:ahLst/>
            <a:cxnLst/>
            <a:rect l="l" t="t" r="r" b="b"/>
            <a:pathLst>
              <a:path w="264159" h="318770">
                <a:moveTo>
                  <a:pt x="263651" y="0"/>
                </a:moveTo>
                <a:lnTo>
                  <a:pt x="0" y="0"/>
                </a:lnTo>
                <a:lnTo>
                  <a:pt x="0" y="318515"/>
                </a:lnTo>
                <a:lnTo>
                  <a:pt x="263651" y="318515"/>
                </a:lnTo>
                <a:lnTo>
                  <a:pt x="26365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3" name="object 93"/>
          <p:cNvSpPr/>
          <p:nvPr/>
        </p:nvSpPr>
        <p:spPr>
          <a:xfrm>
            <a:off x="7652385" y="3661182"/>
            <a:ext cx="198120" cy="493871"/>
          </a:xfrm>
          <a:custGeom>
            <a:avLst/>
            <a:gdLst/>
            <a:ahLst/>
            <a:cxnLst/>
            <a:rect l="l" t="t" r="r" b="b"/>
            <a:pathLst>
              <a:path w="264159" h="658495">
                <a:moveTo>
                  <a:pt x="263651" y="0"/>
                </a:moveTo>
                <a:lnTo>
                  <a:pt x="0" y="0"/>
                </a:lnTo>
                <a:lnTo>
                  <a:pt x="0" y="658368"/>
                </a:lnTo>
                <a:lnTo>
                  <a:pt x="263651" y="658368"/>
                </a:lnTo>
                <a:lnTo>
                  <a:pt x="26365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4" name="object 94"/>
          <p:cNvSpPr/>
          <p:nvPr/>
        </p:nvSpPr>
        <p:spPr>
          <a:xfrm>
            <a:off x="681227" y="3796055"/>
            <a:ext cx="198120" cy="359093"/>
          </a:xfrm>
          <a:custGeom>
            <a:avLst/>
            <a:gdLst/>
            <a:ahLst/>
            <a:cxnLst/>
            <a:rect l="l" t="t" r="r" b="b"/>
            <a:pathLst>
              <a:path w="264159" h="478789">
                <a:moveTo>
                  <a:pt x="263652" y="0"/>
                </a:moveTo>
                <a:lnTo>
                  <a:pt x="0" y="0"/>
                </a:lnTo>
                <a:lnTo>
                  <a:pt x="0" y="478535"/>
                </a:lnTo>
                <a:lnTo>
                  <a:pt x="263652" y="478535"/>
                </a:lnTo>
                <a:lnTo>
                  <a:pt x="263652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5" name="object 95"/>
          <p:cNvSpPr/>
          <p:nvPr/>
        </p:nvSpPr>
        <p:spPr>
          <a:xfrm>
            <a:off x="2478024" y="3876065"/>
            <a:ext cx="198120" cy="279083"/>
          </a:xfrm>
          <a:custGeom>
            <a:avLst/>
            <a:gdLst/>
            <a:ahLst/>
            <a:cxnLst/>
            <a:rect l="l" t="t" r="r" b="b"/>
            <a:pathLst>
              <a:path w="264160" h="372110">
                <a:moveTo>
                  <a:pt x="263651" y="0"/>
                </a:moveTo>
                <a:lnTo>
                  <a:pt x="0" y="0"/>
                </a:lnTo>
                <a:lnTo>
                  <a:pt x="0" y="371856"/>
                </a:lnTo>
                <a:lnTo>
                  <a:pt x="263651" y="371856"/>
                </a:lnTo>
                <a:lnTo>
                  <a:pt x="26365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6" name="object 96"/>
          <p:cNvSpPr/>
          <p:nvPr/>
        </p:nvSpPr>
        <p:spPr>
          <a:xfrm>
            <a:off x="4275964" y="3477159"/>
            <a:ext cx="196691" cy="678180"/>
          </a:xfrm>
          <a:custGeom>
            <a:avLst/>
            <a:gdLst/>
            <a:ahLst/>
            <a:cxnLst/>
            <a:rect l="l" t="t" r="r" b="b"/>
            <a:pathLst>
              <a:path w="262254" h="904239">
                <a:moveTo>
                  <a:pt x="262127" y="0"/>
                </a:moveTo>
                <a:lnTo>
                  <a:pt x="0" y="0"/>
                </a:lnTo>
                <a:lnTo>
                  <a:pt x="0" y="903732"/>
                </a:lnTo>
                <a:lnTo>
                  <a:pt x="262127" y="903732"/>
                </a:lnTo>
                <a:lnTo>
                  <a:pt x="262127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7" name="object 97"/>
          <p:cNvSpPr/>
          <p:nvPr/>
        </p:nvSpPr>
        <p:spPr>
          <a:xfrm>
            <a:off x="6072758" y="3756051"/>
            <a:ext cx="198120" cy="399098"/>
          </a:xfrm>
          <a:custGeom>
            <a:avLst/>
            <a:gdLst/>
            <a:ahLst/>
            <a:cxnLst/>
            <a:rect l="l" t="t" r="r" b="b"/>
            <a:pathLst>
              <a:path w="264159" h="532129">
                <a:moveTo>
                  <a:pt x="263652" y="0"/>
                </a:moveTo>
                <a:lnTo>
                  <a:pt x="0" y="0"/>
                </a:lnTo>
                <a:lnTo>
                  <a:pt x="0" y="531875"/>
                </a:lnTo>
                <a:lnTo>
                  <a:pt x="263652" y="531875"/>
                </a:lnTo>
                <a:lnTo>
                  <a:pt x="263652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8" name="object 98"/>
          <p:cNvSpPr/>
          <p:nvPr/>
        </p:nvSpPr>
        <p:spPr>
          <a:xfrm>
            <a:off x="7869555" y="3796055"/>
            <a:ext cx="198120" cy="359093"/>
          </a:xfrm>
          <a:custGeom>
            <a:avLst/>
            <a:gdLst/>
            <a:ahLst/>
            <a:cxnLst/>
            <a:rect l="l" t="t" r="r" b="b"/>
            <a:pathLst>
              <a:path w="264159" h="478789">
                <a:moveTo>
                  <a:pt x="263651" y="0"/>
                </a:moveTo>
                <a:lnTo>
                  <a:pt x="0" y="0"/>
                </a:lnTo>
                <a:lnTo>
                  <a:pt x="0" y="478535"/>
                </a:lnTo>
                <a:lnTo>
                  <a:pt x="263651" y="478535"/>
                </a:lnTo>
                <a:lnTo>
                  <a:pt x="26365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9" name="object 99"/>
          <p:cNvSpPr/>
          <p:nvPr/>
        </p:nvSpPr>
        <p:spPr>
          <a:xfrm>
            <a:off x="898397" y="3669182"/>
            <a:ext cx="198120" cy="485775"/>
          </a:xfrm>
          <a:custGeom>
            <a:avLst/>
            <a:gdLst/>
            <a:ahLst/>
            <a:cxnLst/>
            <a:rect l="l" t="t" r="r" b="b"/>
            <a:pathLst>
              <a:path w="264159" h="647700">
                <a:moveTo>
                  <a:pt x="263652" y="0"/>
                </a:moveTo>
                <a:lnTo>
                  <a:pt x="0" y="0"/>
                </a:lnTo>
                <a:lnTo>
                  <a:pt x="0" y="647699"/>
                </a:lnTo>
                <a:lnTo>
                  <a:pt x="263652" y="647699"/>
                </a:lnTo>
                <a:lnTo>
                  <a:pt x="263652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0" name="object 100"/>
          <p:cNvSpPr/>
          <p:nvPr/>
        </p:nvSpPr>
        <p:spPr>
          <a:xfrm>
            <a:off x="2695193" y="3695472"/>
            <a:ext cx="198120" cy="459581"/>
          </a:xfrm>
          <a:custGeom>
            <a:avLst/>
            <a:gdLst/>
            <a:ahLst/>
            <a:cxnLst/>
            <a:rect l="l" t="t" r="r" b="b"/>
            <a:pathLst>
              <a:path w="264160" h="612775">
                <a:moveTo>
                  <a:pt x="263652" y="0"/>
                </a:moveTo>
                <a:lnTo>
                  <a:pt x="0" y="0"/>
                </a:lnTo>
                <a:lnTo>
                  <a:pt x="0" y="612647"/>
                </a:lnTo>
                <a:lnTo>
                  <a:pt x="263652" y="612647"/>
                </a:lnTo>
                <a:lnTo>
                  <a:pt x="263652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1" name="object 101"/>
          <p:cNvSpPr/>
          <p:nvPr/>
        </p:nvSpPr>
        <p:spPr>
          <a:xfrm>
            <a:off x="4493134" y="3479445"/>
            <a:ext cx="196691" cy="675799"/>
          </a:xfrm>
          <a:custGeom>
            <a:avLst/>
            <a:gdLst/>
            <a:ahLst/>
            <a:cxnLst/>
            <a:rect l="l" t="t" r="r" b="b"/>
            <a:pathLst>
              <a:path w="262254" h="901064">
                <a:moveTo>
                  <a:pt x="262127" y="0"/>
                </a:moveTo>
                <a:lnTo>
                  <a:pt x="0" y="0"/>
                </a:lnTo>
                <a:lnTo>
                  <a:pt x="0" y="900684"/>
                </a:lnTo>
                <a:lnTo>
                  <a:pt x="262127" y="900684"/>
                </a:lnTo>
                <a:lnTo>
                  <a:pt x="262127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2" name="object 102"/>
          <p:cNvSpPr/>
          <p:nvPr/>
        </p:nvSpPr>
        <p:spPr>
          <a:xfrm>
            <a:off x="6289928" y="3831488"/>
            <a:ext cx="198120" cy="323850"/>
          </a:xfrm>
          <a:custGeom>
            <a:avLst/>
            <a:gdLst/>
            <a:ahLst/>
            <a:cxnLst/>
            <a:rect l="l" t="t" r="r" b="b"/>
            <a:pathLst>
              <a:path w="264159" h="431800">
                <a:moveTo>
                  <a:pt x="263651" y="0"/>
                </a:moveTo>
                <a:lnTo>
                  <a:pt x="0" y="0"/>
                </a:lnTo>
                <a:lnTo>
                  <a:pt x="0" y="431291"/>
                </a:lnTo>
                <a:lnTo>
                  <a:pt x="263651" y="431291"/>
                </a:lnTo>
                <a:lnTo>
                  <a:pt x="2636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3" name="object 103"/>
          <p:cNvSpPr/>
          <p:nvPr/>
        </p:nvSpPr>
        <p:spPr>
          <a:xfrm>
            <a:off x="8086725" y="3912642"/>
            <a:ext cx="198120" cy="242411"/>
          </a:xfrm>
          <a:custGeom>
            <a:avLst/>
            <a:gdLst/>
            <a:ahLst/>
            <a:cxnLst/>
            <a:rect l="l" t="t" r="r" b="b"/>
            <a:pathLst>
              <a:path w="264159" h="323214">
                <a:moveTo>
                  <a:pt x="263651" y="0"/>
                </a:moveTo>
                <a:lnTo>
                  <a:pt x="0" y="0"/>
                </a:lnTo>
                <a:lnTo>
                  <a:pt x="0" y="323087"/>
                </a:lnTo>
                <a:lnTo>
                  <a:pt x="263651" y="323087"/>
                </a:lnTo>
                <a:lnTo>
                  <a:pt x="2636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4" name="object 104"/>
          <p:cNvSpPr/>
          <p:nvPr/>
        </p:nvSpPr>
        <p:spPr>
          <a:xfrm>
            <a:off x="1115568" y="3882923"/>
            <a:ext cx="198120" cy="272415"/>
          </a:xfrm>
          <a:custGeom>
            <a:avLst/>
            <a:gdLst/>
            <a:ahLst/>
            <a:cxnLst/>
            <a:rect l="l" t="t" r="r" b="b"/>
            <a:pathLst>
              <a:path w="264160" h="363220">
                <a:moveTo>
                  <a:pt x="263651" y="0"/>
                </a:moveTo>
                <a:lnTo>
                  <a:pt x="0" y="0"/>
                </a:lnTo>
                <a:lnTo>
                  <a:pt x="0" y="362711"/>
                </a:lnTo>
                <a:lnTo>
                  <a:pt x="263651" y="362711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5" name="object 105"/>
          <p:cNvSpPr/>
          <p:nvPr/>
        </p:nvSpPr>
        <p:spPr>
          <a:xfrm>
            <a:off x="2912364" y="3736620"/>
            <a:ext cx="198120" cy="418624"/>
          </a:xfrm>
          <a:custGeom>
            <a:avLst/>
            <a:gdLst/>
            <a:ahLst/>
            <a:cxnLst/>
            <a:rect l="l" t="t" r="r" b="b"/>
            <a:pathLst>
              <a:path w="264160" h="558164">
                <a:moveTo>
                  <a:pt x="263651" y="0"/>
                </a:moveTo>
                <a:lnTo>
                  <a:pt x="0" y="0"/>
                </a:lnTo>
                <a:lnTo>
                  <a:pt x="0" y="557784"/>
                </a:lnTo>
                <a:lnTo>
                  <a:pt x="263651" y="557784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6" name="object 106"/>
          <p:cNvSpPr/>
          <p:nvPr/>
        </p:nvSpPr>
        <p:spPr>
          <a:xfrm>
            <a:off x="4710303" y="3548025"/>
            <a:ext cx="196691" cy="607219"/>
          </a:xfrm>
          <a:custGeom>
            <a:avLst/>
            <a:gdLst/>
            <a:ahLst/>
            <a:cxnLst/>
            <a:rect l="l" t="t" r="r" b="b"/>
            <a:pathLst>
              <a:path w="262254" h="809625">
                <a:moveTo>
                  <a:pt x="262127" y="0"/>
                </a:moveTo>
                <a:lnTo>
                  <a:pt x="0" y="0"/>
                </a:lnTo>
                <a:lnTo>
                  <a:pt x="0" y="809243"/>
                </a:lnTo>
                <a:lnTo>
                  <a:pt x="262127" y="809243"/>
                </a:lnTo>
                <a:lnTo>
                  <a:pt x="262127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7" name="object 107"/>
          <p:cNvSpPr/>
          <p:nvPr/>
        </p:nvSpPr>
        <p:spPr>
          <a:xfrm>
            <a:off x="6507098" y="3789197"/>
            <a:ext cx="198120" cy="365760"/>
          </a:xfrm>
          <a:custGeom>
            <a:avLst/>
            <a:gdLst/>
            <a:ahLst/>
            <a:cxnLst/>
            <a:rect l="l" t="t" r="r" b="b"/>
            <a:pathLst>
              <a:path w="264159" h="487679">
                <a:moveTo>
                  <a:pt x="263651" y="0"/>
                </a:moveTo>
                <a:lnTo>
                  <a:pt x="0" y="0"/>
                </a:lnTo>
                <a:lnTo>
                  <a:pt x="0" y="487680"/>
                </a:lnTo>
                <a:lnTo>
                  <a:pt x="263651" y="487680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8" name="object 108"/>
          <p:cNvSpPr/>
          <p:nvPr/>
        </p:nvSpPr>
        <p:spPr>
          <a:xfrm>
            <a:off x="8303894" y="3767480"/>
            <a:ext cx="198120" cy="387668"/>
          </a:xfrm>
          <a:custGeom>
            <a:avLst/>
            <a:gdLst/>
            <a:ahLst/>
            <a:cxnLst/>
            <a:rect l="l" t="t" r="r" b="b"/>
            <a:pathLst>
              <a:path w="264159" h="516889">
                <a:moveTo>
                  <a:pt x="263651" y="0"/>
                </a:moveTo>
                <a:lnTo>
                  <a:pt x="0" y="0"/>
                </a:lnTo>
                <a:lnTo>
                  <a:pt x="0" y="516635"/>
                </a:lnTo>
                <a:lnTo>
                  <a:pt x="263651" y="516635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9" name="object 109"/>
          <p:cNvSpPr/>
          <p:nvPr/>
        </p:nvSpPr>
        <p:spPr>
          <a:xfrm>
            <a:off x="1332737" y="3828060"/>
            <a:ext cx="198120" cy="327184"/>
          </a:xfrm>
          <a:custGeom>
            <a:avLst/>
            <a:gdLst/>
            <a:ahLst/>
            <a:cxnLst/>
            <a:rect l="l" t="t" r="r" b="b"/>
            <a:pathLst>
              <a:path w="264160" h="436245">
                <a:moveTo>
                  <a:pt x="263652" y="0"/>
                </a:moveTo>
                <a:lnTo>
                  <a:pt x="0" y="0"/>
                </a:lnTo>
                <a:lnTo>
                  <a:pt x="0" y="435863"/>
                </a:lnTo>
                <a:lnTo>
                  <a:pt x="263652" y="435863"/>
                </a:lnTo>
                <a:lnTo>
                  <a:pt x="263652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0" name="object 110"/>
          <p:cNvSpPr/>
          <p:nvPr/>
        </p:nvSpPr>
        <p:spPr>
          <a:xfrm>
            <a:off x="3129533" y="3738905"/>
            <a:ext cx="198120" cy="416243"/>
          </a:xfrm>
          <a:custGeom>
            <a:avLst/>
            <a:gdLst/>
            <a:ahLst/>
            <a:cxnLst/>
            <a:rect l="l" t="t" r="r" b="b"/>
            <a:pathLst>
              <a:path w="264160" h="554989">
                <a:moveTo>
                  <a:pt x="263651" y="0"/>
                </a:moveTo>
                <a:lnTo>
                  <a:pt x="0" y="0"/>
                </a:lnTo>
                <a:lnTo>
                  <a:pt x="0" y="554735"/>
                </a:lnTo>
                <a:lnTo>
                  <a:pt x="263651" y="554735"/>
                </a:lnTo>
                <a:lnTo>
                  <a:pt x="26365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1" name="object 111"/>
          <p:cNvSpPr/>
          <p:nvPr/>
        </p:nvSpPr>
        <p:spPr>
          <a:xfrm>
            <a:off x="4927473" y="3601746"/>
            <a:ext cx="198120" cy="553403"/>
          </a:xfrm>
          <a:custGeom>
            <a:avLst/>
            <a:gdLst/>
            <a:ahLst/>
            <a:cxnLst/>
            <a:rect l="l" t="t" r="r" b="b"/>
            <a:pathLst>
              <a:path w="264159" h="737870">
                <a:moveTo>
                  <a:pt x="263651" y="0"/>
                </a:moveTo>
                <a:lnTo>
                  <a:pt x="0" y="0"/>
                </a:lnTo>
                <a:lnTo>
                  <a:pt x="0" y="737615"/>
                </a:lnTo>
                <a:lnTo>
                  <a:pt x="263651" y="737615"/>
                </a:lnTo>
                <a:lnTo>
                  <a:pt x="26365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2" name="object 112"/>
          <p:cNvSpPr/>
          <p:nvPr/>
        </p:nvSpPr>
        <p:spPr>
          <a:xfrm>
            <a:off x="6724269" y="3769767"/>
            <a:ext cx="198120" cy="385286"/>
          </a:xfrm>
          <a:custGeom>
            <a:avLst/>
            <a:gdLst/>
            <a:ahLst/>
            <a:cxnLst/>
            <a:rect l="l" t="t" r="r" b="b"/>
            <a:pathLst>
              <a:path w="264159" h="513714">
                <a:moveTo>
                  <a:pt x="263651" y="0"/>
                </a:moveTo>
                <a:lnTo>
                  <a:pt x="0" y="0"/>
                </a:lnTo>
                <a:lnTo>
                  <a:pt x="0" y="513587"/>
                </a:lnTo>
                <a:lnTo>
                  <a:pt x="263651" y="513587"/>
                </a:lnTo>
                <a:lnTo>
                  <a:pt x="26365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3" name="object 113"/>
          <p:cNvSpPr/>
          <p:nvPr/>
        </p:nvSpPr>
        <p:spPr>
          <a:xfrm>
            <a:off x="8521064" y="3825773"/>
            <a:ext cx="198120" cy="329565"/>
          </a:xfrm>
          <a:custGeom>
            <a:avLst/>
            <a:gdLst/>
            <a:ahLst/>
            <a:cxnLst/>
            <a:rect l="l" t="t" r="r" b="b"/>
            <a:pathLst>
              <a:path w="264159" h="439420">
                <a:moveTo>
                  <a:pt x="263651" y="0"/>
                </a:moveTo>
                <a:lnTo>
                  <a:pt x="0" y="0"/>
                </a:lnTo>
                <a:lnTo>
                  <a:pt x="0" y="438911"/>
                </a:lnTo>
                <a:lnTo>
                  <a:pt x="263651" y="438911"/>
                </a:lnTo>
                <a:lnTo>
                  <a:pt x="26365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4" name="object 114"/>
          <p:cNvSpPr/>
          <p:nvPr/>
        </p:nvSpPr>
        <p:spPr>
          <a:xfrm>
            <a:off x="1549908" y="3906928"/>
            <a:ext cx="198120" cy="248126"/>
          </a:xfrm>
          <a:custGeom>
            <a:avLst/>
            <a:gdLst/>
            <a:ahLst/>
            <a:cxnLst/>
            <a:rect l="l" t="t" r="r" b="b"/>
            <a:pathLst>
              <a:path w="264160" h="330835">
                <a:moveTo>
                  <a:pt x="263651" y="0"/>
                </a:moveTo>
                <a:lnTo>
                  <a:pt x="0" y="0"/>
                </a:lnTo>
                <a:lnTo>
                  <a:pt x="0" y="330708"/>
                </a:lnTo>
                <a:lnTo>
                  <a:pt x="263651" y="330708"/>
                </a:lnTo>
                <a:lnTo>
                  <a:pt x="2636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5" name="object 115"/>
          <p:cNvSpPr/>
          <p:nvPr/>
        </p:nvSpPr>
        <p:spPr>
          <a:xfrm>
            <a:off x="3347848" y="3734334"/>
            <a:ext cx="196691" cy="421005"/>
          </a:xfrm>
          <a:custGeom>
            <a:avLst/>
            <a:gdLst/>
            <a:ahLst/>
            <a:cxnLst/>
            <a:rect l="l" t="t" r="r" b="b"/>
            <a:pathLst>
              <a:path w="262254" h="561339">
                <a:moveTo>
                  <a:pt x="262127" y="0"/>
                </a:moveTo>
                <a:lnTo>
                  <a:pt x="0" y="0"/>
                </a:lnTo>
                <a:lnTo>
                  <a:pt x="0" y="560832"/>
                </a:lnTo>
                <a:lnTo>
                  <a:pt x="262127" y="560832"/>
                </a:lnTo>
                <a:lnTo>
                  <a:pt x="262127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6" name="object 116"/>
          <p:cNvSpPr/>
          <p:nvPr/>
        </p:nvSpPr>
        <p:spPr>
          <a:xfrm>
            <a:off x="5144642" y="3658896"/>
            <a:ext cx="198120" cy="496253"/>
          </a:xfrm>
          <a:custGeom>
            <a:avLst/>
            <a:gdLst/>
            <a:ahLst/>
            <a:cxnLst/>
            <a:rect l="l" t="t" r="r" b="b"/>
            <a:pathLst>
              <a:path w="264159" h="661670">
                <a:moveTo>
                  <a:pt x="263651" y="0"/>
                </a:moveTo>
                <a:lnTo>
                  <a:pt x="0" y="0"/>
                </a:lnTo>
                <a:lnTo>
                  <a:pt x="0" y="661415"/>
                </a:lnTo>
                <a:lnTo>
                  <a:pt x="263651" y="661415"/>
                </a:lnTo>
                <a:lnTo>
                  <a:pt x="2636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7" name="object 117"/>
          <p:cNvSpPr/>
          <p:nvPr/>
        </p:nvSpPr>
        <p:spPr>
          <a:xfrm>
            <a:off x="6941439" y="3832632"/>
            <a:ext cx="198120" cy="322421"/>
          </a:xfrm>
          <a:custGeom>
            <a:avLst/>
            <a:gdLst/>
            <a:ahLst/>
            <a:cxnLst/>
            <a:rect l="l" t="t" r="r" b="b"/>
            <a:pathLst>
              <a:path w="264159" h="429895">
                <a:moveTo>
                  <a:pt x="263651" y="0"/>
                </a:moveTo>
                <a:lnTo>
                  <a:pt x="0" y="0"/>
                </a:lnTo>
                <a:lnTo>
                  <a:pt x="0" y="429768"/>
                </a:lnTo>
                <a:lnTo>
                  <a:pt x="263651" y="429768"/>
                </a:lnTo>
                <a:lnTo>
                  <a:pt x="2636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8" name="object 118"/>
          <p:cNvSpPr/>
          <p:nvPr/>
        </p:nvSpPr>
        <p:spPr>
          <a:xfrm>
            <a:off x="8738235" y="3799485"/>
            <a:ext cx="198120" cy="355759"/>
          </a:xfrm>
          <a:custGeom>
            <a:avLst/>
            <a:gdLst/>
            <a:ahLst/>
            <a:cxnLst/>
            <a:rect l="l" t="t" r="r" b="b"/>
            <a:pathLst>
              <a:path w="264159" h="474345">
                <a:moveTo>
                  <a:pt x="263651" y="0"/>
                </a:moveTo>
                <a:lnTo>
                  <a:pt x="0" y="0"/>
                </a:lnTo>
                <a:lnTo>
                  <a:pt x="0" y="473963"/>
                </a:lnTo>
                <a:lnTo>
                  <a:pt x="263651" y="473963"/>
                </a:lnTo>
                <a:lnTo>
                  <a:pt x="2636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9" name="object 119"/>
          <p:cNvSpPr/>
          <p:nvPr/>
        </p:nvSpPr>
        <p:spPr>
          <a:xfrm>
            <a:off x="98298" y="4154957"/>
            <a:ext cx="8986361" cy="0"/>
          </a:xfrm>
          <a:custGeom>
            <a:avLst/>
            <a:gdLst/>
            <a:ahLst/>
            <a:cxnLst/>
            <a:rect l="l" t="t" r="r" b="b"/>
            <a:pathLst>
              <a:path w="11981815">
                <a:moveTo>
                  <a:pt x="0" y="0"/>
                </a:moveTo>
                <a:lnTo>
                  <a:pt x="11981688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0" name="object 120"/>
          <p:cNvSpPr txBox="1"/>
          <p:nvPr/>
        </p:nvSpPr>
        <p:spPr>
          <a:xfrm>
            <a:off x="243763" y="3566884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2041016" y="3555454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7433215" y="3643656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40%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460933" y="3741763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3838479" y="3455938"/>
            <a:ext cx="420053" cy="263855"/>
          </a:xfrm>
          <a:prstGeom prst="rect">
            <a:avLst/>
          </a:prstGeom>
        </p:spPr>
        <p:txBody>
          <a:bodyPr vert="horz" wrap="square" lIns="0" tIns="20003" rIns="0" bIns="0" rtlCol="0">
            <a:spAutoFit/>
          </a:bodyPr>
          <a:lstStyle/>
          <a:p>
            <a:pPr marL="9525">
              <a:spcBef>
                <a:spcPts val="158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61%</a:t>
            </a:r>
            <a:endParaRPr sz="750">
              <a:latin typeface="Calibri"/>
              <a:cs typeface="Calibri"/>
            </a:endParaRPr>
          </a:p>
          <a:p>
            <a:pPr marL="226695">
              <a:spcBef>
                <a:spcPts val="86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46%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5635751" y="3632417"/>
            <a:ext cx="420053" cy="239970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lnSpc>
                <a:spcPts val="881"/>
              </a:lnSpc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42%</a:t>
            </a:r>
            <a:endParaRPr sz="750">
              <a:latin typeface="Calibri"/>
              <a:cs typeface="Calibri"/>
            </a:endParaRPr>
          </a:p>
          <a:p>
            <a:pPr marL="226695">
              <a:lnSpc>
                <a:spcPts val="881"/>
              </a:lnSpc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7650385" y="3487542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678332" y="3621711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5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2258377" y="3636988"/>
            <a:ext cx="42005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41%</a:t>
            </a:r>
            <a:r>
              <a:rPr sz="750" spc="38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-38888" dirty="0">
                <a:solidFill>
                  <a:srgbClr val="404040"/>
                </a:solidFill>
                <a:latin typeface="Calibri"/>
                <a:cs typeface="Calibri"/>
              </a:rPr>
              <a:t>33%</a:t>
            </a:r>
            <a:endParaRPr sz="1125" baseline="-38888">
              <a:latin typeface="Calibri"/>
              <a:cs typeface="Calibri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6070282" y="3582125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48%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7867840" y="3621711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5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895502" y="349459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58%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6287738" y="3656477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5" dirty="0">
                <a:solidFill>
                  <a:srgbClr val="404040"/>
                </a:solidFill>
                <a:latin typeface="Calibri"/>
                <a:cs typeface="Calibri"/>
              </a:rPr>
              <a:t>39%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8085010" y="3737859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452933" y="3015254"/>
            <a:ext cx="4457700" cy="415338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68" dirty="0">
                <a:solidFill>
                  <a:schemeClr val="bg2"/>
                </a:solidFill>
                <a:latin typeface="Calibri"/>
                <a:cs typeface="Calibri"/>
              </a:rPr>
              <a:t>Hur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arbetar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 </a:t>
            </a:r>
            <a:r>
              <a:rPr sz="1050" spc="79" dirty="0">
                <a:solidFill>
                  <a:schemeClr val="bg2"/>
                </a:solidFill>
                <a:latin typeface="Calibri"/>
                <a:cs typeface="Calibri"/>
              </a:rPr>
              <a:t>som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ledare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ett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hållbart</a:t>
            </a:r>
            <a:r>
              <a:rPr sz="1050" spc="-153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arbetsklimat?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R="3810" algn="r">
              <a:spcBef>
                <a:spcPts val="1016"/>
              </a:spcBef>
            </a:pPr>
            <a:r>
              <a:rPr sz="1125" spc="73" baseline="2777" dirty="0">
                <a:solidFill>
                  <a:srgbClr val="404040"/>
                </a:solidFill>
                <a:latin typeface="Calibri"/>
                <a:cs typeface="Calibri"/>
              </a:rPr>
              <a:t>81%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81%</a:t>
            </a:r>
            <a:r>
              <a:rPr sz="750" spc="68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-38888" dirty="0">
                <a:solidFill>
                  <a:srgbClr val="404040"/>
                </a:solidFill>
                <a:latin typeface="Calibri"/>
                <a:cs typeface="Calibri"/>
              </a:rPr>
              <a:t>73%</a:t>
            </a:r>
            <a:endParaRPr sz="1125" baseline="-38888" dirty="0">
              <a:latin typeface="Calibri"/>
              <a:cs typeface="Calibri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6504907" y="3614605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44%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8302371" y="3593554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46%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4924805" y="3427439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66%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6722269" y="3595841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46%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8519541" y="3651181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1112900" y="3653752"/>
            <a:ext cx="63722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3" baseline="-33333" dirty="0">
                <a:solidFill>
                  <a:srgbClr val="404040"/>
                </a:solidFill>
                <a:latin typeface="Calibri"/>
                <a:cs typeface="Calibri"/>
              </a:rPr>
              <a:t>33%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39%</a:t>
            </a:r>
            <a:r>
              <a:rPr sz="750" spc="79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-47222" dirty="0">
                <a:solidFill>
                  <a:srgbClr val="404040"/>
                </a:solidFill>
                <a:latin typeface="Calibri"/>
                <a:cs typeface="Calibri"/>
              </a:rPr>
              <a:t>30%</a:t>
            </a:r>
            <a:endParaRPr sz="1125" baseline="-47222">
              <a:latin typeface="Calibri"/>
              <a:cs typeface="Calibri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2693003" y="3564370"/>
            <a:ext cx="85439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3" baseline="25000" dirty="0">
                <a:solidFill>
                  <a:srgbClr val="404040"/>
                </a:solidFill>
                <a:latin typeface="Calibri"/>
                <a:cs typeface="Calibri"/>
              </a:rPr>
              <a:t>55%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50% 50%</a:t>
            </a:r>
            <a:r>
              <a:rPr sz="750" spc="11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2777" dirty="0">
                <a:solidFill>
                  <a:srgbClr val="404040"/>
                </a:solidFill>
                <a:latin typeface="Calibri"/>
                <a:cs typeface="Calibri"/>
              </a:rPr>
              <a:t>50%</a:t>
            </a:r>
            <a:endParaRPr sz="1125" baseline="2777">
              <a:latin typeface="Calibri"/>
              <a:cs typeface="Calibri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5141976" y="3484969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6939438" y="3658039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8736710" y="3625369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42%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205644" y="4196868"/>
            <a:ext cx="1542384" cy="261450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812959" marR="3810" indent="-803910" algn="ctr">
              <a:lnSpc>
                <a:spcPts val="907"/>
              </a:lnSpc>
              <a:spcBef>
                <a:spcPts val="139"/>
              </a:spcBef>
              <a:tabLst>
                <a:tab pos="2367915" algn="l"/>
              </a:tabLst>
            </a:pPr>
            <a:r>
              <a:rPr sz="788" spc="-4" dirty="0" err="1">
                <a:solidFill>
                  <a:srgbClr val="585858"/>
                </a:solidFill>
                <a:latin typeface="Arial"/>
                <a:cs typeface="Arial"/>
              </a:rPr>
              <a:t>Aktiv</a:t>
            </a:r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medarbetar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dialog</a:t>
            </a:r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er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 err="1">
                <a:solidFill>
                  <a:srgbClr val="585858"/>
                </a:solidFill>
                <a:latin typeface="Arial"/>
                <a:cs typeface="Arial"/>
              </a:rPr>
              <a:t>kring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endParaRPr lang="sv-SE" sz="788" spc="-4" dirty="0">
              <a:solidFill>
                <a:srgbClr val="585858"/>
              </a:solidFill>
              <a:latin typeface="Arial"/>
              <a:cs typeface="Arial"/>
            </a:endParaRPr>
          </a:p>
          <a:p>
            <a:pPr marL="812959" marR="3810" indent="-803910" algn="ctr">
              <a:lnSpc>
                <a:spcPts val="907"/>
              </a:lnSpc>
              <a:spcBef>
                <a:spcPts val="139"/>
              </a:spcBef>
              <a:tabLst>
                <a:tab pos="2367915" algn="l"/>
              </a:tabLst>
            </a:pPr>
            <a:r>
              <a:rPr sz="788" spc="-4" dirty="0" err="1">
                <a:solidFill>
                  <a:srgbClr val="585858"/>
                </a:solidFill>
                <a:latin typeface="Arial"/>
                <a:cs typeface="Arial"/>
              </a:rPr>
              <a:t>balans</a:t>
            </a:r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 i livet</a:t>
            </a:r>
            <a:endParaRPr sz="788" dirty="0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3996023" y="4196868"/>
            <a:ext cx="119253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Hälso/friskvårdssatsningar</a:t>
            </a:r>
            <a:endParaRPr sz="788">
              <a:latin typeface="Arial"/>
              <a:cs typeface="Arial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5576506" y="4196868"/>
            <a:ext cx="162591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Kontinuerlig översyn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</a:t>
            </a:r>
            <a:r>
              <a:rPr sz="788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arbetsmiljön</a:t>
            </a:r>
            <a:endParaRPr sz="788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7299236" y="4186378"/>
            <a:ext cx="1724978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525" marR="3810" indent="36195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möjliggör ett flexibelt arbetssätt på  kontoret, hemifrån </a:t>
            </a:r>
            <a:r>
              <a:rPr sz="788" spc="-4" dirty="0" err="1">
                <a:solidFill>
                  <a:srgbClr val="585858"/>
                </a:solidFill>
                <a:latin typeface="Arial"/>
                <a:cs typeface="Arial"/>
              </a:rPr>
              <a:t>eller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 err="1">
                <a:solidFill>
                  <a:srgbClr val="585858"/>
                </a:solidFill>
                <a:latin typeface="Arial"/>
                <a:cs typeface="Arial"/>
              </a:rPr>
              <a:t>annan</a:t>
            </a:r>
            <a:r>
              <a:rPr sz="788" spc="-26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plats</a:t>
            </a:r>
            <a:endParaRPr sz="788" dirty="0">
              <a:latin typeface="Arial"/>
              <a:cs typeface="Arial"/>
            </a:endParaRPr>
          </a:p>
        </p:txBody>
      </p:sp>
      <p:sp>
        <p:nvSpPr>
          <p:cNvPr id="149" name="object 149"/>
          <p:cNvSpPr/>
          <p:nvPr/>
        </p:nvSpPr>
        <p:spPr>
          <a:xfrm>
            <a:off x="1281303" y="2713635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5"/>
                </a:moveTo>
                <a:lnTo>
                  <a:pt x="67056" y="67055"/>
                </a:lnTo>
                <a:lnTo>
                  <a:pt x="67056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0" name="object 150"/>
          <p:cNvSpPr txBox="1"/>
          <p:nvPr/>
        </p:nvSpPr>
        <p:spPr>
          <a:xfrm>
            <a:off x="1344263" y="2660485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med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151" name="object 151"/>
          <p:cNvSpPr/>
          <p:nvPr/>
        </p:nvSpPr>
        <p:spPr>
          <a:xfrm>
            <a:off x="2672333" y="2713635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2" name="object 152"/>
          <p:cNvSpPr txBox="1"/>
          <p:nvPr/>
        </p:nvSpPr>
        <p:spPr>
          <a:xfrm>
            <a:off x="2735294" y="2660485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utan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153" name="object 153"/>
          <p:cNvSpPr/>
          <p:nvPr/>
        </p:nvSpPr>
        <p:spPr>
          <a:xfrm>
            <a:off x="4063365" y="2713635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4" name="object 154"/>
          <p:cNvSpPr txBox="1"/>
          <p:nvPr/>
        </p:nvSpPr>
        <p:spPr>
          <a:xfrm>
            <a:off x="4126516" y="2660485"/>
            <a:ext cx="581025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Koncernchef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155" name="object 155"/>
          <p:cNvSpPr/>
          <p:nvPr/>
        </p:nvSpPr>
        <p:spPr>
          <a:xfrm>
            <a:off x="4871466" y="2713635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6" y="67055"/>
                </a:lnTo>
                <a:lnTo>
                  <a:pt x="67056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6" name="object 156"/>
          <p:cNvSpPr txBox="1"/>
          <p:nvPr/>
        </p:nvSpPr>
        <p:spPr>
          <a:xfrm>
            <a:off x="4933950" y="2660485"/>
            <a:ext cx="60293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157" name="object 157"/>
          <p:cNvSpPr/>
          <p:nvPr/>
        </p:nvSpPr>
        <p:spPr>
          <a:xfrm>
            <a:off x="5700141" y="2713635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8" name="object 158"/>
          <p:cNvSpPr txBox="1"/>
          <p:nvPr/>
        </p:nvSpPr>
        <p:spPr>
          <a:xfrm>
            <a:off x="5763577" y="2660485"/>
            <a:ext cx="128016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Styrelse-ledamot/ordförande</a:t>
            </a:r>
            <a:endParaRPr sz="788">
              <a:latin typeface="Arial"/>
              <a:cs typeface="Arial"/>
            </a:endParaRPr>
          </a:p>
        </p:txBody>
      </p:sp>
      <p:sp>
        <p:nvSpPr>
          <p:cNvPr id="159" name="object 159"/>
          <p:cNvSpPr/>
          <p:nvPr/>
        </p:nvSpPr>
        <p:spPr>
          <a:xfrm>
            <a:off x="7207757" y="2713635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0" name="object 160"/>
          <p:cNvSpPr txBox="1"/>
          <p:nvPr/>
        </p:nvSpPr>
        <p:spPr>
          <a:xfrm>
            <a:off x="7271385" y="2660485"/>
            <a:ext cx="15763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VD</a:t>
            </a:r>
            <a:endParaRPr sz="788">
              <a:latin typeface="Arial"/>
              <a:cs typeface="Arial"/>
            </a:endParaRPr>
          </a:p>
        </p:txBody>
      </p:sp>
      <p:sp>
        <p:nvSpPr>
          <p:cNvPr id="161" name="object 161"/>
          <p:cNvSpPr/>
          <p:nvPr/>
        </p:nvSpPr>
        <p:spPr>
          <a:xfrm>
            <a:off x="7592948" y="2713635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2" name="object 162"/>
          <p:cNvSpPr txBox="1"/>
          <p:nvPr/>
        </p:nvSpPr>
        <p:spPr>
          <a:xfrm>
            <a:off x="7656099" y="2660485"/>
            <a:ext cx="28670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Ä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gare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165" name="Rektangel 164">
            <a:extLst>
              <a:ext uri="{FF2B5EF4-FFF2-40B4-BE49-F238E27FC236}">
                <a16:creationId xmlns:a16="http://schemas.microsoft.com/office/drawing/2014/main" id="{899C248F-BE5D-42CD-AD74-B08B60B9DBF2}"/>
              </a:ext>
            </a:extLst>
          </p:cNvPr>
          <p:cNvSpPr/>
          <p:nvPr/>
        </p:nvSpPr>
        <p:spPr>
          <a:xfrm>
            <a:off x="1907228" y="4187543"/>
            <a:ext cx="16618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v-SE" sz="800" spc="-4" dirty="0">
                <a:solidFill>
                  <a:srgbClr val="585858"/>
                </a:solidFill>
                <a:latin typeface="Arial"/>
                <a:cs typeface="Arial"/>
              </a:rPr>
              <a:t>Flexibla arbetstider för hela eller </a:t>
            </a:r>
          </a:p>
          <a:p>
            <a:pPr algn="ctr"/>
            <a:r>
              <a:rPr lang="sv-SE" sz="800" spc="-4" dirty="0">
                <a:solidFill>
                  <a:srgbClr val="585858"/>
                </a:solidFill>
                <a:latin typeface="Arial"/>
                <a:cs typeface="Arial"/>
              </a:rPr>
              <a:t>delar  av </a:t>
            </a:r>
            <a:r>
              <a:rPr lang="sv-SE" sz="800" dirty="0">
                <a:solidFill>
                  <a:srgbClr val="585858"/>
                </a:solidFill>
                <a:latin typeface="Arial"/>
                <a:cs typeface="Arial"/>
              </a:rPr>
              <a:t>er</a:t>
            </a:r>
            <a:r>
              <a:rPr lang="sv-SE" sz="800" spc="-1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sv-SE" sz="800" spc="-4" dirty="0">
                <a:solidFill>
                  <a:srgbClr val="585858"/>
                </a:solidFill>
                <a:latin typeface="Arial"/>
                <a:cs typeface="Arial"/>
              </a:rPr>
              <a:t>organisation</a:t>
            </a:r>
            <a:endParaRPr lang="sv-SE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2" y="241745"/>
            <a:ext cx="2311718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</a:t>
            </a:r>
            <a:r>
              <a:rPr sz="2400" spc="-255" dirty="0">
                <a:solidFill>
                  <a:schemeClr val="bg2"/>
                </a:solidFill>
              </a:rPr>
              <a:t> </a:t>
            </a:r>
            <a:r>
              <a:rPr sz="2400" spc="-71" dirty="0">
                <a:solidFill>
                  <a:schemeClr val="bg2"/>
                </a:solidFill>
              </a:rPr>
              <a:t>detalj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2164842" y="1907666"/>
            <a:ext cx="1584484" cy="164783"/>
          </a:xfrm>
          <a:custGeom>
            <a:avLst/>
            <a:gdLst/>
            <a:ahLst/>
            <a:cxnLst/>
            <a:rect l="l" t="t" r="r" b="b"/>
            <a:pathLst>
              <a:path w="2112645" h="219710">
                <a:moveTo>
                  <a:pt x="2112264" y="0"/>
                </a:moveTo>
                <a:lnTo>
                  <a:pt x="0" y="0"/>
                </a:lnTo>
                <a:lnTo>
                  <a:pt x="0" y="219456"/>
                </a:lnTo>
                <a:lnTo>
                  <a:pt x="2112264" y="219456"/>
                </a:lnTo>
                <a:lnTo>
                  <a:pt x="211226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164842" y="2320290"/>
            <a:ext cx="87154" cy="164783"/>
          </a:xfrm>
          <a:custGeom>
            <a:avLst/>
            <a:gdLst/>
            <a:ahLst/>
            <a:cxnLst/>
            <a:rect l="l" t="t" r="r" b="b"/>
            <a:pathLst>
              <a:path w="116205" h="219710">
                <a:moveTo>
                  <a:pt x="115824" y="0"/>
                </a:moveTo>
                <a:lnTo>
                  <a:pt x="0" y="0"/>
                </a:lnTo>
                <a:lnTo>
                  <a:pt x="0" y="219455"/>
                </a:lnTo>
                <a:lnTo>
                  <a:pt x="115824" y="219455"/>
                </a:lnTo>
                <a:lnTo>
                  <a:pt x="11582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2164841" y="2731769"/>
            <a:ext cx="1186815" cy="164783"/>
          </a:xfrm>
          <a:custGeom>
            <a:avLst/>
            <a:gdLst/>
            <a:ahLst/>
            <a:cxnLst/>
            <a:rect l="l" t="t" r="r" b="b"/>
            <a:pathLst>
              <a:path w="1582420" h="219710">
                <a:moveTo>
                  <a:pt x="1581911" y="0"/>
                </a:moveTo>
                <a:lnTo>
                  <a:pt x="0" y="0"/>
                </a:lnTo>
                <a:lnTo>
                  <a:pt x="0" y="219456"/>
                </a:lnTo>
                <a:lnTo>
                  <a:pt x="1581911" y="219456"/>
                </a:lnTo>
                <a:lnTo>
                  <a:pt x="158191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2164841" y="3143250"/>
            <a:ext cx="409575" cy="164783"/>
          </a:xfrm>
          <a:custGeom>
            <a:avLst/>
            <a:gdLst/>
            <a:ahLst/>
            <a:cxnLst/>
            <a:rect l="l" t="t" r="r" b="b"/>
            <a:pathLst>
              <a:path w="546100" h="219710">
                <a:moveTo>
                  <a:pt x="545592" y="0"/>
                </a:moveTo>
                <a:lnTo>
                  <a:pt x="0" y="0"/>
                </a:lnTo>
                <a:lnTo>
                  <a:pt x="0" y="219456"/>
                </a:lnTo>
                <a:lnTo>
                  <a:pt x="545592" y="219456"/>
                </a:lnTo>
                <a:lnTo>
                  <a:pt x="54559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2164841" y="3554731"/>
            <a:ext cx="872490" cy="165734"/>
          </a:xfrm>
          <a:custGeom>
            <a:avLst/>
            <a:gdLst/>
            <a:ahLst/>
            <a:cxnLst/>
            <a:rect l="l" t="t" r="r" b="b"/>
            <a:pathLst>
              <a:path w="1163320" h="220979">
                <a:moveTo>
                  <a:pt x="1162811" y="0"/>
                </a:moveTo>
                <a:lnTo>
                  <a:pt x="0" y="0"/>
                </a:lnTo>
                <a:lnTo>
                  <a:pt x="0" y="220980"/>
                </a:lnTo>
                <a:lnTo>
                  <a:pt x="1162811" y="220980"/>
                </a:lnTo>
                <a:lnTo>
                  <a:pt x="116281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2164842" y="3967352"/>
            <a:ext cx="78104" cy="164783"/>
          </a:xfrm>
          <a:custGeom>
            <a:avLst/>
            <a:gdLst/>
            <a:ahLst/>
            <a:cxnLst/>
            <a:rect l="l" t="t" r="r" b="b"/>
            <a:pathLst>
              <a:path w="104139" h="219710">
                <a:moveTo>
                  <a:pt x="103631" y="0"/>
                </a:moveTo>
                <a:lnTo>
                  <a:pt x="0" y="0"/>
                </a:lnTo>
                <a:lnTo>
                  <a:pt x="0" y="219456"/>
                </a:lnTo>
                <a:lnTo>
                  <a:pt x="103631" y="219456"/>
                </a:lnTo>
                <a:lnTo>
                  <a:pt x="10363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2175700" y="4378833"/>
            <a:ext cx="0" cy="164783"/>
          </a:xfrm>
          <a:custGeom>
            <a:avLst/>
            <a:gdLst/>
            <a:ahLst/>
            <a:cxnLst/>
            <a:rect l="l" t="t" r="r" b="b"/>
            <a:pathLst>
              <a:path h="219710">
                <a:moveTo>
                  <a:pt x="0" y="0"/>
                </a:moveTo>
                <a:lnTo>
                  <a:pt x="0" y="219455"/>
                </a:lnTo>
              </a:path>
            </a:pathLst>
          </a:custGeom>
          <a:ln w="28956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2164842" y="1784223"/>
            <a:ext cx="2013109" cy="0"/>
          </a:xfrm>
          <a:custGeom>
            <a:avLst/>
            <a:gdLst/>
            <a:ahLst/>
            <a:cxnLst/>
            <a:rect l="l" t="t" r="r" b="b"/>
            <a:pathLst>
              <a:path w="2684145">
                <a:moveTo>
                  <a:pt x="0" y="0"/>
                </a:moveTo>
                <a:lnTo>
                  <a:pt x="268376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2164841" y="1784223"/>
            <a:ext cx="0" cy="2882741"/>
          </a:xfrm>
          <a:custGeom>
            <a:avLst/>
            <a:gdLst/>
            <a:ahLst/>
            <a:cxnLst/>
            <a:rect l="l" t="t" r="r" b="b"/>
            <a:pathLst>
              <a:path h="3843654">
                <a:moveTo>
                  <a:pt x="0" y="0"/>
                </a:moveTo>
                <a:lnTo>
                  <a:pt x="0" y="3843528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 txBox="1"/>
          <p:nvPr/>
        </p:nvSpPr>
        <p:spPr>
          <a:xfrm>
            <a:off x="3796855" y="1920050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79%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299810" y="2332006"/>
            <a:ext cx="1571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4%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399568" y="2743962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59%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621851" y="3155918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20%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084766" y="3567874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290191" y="3979736"/>
            <a:ext cx="1571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4%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234374" y="4391711"/>
            <a:ext cx="1571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1%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65886" y="1587055"/>
            <a:ext cx="65055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384334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8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18617" y="1912048"/>
            <a:ext cx="97012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Kompetensutveckling</a:t>
            </a:r>
            <a:endParaRPr sz="788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01878" y="2266665"/>
            <a:ext cx="1386364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437198" marR="3810" indent="-428149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Kortare anställningsformer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(gig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anställning)</a:t>
            </a:r>
            <a:endParaRPr sz="788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474756" y="2735733"/>
            <a:ext cx="61483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Nyrekrytering</a:t>
            </a:r>
            <a:endParaRPr sz="788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51941" y="3090481"/>
            <a:ext cx="1336358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40005" marR="3810" indent="-30956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Omskolning/omställning till ny  arbetsuppgift/ny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verksamhet</a:t>
            </a:r>
            <a:endParaRPr sz="788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46304" y="3502437"/>
            <a:ext cx="1641634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326231" marR="3810" indent="-317182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anlitar extern kompetens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i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form av  konsulter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och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experter</a:t>
            </a:r>
            <a:endParaRPr sz="788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596866" y="3972021"/>
            <a:ext cx="49149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Ej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relevant</a:t>
            </a:r>
            <a:endParaRPr sz="788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80413" y="4383939"/>
            <a:ext cx="30908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nn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:</a:t>
            </a:r>
            <a:endParaRPr sz="788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2932" y="1133665"/>
            <a:ext cx="3904375" cy="433997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68" dirty="0">
                <a:solidFill>
                  <a:schemeClr val="bg2"/>
                </a:solidFill>
                <a:latin typeface="Calibri"/>
                <a:cs typeface="Calibri"/>
              </a:rPr>
              <a:t>Hur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hanterar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ni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nya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behov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av </a:t>
            </a:r>
            <a:r>
              <a:rPr sz="1050" spc="53" dirty="0" err="1">
                <a:solidFill>
                  <a:schemeClr val="bg2"/>
                </a:solidFill>
                <a:latin typeface="Calibri"/>
                <a:cs typeface="Calibri"/>
              </a:rPr>
              <a:t>kompetens</a:t>
            </a:r>
            <a:r>
              <a:rPr sz="1050" spc="-127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53" dirty="0" err="1">
                <a:solidFill>
                  <a:schemeClr val="bg2"/>
                </a:solidFill>
                <a:latin typeface="Calibri"/>
                <a:cs typeface="Calibri"/>
              </a:rPr>
              <a:t>inom</a:t>
            </a:r>
            <a:r>
              <a:rPr lang="sv-SE" sz="1050" spc="53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23" dirty="0" err="1">
                <a:solidFill>
                  <a:schemeClr val="bg2"/>
                </a:solidFill>
                <a:latin typeface="Calibri"/>
                <a:cs typeface="Calibri"/>
              </a:rPr>
              <a:t>företaget</a:t>
            </a:r>
            <a:r>
              <a:rPr sz="1050" spc="23" dirty="0">
                <a:solidFill>
                  <a:schemeClr val="bg2"/>
                </a:solidFill>
                <a:latin typeface="Calibri"/>
                <a:cs typeface="Calibri"/>
              </a:rPr>
              <a:t>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1639729">
              <a:spcBef>
                <a:spcPts val="1050"/>
              </a:spcBef>
              <a:tabLst>
                <a:tab pos="2014538" algn="l"/>
                <a:tab pos="2416969" algn="l"/>
                <a:tab pos="2819876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	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20%	40%	60%</a:t>
            </a:r>
            <a:endParaRPr sz="788" dirty="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572000" y="1028700"/>
            <a:ext cx="0" cy="3500914"/>
          </a:xfrm>
          <a:custGeom>
            <a:avLst/>
            <a:gdLst/>
            <a:ahLst/>
            <a:cxnLst/>
            <a:rect l="l" t="t" r="r" b="b"/>
            <a:pathLst>
              <a:path h="4667885">
                <a:moveTo>
                  <a:pt x="0" y="0"/>
                </a:moveTo>
                <a:lnTo>
                  <a:pt x="0" y="4667694"/>
                </a:lnTo>
              </a:path>
            </a:pathLst>
          </a:custGeom>
          <a:ln w="6096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6421373" y="1928241"/>
            <a:ext cx="592455" cy="192405"/>
          </a:xfrm>
          <a:custGeom>
            <a:avLst/>
            <a:gdLst/>
            <a:ahLst/>
            <a:cxnLst/>
            <a:rect l="l" t="t" r="r" b="b"/>
            <a:pathLst>
              <a:path w="789940" h="256539">
                <a:moveTo>
                  <a:pt x="789432" y="0"/>
                </a:moveTo>
                <a:lnTo>
                  <a:pt x="0" y="0"/>
                </a:lnTo>
                <a:lnTo>
                  <a:pt x="0" y="256032"/>
                </a:lnTo>
                <a:lnTo>
                  <a:pt x="789432" y="256032"/>
                </a:lnTo>
                <a:lnTo>
                  <a:pt x="78943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0" name="object 30"/>
          <p:cNvSpPr/>
          <p:nvPr/>
        </p:nvSpPr>
        <p:spPr>
          <a:xfrm>
            <a:off x="6421374" y="2409444"/>
            <a:ext cx="1013936" cy="192405"/>
          </a:xfrm>
          <a:custGeom>
            <a:avLst/>
            <a:gdLst/>
            <a:ahLst/>
            <a:cxnLst/>
            <a:rect l="l" t="t" r="r" b="b"/>
            <a:pathLst>
              <a:path w="1351915" h="256539">
                <a:moveTo>
                  <a:pt x="1351788" y="0"/>
                </a:moveTo>
                <a:lnTo>
                  <a:pt x="0" y="0"/>
                </a:lnTo>
                <a:lnTo>
                  <a:pt x="0" y="256032"/>
                </a:lnTo>
                <a:lnTo>
                  <a:pt x="1351788" y="256032"/>
                </a:lnTo>
                <a:lnTo>
                  <a:pt x="135178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1" name="object 31"/>
          <p:cNvSpPr/>
          <p:nvPr/>
        </p:nvSpPr>
        <p:spPr>
          <a:xfrm>
            <a:off x="6421373" y="2889503"/>
            <a:ext cx="1051560" cy="192405"/>
          </a:xfrm>
          <a:custGeom>
            <a:avLst/>
            <a:gdLst/>
            <a:ahLst/>
            <a:cxnLst/>
            <a:rect l="l" t="t" r="r" b="b"/>
            <a:pathLst>
              <a:path w="1402079" h="256539">
                <a:moveTo>
                  <a:pt x="1402079" y="0"/>
                </a:moveTo>
                <a:lnTo>
                  <a:pt x="0" y="0"/>
                </a:lnTo>
                <a:lnTo>
                  <a:pt x="0" y="256031"/>
                </a:lnTo>
                <a:lnTo>
                  <a:pt x="1402079" y="256031"/>
                </a:lnTo>
                <a:lnTo>
                  <a:pt x="140207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object 32"/>
          <p:cNvSpPr/>
          <p:nvPr/>
        </p:nvSpPr>
        <p:spPr>
          <a:xfrm>
            <a:off x="6421374" y="3369564"/>
            <a:ext cx="315754" cy="192405"/>
          </a:xfrm>
          <a:custGeom>
            <a:avLst/>
            <a:gdLst/>
            <a:ahLst/>
            <a:cxnLst/>
            <a:rect l="l" t="t" r="r" b="b"/>
            <a:pathLst>
              <a:path w="421004" h="256539">
                <a:moveTo>
                  <a:pt x="420624" y="0"/>
                </a:moveTo>
                <a:lnTo>
                  <a:pt x="0" y="0"/>
                </a:lnTo>
                <a:lnTo>
                  <a:pt x="0" y="256031"/>
                </a:lnTo>
                <a:lnTo>
                  <a:pt x="420624" y="256031"/>
                </a:lnTo>
                <a:lnTo>
                  <a:pt x="42062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3" name="object 33"/>
          <p:cNvSpPr/>
          <p:nvPr/>
        </p:nvSpPr>
        <p:spPr>
          <a:xfrm>
            <a:off x="6421373" y="3850766"/>
            <a:ext cx="421958" cy="192405"/>
          </a:xfrm>
          <a:custGeom>
            <a:avLst/>
            <a:gdLst/>
            <a:ahLst/>
            <a:cxnLst/>
            <a:rect l="l" t="t" r="r" b="b"/>
            <a:pathLst>
              <a:path w="562609" h="256539">
                <a:moveTo>
                  <a:pt x="562356" y="0"/>
                </a:moveTo>
                <a:lnTo>
                  <a:pt x="0" y="0"/>
                </a:lnTo>
                <a:lnTo>
                  <a:pt x="0" y="256032"/>
                </a:lnTo>
                <a:lnTo>
                  <a:pt x="562356" y="256032"/>
                </a:lnTo>
                <a:lnTo>
                  <a:pt x="56235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4" name="object 34"/>
          <p:cNvSpPr/>
          <p:nvPr/>
        </p:nvSpPr>
        <p:spPr>
          <a:xfrm>
            <a:off x="6421374" y="4330826"/>
            <a:ext cx="127159" cy="192405"/>
          </a:xfrm>
          <a:custGeom>
            <a:avLst/>
            <a:gdLst/>
            <a:ahLst/>
            <a:cxnLst/>
            <a:rect l="l" t="t" r="r" b="b"/>
            <a:pathLst>
              <a:path w="169545" h="256539">
                <a:moveTo>
                  <a:pt x="169164" y="0"/>
                </a:moveTo>
                <a:lnTo>
                  <a:pt x="0" y="0"/>
                </a:lnTo>
                <a:lnTo>
                  <a:pt x="0" y="256031"/>
                </a:lnTo>
                <a:lnTo>
                  <a:pt x="169164" y="256031"/>
                </a:lnTo>
                <a:lnTo>
                  <a:pt x="16916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5" name="object 35"/>
          <p:cNvSpPr/>
          <p:nvPr/>
        </p:nvSpPr>
        <p:spPr>
          <a:xfrm>
            <a:off x="6421373" y="1784223"/>
            <a:ext cx="2096453" cy="0"/>
          </a:xfrm>
          <a:custGeom>
            <a:avLst/>
            <a:gdLst/>
            <a:ahLst/>
            <a:cxnLst/>
            <a:rect l="l" t="t" r="r" b="b"/>
            <a:pathLst>
              <a:path w="2795270">
                <a:moveTo>
                  <a:pt x="0" y="0"/>
                </a:moveTo>
                <a:lnTo>
                  <a:pt x="279501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6" name="object 36"/>
          <p:cNvSpPr/>
          <p:nvPr/>
        </p:nvSpPr>
        <p:spPr>
          <a:xfrm>
            <a:off x="6421373" y="1784223"/>
            <a:ext cx="0" cy="2882741"/>
          </a:xfrm>
          <a:custGeom>
            <a:avLst/>
            <a:gdLst/>
            <a:ahLst/>
            <a:cxnLst/>
            <a:rect l="l" t="t" r="r" b="b"/>
            <a:pathLst>
              <a:path h="3843654">
                <a:moveTo>
                  <a:pt x="0" y="0"/>
                </a:moveTo>
                <a:lnTo>
                  <a:pt x="0" y="3843528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7" name="object 37"/>
          <p:cNvSpPr txBox="1"/>
          <p:nvPr/>
        </p:nvSpPr>
        <p:spPr>
          <a:xfrm>
            <a:off x="7061740" y="1954339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28%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483792" y="2434876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48%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521701" y="2915603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50%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784943" y="3396138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15%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891718" y="3876675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20%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597014" y="4357421"/>
            <a:ext cx="1571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6%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340506" y="1587055"/>
            <a:ext cx="16478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731890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151180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570375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989665" y="1587055"/>
            <a:ext cx="66722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401003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8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925759" y="1888998"/>
            <a:ext cx="1419701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250984" marR="3810" indent="-241935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Branschen har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problem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</a:t>
            </a:r>
            <a:r>
              <a:rPr sz="788" spc="-4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attrahera</a:t>
            </a:r>
            <a:r>
              <a:rPr sz="788" spc="-1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kompetens</a:t>
            </a:r>
            <a:endParaRPr sz="788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786694" y="2369534"/>
            <a:ext cx="1559719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365284" marR="3810" indent="-356235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hittar inte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medarbetare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den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erfarenhet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vi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söker</a:t>
            </a:r>
            <a:endParaRPr sz="788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786694" y="2850261"/>
            <a:ext cx="1559719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348615" marR="3810" indent="-339566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hittar inte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medarbetare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den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kompetens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vi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söker</a:t>
            </a:r>
            <a:endParaRPr sz="788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808886" y="3330798"/>
            <a:ext cx="1537335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468154" marR="3810" indent="-459105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kan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inte möta konkurrensen om  kompetensen</a:t>
            </a:r>
            <a:endParaRPr sz="788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854064" y="3868864"/>
            <a:ext cx="49149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Ej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relevant</a:t>
            </a:r>
            <a:endParaRPr sz="788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037612" y="4349420"/>
            <a:ext cx="30908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nn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:</a:t>
            </a:r>
            <a:endParaRPr sz="788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793360" y="1133665"/>
            <a:ext cx="3516630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Vilka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hinder </a:t>
            </a:r>
            <a:r>
              <a:rPr sz="1050" spc="56" dirty="0">
                <a:solidFill>
                  <a:schemeClr val="bg2"/>
                </a:solidFill>
                <a:latin typeface="Calibri"/>
                <a:cs typeface="Calibri"/>
              </a:rPr>
              <a:t>ser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ni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gällande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att hitta rätt</a:t>
            </a:r>
            <a:r>
              <a:rPr sz="1050" spc="-23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kompetens?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3" y="241745"/>
            <a:ext cx="4116229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 </a:t>
            </a:r>
            <a:r>
              <a:rPr sz="2400" spc="-71" dirty="0">
                <a:solidFill>
                  <a:schemeClr val="bg2"/>
                </a:solidFill>
              </a:rPr>
              <a:t>detalj </a:t>
            </a:r>
            <a:r>
              <a:rPr sz="2400" spc="49" dirty="0">
                <a:solidFill>
                  <a:schemeClr val="bg2"/>
                </a:solidFill>
              </a:rPr>
              <a:t>-</a:t>
            </a:r>
            <a:r>
              <a:rPr sz="2400" spc="-315" dirty="0">
                <a:solidFill>
                  <a:schemeClr val="bg2"/>
                </a:solidFill>
              </a:rPr>
              <a:t> </a:t>
            </a:r>
            <a:r>
              <a:rPr sz="2400" spc="-68" dirty="0">
                <a:solidFill>
                  <a:schemeClr val="bg2"/>
                </a:solidFill>
              </a:rPr>
              <a:t>Befattning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217169" y="1468999"/>
            <a:ext cx="198120" cy="715804"/>
          </a:xfrm>
          <a:custGeom>
            <a:avLst/>
            <a:gdLst/>
            <a:ahLst/>
            <a:cxnLst/>
            <a:rect l="l" t="t" r="r" b="b"/>
            <a:pathLst>
              <a:path w="264159" h="954404">
                <a:moveTo>
                  <a:pt x="263652" y="0"/>
                </a:moveTo>
                <a:lnTo>
                  <a:pt x="0" y="0"/>
                </a:lnTo>
                <a:lnTo>
                  <a:pt x="0" y="954024"/>
                </a:lnTo>
                <a:lnTo>
                  <a:pt x="263652" y="954024"/>
                </a:lnTo>
                <a:lnTo>
                  <a:pt x="26365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016251" y="2173659"/>
            <a:ext cx="19812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3651" y="0"/>
                </a:lnTo>
              </a:path>
            </a:pathLst>
          </a:custGeom>
          <a:ln w="28955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3815333" y="1646164"/>
            <a:ext cx="198120" cy="538639"/>
          </a:xfrm>
          <a:custGeom>
            <a:avLst/>
            <a:gdLst/>
            <a:ahLst/>
            <a:cxnLst/>
            <a:rect l="l" t="t" r="r" b="b"/>
            <a:pathLst>
              <a:path w="264160" h="718185">
                <a:moveTo>
                  <a:pt x="263651" y="0"/>
                </a:moveTo>
                <a:lnTo>
                  <a:pt x="0" y="0"/>
                </a:lnTo>
                <a:lnTo>
                  <a:pt x="0" y="717803"/>
                </a:lnTo>
                <a:lnTo>
                  <a:pt x="263651" y="717803"/>
                </a:lnTo>
                <a:lnTo>
                  <a:pt x="26365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5613273" y="1978776"/>
            <a:ext cx="198120" cy="205740"/>
          </a:xfrm>
          <a:custGeom>
            <a:avLst/>
            <a:gdLst/>
            <a:ahLst/>
            <a:cxnLst/>
            <a:rect l="l" t="t" r="r" b="b"/>
            <a:pathLst>
              <a:path w="264159" h="274320">
                <a:moveTo>
                  <a:pt x="263651" y="0"/>
                </a:moveTo>
                <a:lnTo>
                  <a:pt x="0" y="0"/>
                </a:lnTo>
                <a:lnTo>
                  <a:pt x="0" y="274319"/>
                </a:lnTo>
                <a:lnTo>
                  <a:pt x="263651" y="274319"/>
                </a:lnTo>
                <a:lnTo>
                  <a:pt x="26365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7412355" y="1823329"/>
            <a:ext cx="198120" cy="361474"/>
          </a:xfrm>
          <a:custGeom>
            <a:avLst/>
            <a:gdLst/>
            <a:ahLst/>
            <a:cxnLst/>
            <a:rect l="l" t="t" r="r" b="b"/>
            <a:pathLst>
              <a:path w="264159" h="481964">
                <a:moveTo>
                  <a:pt x="263651" y="0"/>
                </a:moveTo>
                <a:lnTo>
                  <a:pt x="0" y="0"/>
                </a:lnTo>
                <a:lnTo>
                  <a:pt x="0" y="481583"/>
                </a:lnTo>
                <a:lnTo>
                  <a:pt x="263651" y="481583"/>
                </a:lnTo>
                <a:lnTo>
                  <a:pt x="26365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435483" y="1530722"/>
            <a:ext cx="198120" cy="653891"/>
          </a:xfrm>
          <a:custGeom>
            <a:avLst/>
            <a:gdLst/>
            <a:ahLst/>
            <a:cxnLst/>
            <a:rect l="l" t="t" r="r" b="b"/>
            <a:pathLst>
              <a:path w="264159" h="871854">
                <a:moveTo>
                  <a:pt x="263652" y="0"/>
                </a:moveTo>
                <a:lnTo>
                  <a:pt x="0" y="0"/>
                </a:lnTo>
                <a:lnTo>
                  <a:pt x="0" y="871727"/>
                </a:lnTo>
                <a:lnTo>
                  <a:pt x="263652" y="871727"/>
                </a:lnTo>
                <a:lnTo>
                  <a:pt x="263652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2233421" y="2161085"/>
            <a:ext cx="19812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3652" y="0"/>
                </a:lnTo>
              </a:path>
            </a:pathLst>
          </a:custGeom>
          <a:ln w="62483">
            <a:solidFill>
              <a:srgbClr val="99C2D5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4032503" y="1686169"/>
            <a:ext cx="198120" cy="498634"/>
          </a:xfrm>
          <a:custGeom>
            <a:avLst/>
            <a:gdLst/>
            <a:ahLst/>
            <a:cxnLst/>
            <a:rect l="l" t="t" r="r" b="b"/>
            <a:pathLst>
              <a:path w="264160" h="664845">
                <a:moveTo>
                  <a:pt x="263651" y="0"/>
                </a:moveTo>
                <a:lnTo>
                  <a:pt x="0" y="0"/>
                </a:lnTo>
                <a:lnTo>
                  <a:pt x="0" y="664463"/>
                </a:lnTo>
                <a:lnTo>
                  <a:pt x="263651" y="664463"/>
                </a:lnTo>
                <a:lnTo>
                  <a:pt x="26365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5831585" y="1919342"/>
            <a:ext cx="198120" cy="265271"/>
          </a:xfrm>
          <a:custGeom>
            <a:avLst/>
            <a:gdLst/>
            <a:ahLst/>
            <a:cxnLst/>
            <a:rect l="l" t="t" r="r" b="b"/>
            <a:pathLst>
              <a:path w="264159" h="353695">
                <a:moveTo>
                  <a:pt x="263651" y="0"/>
                </a:moveTo>
                <a:lnTo>
                  <a:pt x="0" y="0"/>
                </a:lnTo>
                <a:lnTo>
                  <a:pt x="0" y="353567"/>
                </a:lnTo>
                <a:lnTo>
                  <a:pt x="263651" y="353567"/>
                </a:lnTo>
                <a:lnTo>
                  <a:pt x="26365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7629525" y="1810756"/>
            <a:ext cx="198120" cy="373856"/>
          </a:xfrm>
          <a:custGeom>
            <a:avLst/>
            <a:gdLst/>
            <a:ahLst/>
            <a:cxnLst/>
            <a:rect l="l" t="t" r="r" b="b"/>
            <a:pathLst>
              <a:path w="264159" h="498475">
                <a:moveTo>
                  <a:pt x="263651" y="0"/>
                </a:moveTo>
                <a:lnTo>
                  <a:pt x="0" y="0"/>
                </a:lnTo>
                <a:lnTo>
                  <a:pt x="0" y="498348"/>
                </a:lnTo>
                <a:lnTo>
                  <a:pt x="263651" y="498348"/>
                </a:lnTo>
                <a:lnTo>
                  <a:pt x="26365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652652" y="1436995"/>
            <a:ext cx="198120" cy="747713"/>
          </a:xfrm>
          <a:custGeom>
            <a:avLst/>
            <a:gdLst/>
            <a:ahLst/>
            <a:cxnLst/>
            <a:rect l="l" t="t" r="r" b="b"/>
            <a:pathLst>
              <a:path w="264159" h="996950">
                <a:moveTo>
                  <a:pt x="263652" y="0"/>
                </a:moveTo>
                <a:lnTo>
                  <a:pt x="0" y="0"/>
                </a:lnTo>
                <a:lnTo>
                  <a:pt x="0" y="996695"/>
                </a:lnTo>
                <a:lnTo>
                  <a:pt x="263652" y="996695"/>
                </a:lnTo>
                <a:lnTo>
                  <a:pt x="263652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2451735" y="2101078"/>
            <a:ext cx="196691" cy="83820"/>
          </a:xfrm>
          <a:custGeom>
            <a:avLst/>
            <a:gdLst/>
            <a:ahLst/>
            <a:cxnLst/>
            <a:rect l="l" t="t" r="r" b="b"/>
            <a:pathLst>
              <a:path w="262254" h="111760">
                <a:moveTo>
                  <a:pt x="262128" y="0"/>
                </a:moveTo>
                <a:lnTo>
                  <a:pt x="0" y="0"/>
                </a:lnTo>
                <a:lnTo>
                  <a:pt x="0" y="111251"/>
                </a:lnTo>
                <a:lnTo>
                  <a:pt x="262128" y="111251"/>
                </a:lnTo>
                <a:lnTo>
                  <a:pt x="262128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4249674" y="1645022"/>
            <a:ext cx="198120" cy="539591"/>
          </a:xfrm>
          <a:custGeom>
            <a:avLst/>
            <a:gdLst/>
            <a:ahLst/>
            <a:cxnLst/>
            <a:rect l="l" t="t" r="r" b="b"/>
            <a:pathLst>
              <a:path w="264160" h="719454">
                <a:moveTo>
                  <a:pt x="263651" y="0"/>
                </a:moveTo>
                <a:lnTo>
                  <a:pt x="0" y="0"/>
                </a:lnTo>
                <a:lnTo>
                  <a:pt x="0" y="719327"/>
                </a:lnTo>
                <a:lnTo>
                  <a:pt x="263651" y="719327"/>
                </a:lnTo>
                <a:lnTo>
                  <a:pt x="26365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6048755" y="2059930"/>
            <a:ext cx="198120" cy="124778"/>
          </a:xfrm>
          <a:custGeom>
            <a:avLst/>
            <a:gdLst/>
            <a:ahLst/>
            <a:cxnLst/>
            <a:rect l="l" t="t" r="r" b="b"/>
            <a:pathLst>
              <a:path w="264159" h="166370">
                <a:moveTo>
                  <a:pt x="263651" y="0"/>
                </a:moveTo>
                <a:lnTo>
                  <a:pt x="0" y="0"/>
                </a:lnTo>
                <a:lnTo>
                  <a:pt x="0" y="166115"/>
                </a:lnTo>
                <a:lnTo>
                  <a:pt x="263651" y="166115"/>
                </a:lnTo>
                <a:lnTo>
                  <a:pt x="26365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7847837" y="1603872"/>
            <a:ext cx="198120" cy="581025"/>
          </a:xfrm>
          <a:custGeom>
            <a:avLst/>
            <a:gdLst/>
            <a:ahLst/>
            <a:cxnLst/>
            <a:rect l="l" t="t" r="r" b="b"/>
            <a:pathLst>
              <a:path w="264159" h="774700">
                <a:moveTo>
                  <a:pt x="263651" y="0"/>
                </a:moveTo>
                <a:lnTo>
                  <a:pt x="0" y="0"/>
                </a:lnTo>
                <a:lnTo>
                  <a:pt x="0" y="774191"/>
                </a:lnTo>
                <a:lnTo>
                  <a:pt x="263651" y="774191"/>
                </a:lnTo>
                <a:lnTo>
                  <a:pt x="26365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869822" y="1425564"/>
            <a:ext cx="198120" cy="759143"/>
          </a:xfrm>
          <a:custGeom>
            <a:avLst/>
            <a:gdLst/>
            <a:ahLst/>
            <a:cxnLst/>
            <a:rect l="l" t="t" r="r" b="b"/>
            <a:pathLst>
              <a:path w="264159" h="1012189">
                <a:moveTo>
                  <a:pt x="263652" y="0"/>
                </a:moveTo>
                <a:lnTo>
                  <a:pt x="0" y="0"/>
                </a:lnTo>
                <a:lnTo>
                  <a:pt x="0" y="1011936"/>
                </a:lnTo>
                <a:lnTo>
                  <a:pt x="263652" y="1011936"/>
                </a:lnTo>
                <a:lnTo>
                  <a:pt x="263652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2668905" y="2170229"/>
            <a:ext cx="19812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3651" y="0"/>
                </a:lnTo>
              </a:path>
            </a:pathLst>
          </a:custGeom>
          <a:ln w="38100">
            <a:solidFill>
              <a:srgbClr val="953484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4466843" y="1622161"/>
            <a:ext cx="198120" cy="562451"/>
          </a:xfrm>
          <a:custGeom>
            <a:avLst/>
            <a:gdLst/>
            <a:ahLst/>
            <a:cxnLst/>
            <a:rect l="l" t="t" r="r" b="b"/>
            <a:pathLst>
              <a:path w="264160" h="749935">
                <a:moveTo>
                  <a:pt x="263652" y="0"/>
                </a:moveTo>
                <a:lnTo>
                  <a:pt x="0" y="0"/>
                </a:lnTo>
                <a:lnTo>
                  <a:pt x="0" y="749807"/>
                </a:lnTo>
                <a:lnTo>
                  <a:pt x="263652" y="749807"/>
                </a:lnTo>
                <a:lnTo>
                  <a:pt x="263652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6265926" y="1986778"/>
            <a:ext cx="198120" cy="198120"/>
          </a:xfrm>
          <a:custGeom>
            <a:avLst/>
            <a:gdLst/>
            <a:ahLst/>
            <a:cxnLst/>
            <a:rect l="l" t="t" r="r" b="b"/>
            <a:pathLst>
              <a:path w="264159" h="264160">
                <a:moveTo>
                  <a:pt x="263651" y="0"/>
                </a:moveTo>
                <a:lnTo>
                  <a:pt x="0" y="0"/>
                </a:lnTo>
                <a:lnTo>
                  <a:pt x="0" y="263651"/>
                </a:lnTo>
                <a:lnTo>
                  <a:pt x="263651" y="263651"/>
                </a:lnTo>
                <a:lnTo>
                  <a:pt x="2636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2" name="object 22"/>
          <p:cNvSpPr/>
          <p:nvPr/>
        </p:nvSpPr>
        <p:spPr>
          <a:xfrm>
            <a:off x="8065007" y="1734175"/>
            <a:ext cx="198120" cy="450533"/>
          </a:xfrm>
          <a:custGeom>
            <a:avLst/>
            <a:gdLst/>
            <a:ahLst/>
            <a:cxnLst/>
            <a:rect l="l" t="t" r="r" b="b"/>
            <a:pathLst>
              <a:path w="264159" h="600710">
                <a:moveTo>
                  <a:pt x="263651" y="0"/>
                </a:moveTo>
                <a:lnTo>
                  <a:pt x="0" y="0"/>
                </a:lnTo>
                <a:lnTo>
                  <a:pt x="0" y="600455"/>
                </a:lnTo>
                <a:lnTo>
                  <a:pt x="263651" y="600455"/>
                </a:lnTo>
                <a:lnTo>
                  <a:pt x="2636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3" name="object 23"/>
          <p:cNvSpPr/>
          <p:nvPr/>
        </p:nvSpPr>
        <p:spPr>
          <a:xfrm>
            <a:off x="1086993" y="1443853"/>
            <a:ext cx="198120" cy="741045"/>
          </a:xfrm>
          <a:custGeom>
            <a:avLst/>
            <a:gdLst/>
            <a:ahLst/>
            <a:cxnLst/>
            <a:rect l="l" t="t" r="r" b="b"/>
            <a:pathLst>
              <a:path w="264160" h="988060">
                <a:moveTo>
                  <a:pt x="263651" y="0"/>
                </a:moveTo>
                <a:lnTo>
                  <a:pt x="0" y="0"/>
                </a:lnTo>
                <a:lnTo>
                  <a:pt x="0" y="987551"/>
                </a:lnTo>
                <a:lnTo>
                  <a:pt x="263651" y="987551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4" name="object 24"/>
          <p:cNvSpPr/>
          <p:nvPr/>
        </p:nvSpPr>
        <p:spPr>
          <a:xfrm>
            <a:off x="2886075" y="2157085"/>
            <a:ext cx="19812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3651" y="0"/>
                </a:lnTo>
              </a:path>
            </a:pathLst>
          </a:custGeom>
          <a:ln w="73151">
            <a:solidFill>
              <a:srgbClr val="489F68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5" name="object 25"/>
          <p:cNvSpPr/>
          <p:nvPr/>
        </p:nvSpPr>
        <p:spPr>
          <a:xfrm>
            <a:off x="4685157" y="1715887"/>
            <a:ext cx="198120" cy="468630"/>
          </a:xfrm>
          <a:custGeom>
            <a:avLst/>
            <a:gdLst/>
            <a:ahLst/>
            <a:cxnLst/>
            <a:rect l="l" t="t" r="r" b="b"/>
            <a:pathLst>
              <a:path w="264159" h="624839">
                <a:moveTo>
                  <a:pt x="263651" y="0"/>
                </a:moveTo>
                <a:lnTo>
                  <a:pt x="0" y="0"/>
                </a:lnTo>
                <a:lnTo>
                  <a:pt x="0" y="624839"/>
                </a:lnTo>
                <a:lnTo>
                  <a:pt x="263651" y="624839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6" name="object 26"/>
          <p:cNvSpPr/>
          <p:nvPr/>
        </p:nvSpPr>
        <p:spPr>
          <a:xfrm>
            <a:off x="6483096" y="2042784"/>
            <a:ext cx="198120" cy="141923"/>
          </a:xfrm>
          <a:custGeom>
            <a:avLst/>
            <a:gdLst/>
            <a:ahLst/>
            <a:cxnLst/>
            <a:rect l="l" t="t" r="r" b="b"/>
            <a:pathLst>
              <a:path w="264159" h="189229">
                <a:moveTo>
                  <a:pt x="263651" y="0"/>
                </a:moveTo>
                <a:lnTo>
                  <a:pt x="0" y="0"/>
                </a:lnTo>
                <a:lnTo>
                  <a:pt x="0" y="188975"/>
                </a:lnTo>
                <a:lnTo>
                  <a:pt x="263651" y="188975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7" name="object 27"/>
          <p:cNvSpPr/>
          <p:nvPr/>
        </p:nvSpPr>
        <p:spPr>
          <a:xfrm>
            <a:off x="8282178" y="1781038"/>
            <a:ext cx="198120" cy="403860"/>
          </a:xfrm>
          <a:custGeom>
            <a:avLst/>
            <a:gdLst/>
            <a:ahLst/>
            <a:cxnLst/>
            <a:rect l="l" t="t" r="r" b="b"/>
            <a:pathLst>
              <a:path w="264159" h="538479">
                <a:moveTo>
                  <a:pt x="263651" y="0"/>
                </a:moveTo>
                <a:lnTo>
                  <a:pt x="0" y="0"/>
                </a:lnTo>
                <a:lnTo>
                  <a:pt x="0" y="537971"/>
                </a:lnTo>
                <a:lnTo>
                  <a:pt x="263651" y="537971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8" name="object 28"/>
          <p:cNvSpPr/>
          <p:nvPr/>
        </p:nvSpPr>
        <p:spPr>
          <a:xfrm>
            <a:off x="1304162" y="1506717"/>
            <a:ext cx="198120" cy="678180"/>
          </a:xfrm>
          <a:custGeom>
            <a:avLst/>
            <a:gdLst/>
            <a:ahLst/>
            <a:cxnLst/>
            <a:rect l="l" t="t" r="r" b="b"/>
            <a:pathLst>
              <a:path w="264160" h="904239">
                <a:moveTo>
                  <a:pt x="263652" y="0"/>
                </a:moveTo>
                <a:lnTo>
                  <a:pt x="0" y="0"/>
                </a:lnTo>
                <a:lnTo>
                  <a:pt x="0" y="903731"/>
                </a:lnTo>
                <a:lnTo>
                  <a:pt x="263652" y="903731"/>
                </a:lnTo>
                <a:lnTo>
                  <a:pt x="263652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3103244" y="2160513"/>
            <a:ext cx="19812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3651" y="0"/>
                </a:lnTo>
              </a:path>
            </a:pathLst>
          </a:custGeom>
          <a:ln w="64007">
            <a:solidFill>
              <a:srgbClr val="28526B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0" name="object 30"/>
          <p:cNvSpPr/>
          <p:nvPr/>
        </p:nvSpPr>
        <p:spPr>
          <a:xfrm>
            <a:off x="4902326" y="1641592"/>
            <a:ext cx="198120" cy="542925"/>
          </a:xfrm>
          <a:custGeom>
            <a:avLst/>
            <a:gdLst/>
            <a:ahLst/>
            <a:cxnLst/>
            <a:rect l="l" t="t" r="r" b="b"/>
            <a:pathLst>
              <a:path w="264159" h="723900">
                <a:moveTo>
                  <a:pt x="263652" y="0"/>
                </a:moveTo>
                <a:lnTo>
                  <a:pt x="0" y="0"/>
                </a:lnTo>
                <a:lnTo>
                  <a:pt x="0" y="723900"/>
                </a:lnTo>
                <a:lnTo>
                  <a:pt x="263652" y="723900"/>
                </a:lnTo>
                <a:lnTo>
                  <a:pt x="263652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1" name="object 31"/>
          <p:cNvSpPr/>
          <p:nvPr/>
        </p:nvSpPr>
        <p:spPr>
          <a:xfrm>
            <a:off x="6701408" y="2027926"/>
            <a:ext cx="198120" cy="156686"/>
          </a:xfrm>
          <a:custGeom>
            <a:avLst/>
            <a:gdLst/>
            <a:ahLst/>
            <a:cxnLst/>
            <a:rect l="l" t="t" r="r" b="b"/>
            <a:pathLst>
              <a:path w="264159" h="208914">
                <a:moveTo>
                  <a:pt x="263652" y="0"/>
                </a:moveTo>
                <a:lnTo>
                  <a:pt x="0" y="0"/>
                </a:lnTo>
                <a:lnTo>
                  <a:pt x="0" y="208787"/>
                </a:lnTo>
                <a:lnTo>
                  <a:pt x="263652" y="208787"/>
                </a:lnTo>
                <a:lnTo>
                  <a:pt x="263652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object 32"/>
          <p:cNvSpPr/>
          <p:nvPr/>
        </p:nvSpPr>
        <p:spPr>
          <a:xfrm>
            <a:off x="8499348" y="1807326"/>
            <a:ext cx="198120" cy="377190"/>
          </a:xfrm>
          <a:custGeom>
            <a:avLst/>
            <a:gdLst/>
            <a:ahLst/>
            <a:cxnLst/>
            <a:rect l="l" t="t" r="r" b="b"/>
            <a:pathLst>
              <a:path w="264159" h="502920">
                <a:moveTo>
                  <a:pt x="263651" y="0"/>
                </a:moveTo>
                <a:lnTo>
                  <a:pt x="0" y="0"/>
                </a:lnTo>
                <a:lnTo>
                  <a:pt x="0" y="502919"/>
                </a:lnTo>
                <a:lnTo>
                  <a:pt x="263651" y="502919"/>
                </a:lnTo>
                <a:lnTo>
                  <a:pt x="26365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3" name="object 33"/>
          <p:cNvSpPr/>
          <p:nvPr/>
        </p:nvSpPr>
        <p:spPr>
          <a:xfrm>
            <a:off x="1522475" y="1567296"/>
            <a:ext cx="198120" cy="617220"/>
          </a:xfrm>
          <a:custGeom>
            <a:avLst/>
            <a:gdLst/>
            <a:ahLst/>
            <a:cxnLst/>
            <a:rect l="l" t="t" r="r" b="b"/>
            <a:pathLst>
              <a:path w="264160" h="822960">
                <a:moveTo>
                  <a:pt x="263651" y="0"/>
                </a:moveTo>
                <a:lnTo>
                  <a:pt x="0" y="0"/>
                </a:lnTo>
                <a:lnTo>
                  <a:pt x="0" y="822960"/>
                </a:lnTo>
                <a:lnTo>
                  <a:pt x="263651" y="822960"/>
                </a:lnTo>
                <a:lnTo>
                  <a:pt x="2636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4" name="object 34"/>
          <p:cNvSpPr/>
          <p:nvPr/>
        </p:nvSpPr>
        <p:spPr>
          <a:xfrm>
            <a:off x="3320415" y="2154799"/>
            <a:ext cx="19812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3651" y="0"/>
                </a:lnTo>
              </a:path>
            </a:pathLst>
          </a:custGeom>
          <a:ln w="79248">
            <a:solidFill>
              <a:srgbClr val="003C5C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5" name="object 35"/>
          <p:cNvSpPr/>
          <p:nvPr/>
        </p:nvSpPr>
        <p:spPr>
          <a:xfrm>
            <a:off x="5119496" y="1734175"/>
            <a:ext cx="198120" cy="450533"/>
          </a:xfrm>
          <a:custGeom>
            <a:avLst/>
            <a:gdLst/>
            <a:ahLst/>
            <a:cxnLst/>
            <a:rect l="l" t="t" r="r" b="b"/>
            <a:pathLst>
              <a:path w="264159" h="600710">
                <a:moveTo>
                  <a:pt x="263651" y="0"/>
                </a:moveTo>
                <a:lnTo>
                  <a:pt x="0" y="0"/>
                </a:lnTo>
                <a:lnTo>
                  <a:pt x="0" y="600455"/>
                </a:lnTo>
                <a:lnTo>
                  <a:pt x="263651" y="600455"/>
                </a:lnTo>
                <a:lnTo>
                  <a:pt x="2636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6" name="object 36"/>
          <p:cNvSpPr/>
          <p:nvPr/>
        </p:nvSpPr>
        <p:spPr>
          <a:xfrm>
            <a:off x="6918578" y="2056501"/>
            <a:ext cx="198120" cy="128111"/>
          </a:xfrm>
          <a:custGeom>
            <a:avLst/>
            <a:gdLst/>
            <a:ahLst/>
            <a:cxnLst/>
            <a:rect l="l" t="t" r="r" b="b"/>
            <a:pathLst>
              <a:path w="264159" h="170814">
                <a:moveTo>
                  <a:pt x="263651" y="0"/>
                </a:moveTo>
                <a:lnTo>
                  <a:pt x="0" y="0"/>
                </a:lnTo>
                <a:lnTo>
                  <a:pt x="0" y="170687"/>
                </a:lnTo>
                <a:lnTo>
                  <a:pt x="263651" y="170687"/>
                </a:lnTo>
                <a:lnTo>
                  <a:pt x="2636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7" name="object 37"/>
          <p:cNvSpPr/>
          <p:nvPr/>
        </p:nvSpPr>
        <p:spPr>
          <a:xfrm>
            <a:off x="8717661" y="1822185"/>
            <a:ext cx="196691" cy="362426"/>
          </a:xfrm>
          <a:custGeom>
            <a:avLst/>
            <a:gdLst/>
            <a:ahLst/>
            <a:cxnLst/>
            <a:rect l="l" t="t" r="r" b="b"/>
            <a:pathLst>
              <a:path w="262254" h="483235">
                <a:moveTo>
                  <a:pt x="262127" y="0"/>
                </a:moveTo>
                <a:lnTo>
                  <a:pt x="0" y="0"/>
                </a:lnTo>
                <a:lnTo>
                  <a:pt x="0" y="483107"/>
                </a:lnTo>
                <a:lnTo>
                  <a:pt x="262127" y="483107"/>
                </a:lnTo>
                <a:lnTo>
                  <a:pt x="262127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8" name="object 38"/>
          <p:cNvSpPr/>
          <p:nvPr/>
        </p:nvSpPr>
        <p:spPr>
          <a:xfrm>
            <a:off x="69723" y="2184516"/>
            <a:ext cx="8993505" cy="0"/>
          </a:xfrm>
          <a:custGeom>
            <a:avLst/>
            <a:gdLst/>
            <a:ahLst/>
            <a:cxnLst/>
            <a:rect l="l" t="t" r="r" b="b"/>
            <a:pathLst>
              <a:path w="11991340">
                <a:moveTo>
                  <a:pt x="0" y="0"/>
                </a:moveTo>
                <a:lnTo>
                  <a:pt x="1199083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9" name="object 39"/>
          <p:cNvSpPr txBox="1"/>
          <p:nvPr/>
        </p:nvSpPr>
        <p:spPr>
          <a:xfrm>
            <a:off x="2039875" y="1987788"/>
            <a:ext cx="149066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611559" y="1745033"/>
            <a:ext cx="420529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3" baseline="-33333" dirty="0">
                <a:solidFill>
                  <a:srgbClr val="404040"/>
                </a:solidFill>
                <a:latin typeface="Calibri"/>
                <a:cs typeface="Calibri"/>
              </a:rPr>
              <a:t>24%</a:t>
            </a:r>
            <a:r>
              <a:rPr sz="1125" spc="62" baseline="-33333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30%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410640" y="1635973"/>
            <a:ext cx="42005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3" baseline="-8333" dirty="0">
                <a:solidFill>
                  <a:srgbClr val="404040"/>
                </a:solidFill>
                <a:latin typeface="Calibri"/>
                <a:cs typeface="Calibri"/>
              </a:rPr>
              <a:t>41%</a:t>
            </a:r>
            <a:r>
              <a:rPr sz="1125" spc="56" baseline="-8333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046564" y="188486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14%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845647" y="1428613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67%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257519" y="1926066"/>
            <a:ext cx="583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8" baseline="-22222" dirty="0">
                <a:solidFill>
                  <a:srgbClr val="404040"/>
                </a:solidFill>
                <a:latin typeface="Calibri"/>
                <a:cs typeface="Calibri"/>
              </a:rPr>
              <a:t>5%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10%</a:t>
            </a:r>
            <a:r>
              <a:rPr sz="750" spc="263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8" baseline="-33333" dirty="0">
                <a:solidFill>
                  <a:srgbClr val="404040"/>
                </a:solidFill>
                <a:latin typeface="Calibri"/>
                <a:cs typeface="Calibri"/>
              </a:rPr>
              <a:t>3%</a:t>
            </a:r>
            <a:endParaRPr sz="1125" baseline="-33333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812666" y="1471095"/>
            <a:ext cx="855345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62% </a:t>
            </a:r>
            <a:r>
              <a:rPr sz="1125" spc="73" baseline="-25000" dirty="0">
                <a:solidFill>
                  <a:srgbClr val="404040"/>
                </a:solidFill>
                <a:latin typeface="Calibri"/>
                <a:cs typeface="Calibri"/>
              </a:rPr>
              <a:t>57%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62%</a:t>
            </a:r>
            <a:r>
              <a:rPr sz="750" spc="127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13888" dirty="0">
                <a:solidFill>
                  <a:srgbClr val="404040"/>
                </a:solidFill>
                <a:latin typeface="Calibri"/>
                <a:cs typeface="Calibri"/>
              </a:rPr>
              <a:t>65%</a:t>
            </a:r>
            <a:endParaRPr sz="1125" baseline="13888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682490" y="1541103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54%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899850" y="1466999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62%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263926" y="1812661"/>
            <a:ext cx="637699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23% </a:t>
            </a:r>
            <a:r>
              <a:rPr sz="1125" spc="73" baseline="-33333" dirty="0">
                <a:solidFill>
                  <a:srgbClr val="404040"/>
                </a:solidFill>
                <a:latin typeface="Calibri"/>
                <a:cs typeface="Calibri"/>
              </a:rPr>
              <a:t>16%</a:t>
            </a:r>
            <a:r>
              <a:rPr sz="1125" spc="124" baseline="-33333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-25000" dirty="0">
                <a:solidFill>
                  <a:srgbClr val="404040"/>
                </a:solidFill>
                <a:latin typeface="Calibri"/>
                <a:cs typeface="Calibri"/>
              </a:rPr>
              <a:t>18%</a:t>
            </a:r>
            <a:endParaRPr sz="1125" baseline="-250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519332" y="1392704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71%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909697" y="1961727"/>
            <a:ext cx="584359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8" baseline="2777" dirty="0">
                <a:solidFill>
                  <a:srgbClr val="404040"/>
                </a:solidFill>
                <a:latin typeface="Calibri"/>
                <a:cs typeface="Calibri"/>
              </a:rPr>
              <a:t>6% </a:t>
            </a:r>
            <a:r>
              <a:rPr sz="750" spc="53" dirty="0">
                <a:solidFill>
                  <a:srgbClr val="404040"/>
                </a:solidFill>
                <a:latin typeface="Calibri"/>
                <a:cs typeface="Calibri"/>
              </a:rPr>
              <a:t>5%</a:t>
            </a:r>
            <a:r>
              <a:rPr sz="750" spc="248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8" baseline="5555" dirty="0">
                <a:solidFill>
                  <a:srgbClr val="404040"/>
                </a:solidFill>
                <a:latin typeface="Calibri"/>
                <a:cs typeface="Calibri"/>
              </a:rPr>
              <a:t>7%</a:t>
            </a:r>
            <a:endParaRPr sz="1125" baseline="5555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117306" y="1559105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52%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916388" y="1882193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15%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063008" y="1559354"/>
            <a:ext cx="855345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52% </a:t>
            </a:r>
            <a:r>
              <a:rPr sz="1125" spc="73" baseline="-27777" dirty="0">
                <a:solidFill>
                  <a:srgbClr val="404040"/>
                </a:solidFill>
                <a:latin typeface="Calibri"/>
                <a:cs typeface="Calibri"/>
              </a:rPr>
              <a:t>46% </a:t>
            </a:r>
            <a:r>
              <a:rPr sz="1125" spc="73" baseline="-41666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r>
              <a:rPr sz="1125" spc="185" baseline="-4166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-50000" dirty="0">
                <a:solidFill>
                  <a:srgbClr val="404040"/>
                </a:solidFill>
                <a:latin typeface="Calibri"/>
                <a:cs typeface="Calibri"/>
              </a:rPr>
              <a:t>42%</a:t>
            </a:r>
            <a:endParaRPr sz="1125" baseline="-5000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83794" y="2225284"/>
            <a:ext cx="97012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Kompetensutveckling</a:t>
            </a:r>
            <a:endParaRPr sz="788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074354" y="2225284"/>
            <a:ext cx="1386364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437674" marR="3810" indent="-428625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Kortare anställningsformer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(gig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anställning)</a:t>
            </a:r>
            <a:endParaRPr sz="788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259770" y="2225284"/>
            <a:ext cx="6143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Nyrekrytering</a:t>
            </a:r>
            <a:endParaRPr sz="788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697473" y="2225284"/>
            <a:ext cx="1336358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40005" marR="3810" indent="-30956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Omskolning/omställning till ny  arbetsuppgift/ny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verksamhet</a:t>
            </a:r>
            <a:endParaRPr sz="788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343584" y="2225284"/>
            <a:ext cx="1641634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326231" marR="3810" indent="-317182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anlitar extern kompetens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i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form av  konsulter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och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experter</a:t>
            </a:r>
            <a:endParaRPr sz="788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14732" y="850445"/>
            <a:ext cx="4063841" cy="55839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247650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68" dirty="0">
                <a:solidFill>
                  <a:schemeClr val="bg2"/>
                </a:solidFill>
                <a:latin typeface="Calibri"/>
                <a:cs typeface="Calibri"/>
              </a:rPr>
              <a:t>Hur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hanterar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ni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nya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behov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av </a:t>
            </a:r>
            <a:r>
              <a:rPr sz="1050" spc="53" dirty="0">
                <a:solidFill>
                  <a:schemeClr val="bg2"/>
                </a:solidFill>
                <a:latin typeface="Calibri"/>
                <a:cs typeface="Calibri"/>
              </a:rPr>
              <a:t>kompetens inom</a:t>
            </a:r>
            <a:r>
              <a:rPr sz="1050" spc="-12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23" dirty="0">
                <a:solidFill>
                  <a:schemeClr val="bg2"/>
                </a:solidFill>
                <a:latin typeface="Calibri"/>
                <a:cs typeface="Calibri"/>
              </a:rPr>
              <a:t>företaget?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763" dirty="0">
              <a:latin typeface="Times New Roman"/>
              <a:cs typeface="Times New Roman"/>
            </a:endParaRPr>
          </a:p>
          <a:p>
            <a:pPr marL="9525"/>
            <a:r>
              <a:rPr sz="1125" spc="73" baseline="-13888" dirty="0">
                <a:solidFill>
                  <a:srgbClr val="404040"/>
                </a:solidFill>
                <a:latin typeface="Calibri"/>
                <a:cs typeface="Calibri"/>
              </a:rPr>
              <a:t>82% </a:t>
            </a:r>
            <a:r>
              <a:rPr sz="1125" spc="73" baseline="-50000" dirty="0">
                <a:solidFill>
                  <a:srgbClr val="404040"/>
                </a:solidFill>
                <a:latin typeface="Calibri"/>
                <a:cs typeface="Calibri"/>
              </a:rPr>
              <a:t>75% </a:t>
            </a:r>
            <a:r>
              <a:rPr sz="1125" spc="73" baseline="2777" dirty="0">
                <a:solidFill>
                  <a:srgbClr val="404040"/>
                </a:solidFill>
                <a:latin typeface="Calibri"/>
                <a:cs typeface="Calibri"/>
              </a:rPr>
              <a:t>86% </a:t>
            </a:r>
            <a:r>
              <a:rPr sz="1125" spc="73" baseline="11111" dirty="0">
                <a:solidFill>
                  <a:srgbClr val="404040"/>
                </a:solidFill>
                <a:latin typeface="Calibri"/>
                <a:cs typeface="Calibri"/>
              </a:rPr>
              <a:t>87%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85%</a:t>
            </a:r>
            <a:r>
              <a:rPr sz="750" spc="259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-36111" dirty="0">
                <a:solidFill>
                  <a:srgbClr val="404040"/>
                </a:solidFill>
                <a:latin typeface="Calibri"/>
                <a:cs typeface="Calibri"/>
              </a:rPr>
              <a:t>78%</a:t>
            </a:r>
            <a:endParaRPr sz="1125" baseline="-36111" dirty="0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52933" y="3018335"/>
            <a:ext cx="3517106" cy="17120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Vilka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hinder </a:t>
            </a:r>
            <a:r>
              <a:rPr sz="1050" spc="56" dirty="0">
                <a:solidFill>
                  <a:schemeClr val="bg2"/>
                </a:solidFill>
                <a:latin typeface="Calibri"/>
                <a:cs typeface="Calibri"/>
              </a:rPr>
              <a:t>ser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ni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gällande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att hitta rätt</a:t>
            </a:r>
            <a:r>
              <a:rPr sz="1050" spc="-23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kompetens?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242317" y="3909304"/>
            <a:ext cx="248126" cy="359093"/>
          </a:xfrm>
          <a:custGeom>
            <a:avLst/>
            <a:gdLst/>
            <a:ahLst/>
            <a:cxnLst/>
            <a:rect l="l" t="t" r="r" b="b"/>
            <a:pathLst>
              <a:path w="330834" h="478789">
                <a:moveTo>
                  <a:pt x="330707" y="0"/>
                </a:moveTo>
                <a:lnTo>
                  <a:pt x="0" y="0"/>
                </a:lnTo>
                <a:lnTo>
                  <a:pt x="0" y="478536"/>
                </a:lnTo>
                <a:lnTo>
                  <a:pt x="330707" y="478536"/>
                </a:lnTo>
                <a:lnTo>
                  <a:pt x="33070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2" name="object 62"/>
          <p:cNvSpPr/>
          <p:nvPr/>
        </p:nvSpPr>
        <p:spPr>
          <a:xfrm>
            <a:off x="2491740" y="3624697"/>
            <a:ext cx="247174" cy="643889"/>
          </a:xfrm>
          <a:custGeom>
            <a:avLst/>
            <a:gdLst/>
            <a:ahLst/>
            <a:cxnLst/>
            <a:rect l="l" t="t" r="r" b="b"/>
            <a:pathLst>
              <a:path w="329564" h="858520">
                <a:moveTo>
                  <a:pt x="329183" y="0"/>
                </a:moveTo>
                <a:lnTo>
                  <a:pt x="0" y="0"/>
                </a:lnTo>
                <a:lnTo>
                  <a:pt x="0" y="858012"/>
                </a:lnTo>
                <a:lnTo>
                  <a:pt x="329183" y="858012"/>
                </a:lnTo>
                <a:lnTo>
                  <a:pt x="329183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3" name="object 63"/>
          <p:cNvSpPr/>
          <p:nvPr/>
        </p:nvSpPr>
        <p:spPr>
          <a:xfrm>
            <a:off x="4740021" y="3581263"/>
            <a:ext cx="247174" cy="687229"/>
          </a:xfrm>
          <a:custGeom>
            <a:avLst/>
            <a:gdLst/>
            <a:ahLst/>
            <a:cxnLst/>
            <a:rect l="l" t="t" r="r" b="b"/>
            <a:pathLst>
              <a:path w="329565" h="916304">
                <a:moveTo>
                  <a:pt x="329183" y="0"/>
                </a:moveTo>
                <a:lnTo>
                  <a:pt x="0" y="0"/>
                </a:lnTo>
                <a:lnTo>
                  <a:pt x="0" y="915923"/>
                </a:lnTo>
                <a:lnTo>
                  <a:pt x="329183" y="915923"/>
                </a:lnTo>
                <a:lnTo>
                  <a:pt x="329183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4" name="object 64"/>
          <p:cNvSpPr/>
          <p:nvPr/>
        </p:nvSpPr>
        <p:spPr>
          <a:xfrm>
            <a:off x="6988302" y="4033890"/>
            <a:ext cx="247174" cy="234315"/>
          </a:xfrm>
          <a:custGeom>
            <a:avLst/>
            <a:gdLst/>
            <a:ahLst/>
            <a:cxnLst/>
            <a:rect l="l" t="t" r="r" b="b"/>
            <a:pathLst>
              <a:path w="329565" h="312420">
                <a:moveTo>
                  <a:pt x="329184" y="0"/>
                </a:moveTo>
                <a:lnTo>
                  <a:pt x="0" y="0"/>
                </a:lnTo>
                <a:lnTo>
                  <a:pt x="0" y="312419"/>
                </a:lnTo>
                <a:lnTo>
                  <a:pt x="329184" y="312419"/>
                </a:lnTo>
                <a:lnTo>
                  <a:pt x="32918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5" name="object 65"/>
          <p:cNvSpPr/>
          <p:nvPr/>
        </p:nvSpPr>
        <p:spPr>
          <a:xfrm>
            <a:off x="514350" y="3889873"/>
            <a:ext cx="247174" cy="378619"/>
          </a:xfrm>
          <a:custGeom>
            <a:avLst/>
            <a:gdLst/>
            <a:ahLst/>
            <a:cxnLst/>
            <a:rect l="l" t="t" r="r" b="b"/>
            <a:pathLst>
              <a:path w="329565" h="504825">
                <a:moveTo>
                  <a:pt x="329184" y="0"/>
                </a:moveTo>
                <a:lnTo>
                  <a:pt x="0" y="0"/>
                </a:lnTo>
                <a:lnTo>
                  <a:pt x="0" y="504444"/>
                </a:lnTo>
                <a:lnTo>
                  <a:pt x="329184" y="504444"/>
                </a:lnTo>
                <a:lnTo>
                  <a:pt x="329184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6" name="object 66"/>
          <p:cNvSpPr/>
          <p:nvPr/>
        </p:nvSpPr>
        <p:spPr>
          <a:xfrm>
            <a:off x="2762631" y="3652129"/>
            <a:ext cx="247174" cy="616268"/>
          </a:xfrm>
          <a:custGeom>
            <a:avLst/>
            <a:gdLst/>
            <a:ahLst/>
            <a:cxnLst/>
            <a:rect l="l" t="t" r="r" b="b"/>
            <a:pathLst>
              <a:path w="329564" h="821689">
                <a:moveTo>
                  <a:pt x="329183" y="0"/>
                </a:moveTo>
                <a:lnTo>
                  <a:pt x="0" y="0"/>
                </a:lnTo>
                <a:lnTo>
                  <a:pt x="0" y="821436"/>
                </a:lnTo>
                <a:lnTo>
                  <a:pt x="329183" y="821436"/>
                </a:lnTo>
                <a:lnTo>
                  <a:pt x="329183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7" name="object 67"/>
          <p:cNvSpPr/>
          <p:nvPr/>
        </p:nvSpPr>
        <p:spPr>
          <a:xfrm>
            <a:off x="5010913" y="3605266"/>
            <a:ext cx="248126" cy="662939"/>
          </a:xfrm>
          <a:custGeom>
            <a:avLst/>
            <a:gdLst/>
            <a:ahLst/>
            <a:cxnLst/>
            <a:rect l="l" t="t" r="r" b="b"/>
            <a:pathLst>
              <a:path w="330834" h="883920">
                <a:moveTo>
                  <a:pt x="330707" y="0"/>
                </a:moveTo>
                <a:lnTo>
                  <a:pt x="0" y="0"/>
                </a:lnTo>
                <a:lnTo>
                  <a:pt x="0" y="883919"/>
                </a:lnTo>
                <a:lnTo>
                  <a:pt x="330707" y="883919"/>
                </a:lnTo>
                <a:lnTo>
                  <a:pt x="330707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8" name="object 68"/>
          <p:cNvSpPr/>
          <p:nvPr/>
        </p:nvSpPr>
        <p:spPr>
          <a:xfrm>
            <a:off x="7260336" y="4102472"/>
            <a:ext cx="247174" cy="165734"/>
          </a:xfrm>
          <a:custGeom>
            <a:avLst/>
            <a:gdLst/>
            <a:ahLst/>
            <a:cxnLst/>
            <a:rect l="l" t="t" r="r" b="b"/>
            <a:pathLst>
              <a:path w="329565" h="220979">
                <a:moveTo>
                  <a:pt x="329183" y="0"/>
                </a:moveTo>
                <a:lnTo>
                  <a:pt x="0" y="0"/>
                </a:lnTo>
                <a:lnTo>
                  <a:pt x="0" y="220980"/>
                </a:lnTo>
                <a:lnTo>
                  <a:pt x="329183" y="220980"/>
                </a:lnTo>
                <a:lnTo>
                  <a:pt x="329183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9" name="object 69"/>
          <p:cNvSpPr/>
          <p:nvPr/>
        </p:nvSpPr>
        <p:spPr>
          <a:xfrm>
            <a:off x="786384" y="3833865"/>
            <a:ext cx="247174" cy="434340"/>
          </a:xfrm>
          <a:custGeom>
            <a:avLst/>
            <a:gdLst/>
            <a:ahLst/>
            <a:cxnLst/>
            <a:rect l="l" t="t" r="r" b="b"/>
            <a:pathLst>
              <a:path w="329565" h="579120">
                <a:moveTo>
                  <a:pt x="329184" y="0"/>
                </a:moveTo>
                <a:lnTo>
                  <a:pt x="0" y="0"/>
                </a:lnTo>
                <a:lnTo>
                  <a:pt x="0" y="579119"/>
                </a:lnTo>
                <a:lnTo>
                  <a:pt x="329184" y="579119"/>
                </a:lnTo>
                <a:lnTo>
                  <a:pt x="329184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0" name="object 70"/>
          <p:cNvSpPr/>
          <p:nvPr/>
        </p:nvSpPr>
        <p:spPr>
          <a:xfrm>
            <a:off x="3034665" y="3524113"/>
            <a:ext cx="247174" cy="744379"/>
          </a:xfrm>
          <a:custGeom>
            <a:avLst/>
            <a:gdLst/>
            <a:ahLst/>
            <a:cxnLst/>
            <a:rect l="l" t="t" r="r" b="b"/>
            <a:pathLst>
              <a:path w="329564" h="992504">
                <a:moveTo>
                  <a:pt x="329183" y="0"/>
                </a:moveTo>
                <a:lnTo>
                  <a:pt x="0" y="0"/>
                </a:lnTo>
                <a:lnTo>
                  <a:pt x="0" y="992123"/>
                </a:lnTo>
                <a:lnTo>
                  <a:pt x="329183" y="992123"/>
                </a:lnTo>
                <a:lnTo>
                  <a:pt x="329183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1" name="object 71"/>
          <p:cNvSpPr/>
          <p:nvPr/>
        </p:nvSpPr>
        <p:spPr>
          <a:xfrm>
            <a:off x="5282946" y="3710421"/>
            <a:ext cx="247174" cy="558165"/>
          </a:xfrm>
          <a:custGeom>
            <a:avLst/>
            <a:gdLst/>
            <a:ahLst/>
            <a:cxnLst/>
            <a:rect l="l" t="t" r="r" b="b"/>
            <a:pathLst>
              <a:path w="329565" h="744220">
                <a:moveTo>
                  <a:pt x="329183" y="0"/>
                </a:moveTo>
                <a:lnTo>
                  <a:pt x="0" y="0"/>
                </a:lnTo>
                <a:lnTo>
                  <a:pt x="0" y="743712"/>
                </a:lnTo>
                <a:lnTo>
                  <a:pt x="329183" y="743712"/>
                </a:lnTo>
                <a:lnTo>
                  <a:pt x="329183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2" name="object 72"/>
          <p:cNvSpPr/>
          <p:nvPr/>
        </p:nvSpPr>
        <p:spPr>
          <a:xfrm>
            <a:off x="7531227" y="4237345"/>
            <a:ext cx="248126" cy="0"/>
          </a:xfrm>
          <a:custGeom>
            <a:avLst/>
            <a:gdLst/>
            <a:ahLst/>
            <a:cxnLst/>
            <a:rect l="l" t="t" r="r" b="b"/>
            <a:pathLst>
              <a:path w="330834">
                <a:moveTo>
                  <a:pt x="0" y="0"/>
                </a:moveTo>
                <a:lnTo>
                  <a:pt x="330708" y="0"/>
                </a:lnTo>
              </a:path>
            </a:pathLst>
          </a:custGeom>
          <a:ln w="82296">
            <a:solidFill>
              <a:srgbClr val="D7E7EE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3" name="object 73"/>
          <p:cNvSpPr/>
          <p:nvPr/>
        </p:nvSpPr>
        <p:spPr>
          <a:xfrm>
            <a:off x="1058418" y="3964168"/>
            <a:ext cx="247174" cy="304324"/>
          </a:xfrm>
          <a:custGeom>
            <a:avLst/>
            <a:gdLst/>
            <a:ahLst/>
            <a:cxnLst/>
            <a:rect l="l" t="t" r="r" b="b"/>
            <a:pathLst>
              <a:path w="329564" h="405764">
                <a:moveTo>
                  <a:pt x="329183" y="0"/>
                </a:moveTo>
                <a:lnTo>
                  <a:pt x="0" y="0"/>
                </a:lnTo>
                <a:lnTo>
                  <a:pt x="0" y="405383"/>
                </a:lnTo>
                <a:lnTo>
                  <a:pt x="329183" y="405383"/>
                </a:lnTo>
                <a:lnTo>
                  <a:pt x="329183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4" name="object 74"/>
          <p:cNvSpPr/>
          <p:nvPr/>
        </p:nvSpPr>
        <p:spPr>
          <a:xfrm>
            <a:off x="3306699" y="3529828"/>
            <a:ext cx="247174" cy="738664"/>
          </a:xfrm>
          <a:custGeom>
            <a:avLst/>
            <a:gdLst/>
            <a:ahLst/>
            <a:cxnLst/>
            <a:rect l="l" t="t" r="r" b="b"/>
            <a:pathLst>
              <a:path w="329564" h="984885">
                <a:moveTo>
                  <a:pt x="329183" y="0"/>
                </a:moveTo>
                <a:lnTo>
                  <a:pt x="0" y="0"/>
                </a:lnTo>
                <a:lnTo>
                  <a:pt x="0" y="984504"/>
                </a:lnTo>
                <a:lnTo>
                  <a:pt x="329183" y="984504"/>
                </a:lnTo>
                <a:lnTo>
                  <a:pt x="329183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5" name="object 75"/>
          <p:cNvSpPr/>
          <p:nvPr/>
        </p:nvSpPr>
        <p:spPr>
          <a:xfrm>
            <a:off x="5554980" y="3486394"/>
            <a:ext cx="247174" cy="782002"/>
          </a:xfrm>
          <a:custGeom>
            <a:avLst/>
            <a:gdLst/>
            <a:ahLst/>
            <a:cxnLst/>
            <a:rect l="l" t="t" r="r" b="b"/>
            <a:pathLst>
              <a:path w="329565" h="1042670">
                <a:moveTo>
                  <a:pt x="329183" y="0"/>
                </a:moveTo>
                <a:lnTo>
                  <a:pt x="0" y="0"/>
                </a:lnTo>
                <a:lnTo>
                  <a:pt x="0" y="1042416"/>
                </a:lnTo>
                <a:lnTo>
                  <a:pt x="329183" y="1042416"/>
                </a:lnTo>
                <a:lnTo>
                  <a:pt x="329183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6" name="object 76"/>
          <p:cNvSpPr/>
          <p:nvPr/>
        </p:nvSpPr>
        <p:spPr>
          <a:xfrm>
            <a:off x="7803261" y="3920733"/>
            <a:ext cx="247174" cy="347663"/>
          </a:xfrm>
          <a:custGeom>
            <a:avLst/>
            <a:gdLst/>
            <a:ahLst/>
            <a:cxnLst/>
            <a:rect l="l" t="t" r="r" b="b"/>
            <a:pathLst>
              <a:path w="329565" h="463550">
                <a:moveTo>
                  <a:pt x="329183" y="0"/>
                </a:moveTo>
                <a:lnTo>
                  <a:pt x="0" y="0"/>
                </a:lnTo>
                <a:lnTo>
                  <a:pt x="0" y="463295"/>
                </a:lnTo>
                <a:lnTo>
                  <a:pt x="329183" y="463295"/>
                </a:lnTo>
                <a:lnTo>
                  <a:pt x="329183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7" name="object 77"/>
          <p:cNvSpPr/>
          <p:nvPr/>
        </p:nvSpPr>
        <p:spPr>
          <a:xfrm>
            <a:off x="1330452" y="3812148"/>
            <a:ext cx="247174" cy="456248"/>
          </a:xfrm>
          <a:custGeom>
            <a:avLst/>
            <a:gdLst/>
            <a:ahLst/>
            <a:cxnLst/>
            <a:rect l="l" t="t" r="r" b="b"/>
            <a:pathLst>
              <a:path w="329564" h="608329">
                <a:moveTo>
                  <a:pt x="329183" y="0"/>
                </a:moveTo>
                <a:lnTo>
                  <a:pt x="0" y="0"/>
                </a:lnTo>
                <a:lnTo>
                  <a:pt x="0" y="608076"/>
                </a:lnTo>
                <a:lnTo>
                  <a:pt x="329183" y="608076"/>
                </a:lnTo>
                <a:lnTo>
                  <a:pt x="329183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8" name="object 78"/>
          <p:cNvSpPr/>
          <p:nvPr/>
        </p:nvSpPr>
        <p:spPr>
          <a:xfrm>
            <a:off x="3578733" y="3535543"/>
            <a:ext cx="247174" cy="732949"/>
          </a:xfrm>
          <a:custGeom>
            <a:avLst/>
            <a:gdLst/>
            <a:ahLst/>
            <a:cxnLst/>
            <a:rect l="l" t="t" r="r" b="b"/>
            <a:pathLst>
              <a:path w="329564" h="977264">
                <a:moveTo>
                  <a:pt x="329183" y="0"/>
                </a:moveTo>
                <a:lnTo>
                  <a:pt x="0" y="0"/>
                </a:lnTo>
                <a:lnTo>
                  <a:pt x="0" y="976884"/>
                </a:lnTo>
                <a:lnTo>
                  <a:pt x="329183" y="976884"/>
                </a:lnTo>
                <a:lnTo>
                  <a:pt x="329183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9" name="object 79"/>
          <p:cNvSpPr/>
          <p:nvPr/>
        </p:nvSpPr>
        <p:spPr>
          <a:xfrm>
            <a:off x="5827014" y="3616696"/>
            <a:ext cx="247174" cy="651510"/>
          </a:xfrm>
          <a:custGeom>
            <a:avLst/>
            <a:gdLst/>
            <a:ahLst/>
            <a:cxnLst/>
            <a:rect l="l" t="t" r="r" b="b"/>
            <a:pathLst>
              <a:path w="329565" h="868679">
                <a:moveTo>
                  <a:pt x="329183" y="0"/>
                </a:moveTo>
                <a:lnTo>
                  <a:pt x="0" y="0"/>
                </a:lnTo>
                <a:lnTo>
                  <a:pt x="0" y="868680"/>
                </a:lnTo>
                <a:lnTo>
                  <a:pt x="329183" y="868680"/>
                </a:lnTo>
                <a:lnTo>
                  <a:pt x="329183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0" name="object 80"/>
          <p:cNvSpPr/>
          <p:nvPr/>
        </p:nvSpPr>
        <p:spPr>
          <a:xfrm>
            <a:off x="8075295" y="4121902"/>
            <a:ext cx="247174" cy="146685"/>
          </a:xfrm>
          <a:custGeom>
            <a:avLst/>
            <a:gdLst/>
            <a:ahLst/>
            <a:cxnLst/>
            <a:rect l="l" t="t" r="r" b="b"/>
            <a:pathLst>
              <a:path w="329565" h="195579">
                <a:moveTo>
                  <a:pt x="329184" y="0"/>
                </a:moveTo>
                <a:lnTo>
                  <a:pt x="0" y="0"/>
                </a:lnTo>
                <a:lnTo>
                  <a:pt x="0" y="195071"/>
                </a:lnTo>
                <a:lnTo>
                  <a:pt x="329184" y="195071"/>
                </a:lnTo>
                <a:lnTo>
                  <a:pt x="329184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1" name="object 81"/>
          <p:cNvSpPr/>
          <p:nvPr/>
        </p:nvSpPr>
        <p:spPr>
          <a:xfrm>
            <a:off x="1601343" y="3873871"/>
            <a:ext cx="247174" cy="394335"/>
          </a:xfrm>
          <a:custGeom>
            <a:avLst/>
            <a:gdLst/>
            <a:ahLst/>
            <a:cxnLst/>
            <a:rect l="l" t="t" r="r" b="b"/>
            <a:pathLst>
              <a:path w="329564" h="525779">
                <a:moveTo>
                  <a:pt x="329183" y="0"/>
                </a:moveTo>
                <a:lnTo>
                  <a:pt x="0" y="0"/>
                </a:lnTo>
                <a:lnTo>
                  <a:pt x="0" y="525780"/>
                </a:lnTo>
                <a:lnTo>
                  <a:pt x="329183" y="525780"/>
                </a:lnTo>
                <a:lnTo>
                  <a:pt x="329183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2" name="object 82"/>
          <p:cNvSpPr/>
          <p:nvPr/>
        </p:nvSpPr>
        <p:spPr>
          <a:xfrm>
            <a:off x="3849625" y="3660131"/>
            <a:ext cx="248126" cy="608171"/>
          </a:xfrm>
          <a:custGeom>
            <a:avLst/>
            <a:gdLst/>
            <a:ahLst/>
            <a:cxnLst/>
            <a:rect l="l" t="t" r="r" b="b"/>
            <a:pathLst>
              <a:path w="330835" h="810895">
                <a:moveTo>
                  <a:pt x="330707" y="0"/>
                </a:moveTo>
                <a:lnTo>
                  <a:pt x="0" y="0"/>
                </a:lnTo>
                <a:lnTo>
                  <a:pt x="0" y="810768"/>
                </a:lnTo>
                <a:lnTo>
                  <a:pt x="330707" y="810768"/>
                </a:lnTo>
                <a:lnTo>
                  <a:pt x="330707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3" name="object 83"/>
          <p:cNvSpPr/>
          <p:nvPr/>
        </p:nvSpPr>
        <p:spPr>
          <a:xfrm>
            <a:off x="6099048" y="3604123"/>
            <a:ext cx="247174" cy="664369"/>
          </a:xfrm>
          <a:custGeom>
            <a:avLst/>
            <a:gdLst/>
            <a:ahLst/>
            <a:cxnLst/>
            <a:rect l="l" t="t" r="r" b="b"/>
            <a:pathLst>
              <a:path w="329565" h="885825">
                <a:moveTo>
                  <a:pt x="329183" y="0"/>
                </a:moveTo>
                <a:lnTo>
                  <a:pt x="0" y="0"/>
                </a:lnTo>
                <a:lnTo>
                  <a:pt x="0" y="885444"/>
                </a:lnTo>
                <a:lnTo>
                  <a:pt x="329183" y="885444"/>
                </a:lnTo>
                <a:lnTo>
                  <a:pt x="329183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4" name="object 84"/>
          <p:cNvSpPr/>
          <p:nvPr/>
        </p:nvSpPr>
        <p:spPr>
          <a:xfrm>
            <a:off x="8347329" y="4115044"/>
            <a:ext cx="247174" cy="153353"/>
          </a:xfrm>
          <a:custGeom>
            <a:avLst/>
            <a:gdLst/>
            <a:ahLst/>
            <a:cxnLst/>
            <a:rect l="l" t="t" r="r" b="b"/>
            <a:pathLst>
              <a:path w="329565" h="204470">
                <a:moveTo>
                  <a:pt x="329183" y="0"/>
                </a:moveTo>
                <a:lnTo>
                  <a:pt x="0" y="0"/>
                </a:lnTo>
                <a:lnTo>
                  <a:pt x="0" y="204216"/>
                </a:lnTo>
                <a:lnTo>
                  <a:pt x="329183" y="204216"/>
                </a:lnTo>
                <a:lnTo>
                  <a:pt x="329183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5" name="object 85"/>
          <p:cNvSpPr/>
          <p:nvPr/>
        </p:nvSpPr>
        <p:spPr>
          <a:xfrm>
            <a:off x="1873377" y="3895588"/>
            <a:ext cx="247174" cy="372904"/>
          </a:xfrm>
          <a:custGeom>
            <a:avLst/>
            <a:gdLst/>
            <a:ahLst/>
            <a:cxnLst/>
            <a:rect l="l" t="t" r="r" b="b"/>
            <a:pathLst>
              <a:path w="329564" h="497204">
                <a:moveTo>
                  <a:pt x="329183" y="0"/>
                </a:moveTo>
                <a:lnTo>
                  <a:pt x="0" y="0"/>
                </a:lnTo>
                <a:lnTo>
                  <a:pt x="0" y="496823"/>
                </a:lnTo>
                <a:lnTo>
                  <a:pt x="329183" y="496823"/>
                </a:lnTo>
                <a:lnTo>
                  <a:pt x="329183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6" name="object 86"/>
          <p:cNvSpPr/>
          <p:nvPr/>
        </p:nvSpPr>
        <p:spPr>
          <a:xfrm>
            <a:off x="4121658" y="3676131"/>
            <a:ext cx="247174" cy="592455"/>
          </a:xfrm>
          <a:custGeom>
            <a:avLst/>
            <a:gdLst/>
            <a:ahLst/>
            <a:cxnLst/>
            <a:rect l="l" t="t" r="r" b="b"/>
            <a:pathLst>
              <a:path w="329564" h="789939">
                <a:moveTo>
                  <a:pt x="329183" y="0"/>
                </a:moveTo>
                <a:lnTo>
                  <a:pt x="0" y="0"/>
                </a:lnTo>
                <a:lnTo>
                  <a:pt x="0" y="789432"/>
                </a:lnTo>
                <a:lnTo>
                  <a:pt x="329183" y="789432"/>
                </a:lnTo>
                <a:lnTo>
                  <a:pt x="329183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7" name="object 87"/>
          <p:cNvSpPr/>
          <p:nvPr/>
        </p:nvSpPr>
        <p:spPr>
          <a:xfrm>
            <a:off x="6369940" y="3704706"/>
            <a:ext cx="248126" cy="563880"/>
          </a:xfrm>
          <a:custGeom>
            <a:avLst/>
            <a:gdLst/>
            <a:ahLst/>
            <a:cxnLst/>
            <a:rect l="l" t="t" r="r" b="b"/>
            <a:pathLst>
              <a:path w="330834" h="751839">
                <a:moveTo>
                  <a:pt x="330707" y="0"/>
                </a:moveTo>
                <a:lnTo>
                  <a:pt x="0" y="0"/>
                </a:lnTo>
                <a:lnTo>
                  <a:pt x="0" y="751332"/>
                </a:lnTo>
                <a:lnTo>
                  <a:pt x="330707" y="751332"/>
                </a:lnTo>
                <a:lnTo>
                  <a:pt x="330707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8" name="object 88"/>
          <p:cNvSpPr/>
          <p:nvPr/>
        </p:nvSpPr>
        <p:spPr>
          <a:xfrm>
            <a:off x="8619363" y="4136761"/>
            <a:ext cx="247174" cy="131445"/>
          </a:xfrm>
          <a:custGeom>
            <a:avLst/>
            <a:gdLst/>
            <a:ahLst/>
            <a:cxnLst/>
            <a:rect l="l" t="t" r="r" b="b"/>
            <a:pathLst>
              <a:path w="329565" h="175260">
                <a:moveTo>
                  <a:pt x="329184" y="0"/>
                </a:moveTo>
                <a:lnTo>
                  <a:pt x="0" y="0"/>
                </a:lnTo>
                <a:lnTo>
                  <a:pt x="0" y="175259"/>
                </a:lnTo>
                <a:lnTo>
                  <a:pt x="329184" y="175259"/>
                </a:lnTo>
                <a:lnTo>
                  <a:pt x="329184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9" name="object 89"/>
          <p:cNvSpPr/>
          <p:nvPr/>
        </p:nvSpPr>
        <p:spPr>
          <a:xfrm>
            <a:off x="57150" y="4268205"/>
            <a:ext cx="8994458" cy="0"/>
          </a:xfrm>
          <a:custGeom>
            <a:avLst/>
            <a:gdLst/>
            <a:ahLst/>
            <a:cxnLst/>
            <a:rect l="l" t="t" r="r" b="b"/>
            <a:pathLst>
              <a:path w="11992610">
                <a:moveTo>
                  <a:pt x="0" y="0"/>
                </a:moveTo>
                <a:lnTo>
                  <a:pt x="1199235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0" name="object 90"/>
          <p:cNvSpPr txBox="1"/>
          <p:nvPr/>
        </p:nvSpPr>
        <p:spPr>
          <a:xfrm>
            <a:off x="264566" y="3734996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28%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2513266" y="3449913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4762024" y="3407147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7010780" y="3859546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18%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536371" y="371528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2785109" y="3478202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47%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5033866" y="3430959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7282624" y="3928355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5" dirty="0">
                <a:solidFill>
                  <a:srgbClr val="404040"/>
                </a:solidFill>
                <a:latin typeface="Calibri"/>
                <a:cs typeface="Calibri"/>
              </a:rPr>
              <a:t>13%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808177" y="365994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5305615" y="3535829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7580662" y="4032596"/>
            <a:ext cx="149066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53" dirty="0">
                <a:solidFill>
                  <a:srgbClr val="404040"/>
                </a:solidFill>
                <a:latin typeface="Calibri"/>
                <a:cs typeface="Calibri"/>
              </a:rPr>
              <a:t>5%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1079944" y="3790528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5577458" y="3312468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60%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7826216" y="3747094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27%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1351787" y="3638223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35%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3056954" y="3361007"/>
            <a:ext cx="7462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3" baseline="5555" dirty="0">
                <a:solidFill>
                  <a:srgbClr val="404040"/>
                </a:solidFill>
                <a:latin typeface="Calibri"/>
                <a:cs typeface="Calibri"/>
              </a:rPr>
              <a:t>57% </a:t>
            </a:r>
            <a:r>
              <a:rPr sz="1125" spc="73" baseline="2777" dirty="0">
                <a:solidFill>
                  <a:srgbClr val="404040"/>
                </a:solidFill>
                <a:latin typeface="Calibri"/>
                <a:cs typeface="Calibri"/>
              </a:rPr>
              <a:t>57%</a:t>
            </a:r>
            <a:r>
              <a:rPr sz="1125" spc="90" baseline="2777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50" spc="45" dirty="0">
                <a:solidFill>
                  <a:srgbClr val="404040"/>
                </a:solidFill>
                <a:latin typeface="Calibri"/>
                <a:cs typeface="Calibri"/>
              </a:rPr>
              <a:t>56%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5849302" y="3442769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50%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8097964" y="3948014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1623821" y="370023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30%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3872293" y="3486014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47%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6121051" y="342953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8369807" y="3940241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5" dirty="0">
                <a:solidFill>
                  <a:srgbClr val="404040"/>
                </a:solidFill>
                <a:latin typeface="Calibri"/>
                <a:cs typeface="Calibri"/>
              </a:rPr>
              <a:t>12%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1895665" y="3720995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4144327" y="3501348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46%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6393085" y="353059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8641651" y="3962873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10%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257708" y="4310573"/>
            <a:ext cx="1847850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679133" marR="3810" indent="-670083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Branschen har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problem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attrahera  kompetens</a:t>
            </a:r>
            <a:endParaRPr sz="788">
              <a:latin typeface="Arial"/>
              <a:cs typeface="Aria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2359247" y="4310573"/>
            <a:ext cx="2142173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48690" marR="3810" indent="-939641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hittar inte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medarbetare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den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erfarenhet 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vi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söker</a:t>
            </a:r>
            <a:endParaRPr sz="788">
              <a:latin typeface="Arial"/>
              <a:cs typeface="Arial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4591240" y="4310573"/>
            <a:ext cx="2176463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65359" marR="3810" indent="-956310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hittar inte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medarbetare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den kompetens vi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söker</a:t>
            </a:r>
            <a:endParaRPr sz="788">
              <a:latin typeface="Arial"/>
              <a:cs typeface="Aria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6845522" y="4310573"/>
            <a:ext cx="2165033" cy="125515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50" spc="-4" dirty="0">
                <a:solidFill>
                  <a:srgbClr val="585858"/>
                </a:solidFill>
                <a:latin typeface="Arial"/>
                <a:cs typeface="Arial"/>
              </a:rPr>
              <a:t>Vi </a:t>
            </a:r>
            <a:r>
              <a:rPr sz="750" dirty="0">
                <a:solidFill>
                  <a:srgbClr val="585858"/>
                </a:solidFill>
                <a:latin typeface="Arial"/>
                <a:cs typeface="Arial"/>
              </a:rPr>
              <a:t>kan </a:t>
            </a:r>
            <a:r>
              <a:rPr sz="750" spc="-4" dirty="0">
                <a:solidFill>
                  <a:srgbClr val="585858"/>
                </a:solidFill>
                <a:latin typeface="Arial"/>
                <a:cs typeface="Arial"/>
              </a:rPr>
              <a:t>inte möta konkurrensen </a:t>
            </a:r>
            <a:r>
              <a:rPr sz="750" dirty="0">
                <a:solidFill>
                  <a:srgbClr val="585858"/>
                </a:solidFill>
                <a:latin typeface="Arial"/>
                <a:cs typeface="Arial"/>
              </a:rPr>
              <a:t>om</a:t>
            </a:r>
            <a:r>
              <a:rPr sz="750" spc="-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50" spc="-4" dirty="0">
                <a:solidFill>
                  <a:srgbClr val="585858"/>
                </a:solidFill>
                <a:latin typeface="Arial"/>
                <a:cs typeface="Arial"/>
              </a:rPr>
              <a:t>kompetensen</a:t>
            </a:r>
            <a:endParaRPr sz="750" dirty="0">
              <a:latin typeface="Arial"/>
              <a:cs typeface="Arial"/>
            </a:endParaRPr>
          </a:p>
        </p:txBody>
      </p:sp>
      <p:sp>
        <p:nvSpPr>
          <p:cNvPr id="120" name="object 120"/>
          <p:cNvSpPr/>
          <p:nvPr/>
        </p:nvSpPr>
        <p:spPr>
          <a:xfrm>
            <a:off x="1281303" y="2752588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5"/>
                </a:moveTo>
                <a:lnTo>
                  <a:pt x="67056" y="67055"/>
                </a:lnTo>
                <a:lnTo>
                  <a:pt x="67056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1" name="object 121"/>
          <p:cNvSpPr txBox="1"/>
          <p:nvPr/>
        </p:nvSpPr>
        <p:spPr>
          <a:xfrm>
            <a:off x="1344263" y="2699819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med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122" name="object 122"/>
          <p:cNvSpPr/>
          <p:nvPr/>
        </p:nvSpPr>
        <p:spPr>
          <a:xfrm>
            <a:off x="2672333" y="2752588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3" name="object 123"/>
          <p:cNvSpPr txBox="1"/>
          <p:nvPr/>
        </p:nvSpPr>
        <p:spPr>
          <a:xfrm>
            <a:off x="2735294" y="2699819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utan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124" name="object 124"/>
          <p:cNvSpPr/>
          <p:nvPr/>
        </p:nvSpPr>
        <p:spPr>
          <a:xfrm>
            <a:off x="4063365" y="2752588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5" name="object 125"/>
          <p:cNvSpPr txBox="1"/>
          <p:nvPr/>
        </p:nvSpPr>
        <p:spPr>
          <a:xfrm>
            <a:off x="4126516" y="2699819"/>
            <a:ext cx="581025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Koncernchef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4871466" y="2752588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6" y="67055"/>
                </a:lnTo>
                <a:lnTo>
                  <a:pt x="67056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7" name="object 127"/>
          <p:cNvSpPr txBox="1"/>
          <p:nvPr/>
        </p:nvSpPr>
        <p:spPr>
          <a:xfrm>
            <a:off x="4933950" y="2699819"/>
            <a:ext cx="60293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128" name="object 128"/>
          <p:cNvSpPr/>
          <p:nvPr/>
        </p:nvSpPr>
        <p:spPr>
          <a:xfrm>
            <a:off x="5700141" y="2752588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9" name="object 129"/>
          <p:cNvSpPr txBox="1"/>
          <p:nvPr/>
        </p:nvSpPr>
        <p:spPr>
          <a:xfrm>
            <a:off x="5763577" y="2699819"/>
            <a:ext cx="128016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Styrelse-ledamot/ordförande</a:t>
            </a:r>
            <a:endParaRPr sz="788">
              <a:latin typeface="Arial"/>
              <a:cs typeface="Arial"/>
            </a:endParaRPr>
          </a:p>
        </p:txBody>
      </p:sp>
      <p:sp>
        <p:nvSpPr>
          <p:cNvPr id="130" name="object 130"/>
          <p:cNvSpPr/>
          <p:nvPr/>
        </p:nvSpPr>
        <p:spPr>
          <a:xfrm>
            <a:off x="7207757" y="2752588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1" name="object 131"/>
          <p:cNvSpPr txBox="1"/>
          <p:nvPr/>
        </p:nvSpPr>
        <p:spPr>
          <a:xfrm>
            <a:off x="7271385" y="2699819"/>
            <a:ext cx="15763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VD</a:t>
            </a:r>
            <a:endParaRPr sz="788">
              <a:latin typeface="Arial"/>
              <a:cs typeface="Arial"/>
            </a:endParaRPr>
          </a:p>
        </p:txBody>
      </p:sp>
      <p:sp>
        <p:nvSpPr>
          <p:cNvPr id="132" name="object 132"/>
          <p:cNvSpPr/>
          <p:nvPr/>
        </p:nvSpPr>
        <p:spPr>
          <a:xfrm>
            <a:off x="7592948" y="2752588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3" name="object 133"/>
          <p:cNvSpPr txBox="1"/>
          <p:nvPr/>
        </p:nvSpPr>
        <p:spPr>
          <a:xfrm>
            <a:off x="7656099" y="2699819"/>
            <a:ext cx="28670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Ä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gare</a:t>
            </a:r>
            <a:endParaRPr sz="788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2" y="241745"/>
            <a:ext cx="2311718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</a:t>
            </a:r>
            <a:r>
              <a:rPr sz="2400" spc="-255" dirty="0">
                <a:solidFill>
                  <a:schemeClr val="bg2"/>
                </a:solidFill>
              </a:rPr>
              <a:t> </a:t>
            </a:r>
            <a:r>
              <a:rPr sz="2400" spc="-71" dirty="0">
                <a:solidFill>
                  <a:schemeClr val="bg2"/>
                </a:solidFill>
              </a:rPr>
              <a:t>detalj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2098549" y="1907666"/>
            <a:ext cx="573881" cy="164783"/>
          </a:xfrm>
          <a:custGeom>
            <a:avLst/>
            <a:gdLst/>
            <a:ahLst/>
            <a:cxnLst/>
            <a:rect l="l" t="t" r="r" b="b"/>
            <a:pathLst>
              <a:path w="765175" h="219710">
                <a:moveTo>
                  <a:pt x="765048" y="0"/>
                </a:moveTo>
                <a:lnTo>
                  <a:pt x="0" y="0"/>
                </a:lnTo>
                <a:lnTo>
                  <a:pt x="0" y="219456"/>
                </a:lnTo>
                <a:lnTo>
                  <a:pt x="765048" y="219456"/>
                </a:lnTo>
                <a:lnTo>
                  <a:pt x="76504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098548" y="2320290"/>
            <a:ext cx="273368" cy="164783"/>
          </a:xfrm>
          <a:custGeom>
            <a:avLst/>
            <a:gdLst/>
            <a:ahLst/>
            <a:cxnLst/>
            <a:rect l="l" t="t" r="r" b="b"/>
            <a:pathLst>
              <a:path w="364489" h="219710">
                <a:moveTo>
                  <a:pt x="364236" y="0"/>
                </a:moveTo>
                <a:lnTo>
                  <a:pt x="0" y="0"/>
                </a:lnTo>
                <a:lnTo>
                  <a:pt x="0" y="219455"/>
                </a:lnTo>
                <a:lnTo>
                  <a:pt x="364236" y="219455"/>
                </a:lnTo>
                <a:lnTo>
                  <a:pt x="36423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2098548" y="2731769"/>
            <a:ext cx="440055" cy="164783"/>
          </a:xfrm>
          <a:custGeom>
            <a:avLst/>
            <a:gdLst/>
            <a:ahLst/>
            <a:cxnLst/>
            <a:rect l="l" t="t" r="r" b="b"/>
            <a:pathLst>
              <a:path w="586739" h="219710">
                <a:moveTo>
                  <a:pt x="586739" y="0"/>
                </a:moveTo>
                <a:lnTo>
                  <a:pt x="0" y="0"/>
                </a:lnTo>
                <a:lnTo>
                  <a:pt x="0" y="219456"/>
                </a:lnTo>
                <a:lnTo>
                  <a:pt x="586739" y="219456"/>
                </a:lnTo>
                <a:lnTo>
                  <a:pt x="58673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2098548" y="3143250"/>
            <a:ext cx="338613" cy="164783"/>
          </a:xfrm>
          <a:custGeom>
            <a:avLst/>
            <a:gdLst/>
            <a:ahLst/>
            <a:cxnLst/>
            <a:rect l="l" t="t" r="r" b="b"/>
            <a:pathLst>
              <a:path w="451485" h="219710">
                <a:moveTo>
                  <a:pt x="451104" y="0"/>
                </a:moveTo>
                <a:lnTo>
                  <a:pt x="0" y="0"/>
                </a:lnTo>
                <a:lnTo>
                  <a:pt x="0" y="219456"/>
                </a:lnTo>
                <a:lnTo>
                  <a:pt x="451104" y="219456"/>
                </a:lnTo>
                <a:lnTo>
                  <a:pt x="45110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2098548" y="3554731"/>
            <a:ext cx="930593" cy="165734"/>
          </a:xfrm>
          <a:custGeom>
            <a:avLst/>
            <a:gdLst/>
            <a:ahLst/>
            <a:cxnLst/>
            <a:rect l="l" t="t" r="r" b="b"/>
            <a:pathLst>
              <a:path w="1240789" h="220979">
                <a:moveTo>
                  <a:pt x="1240536" y="0"/>
                </a:moveTo>
                <a:lnTo>
                  <a:pt x="0" y="0"/>
                </a:lnTo>
                <a:lnTo>
                  <a:pt x="0" y="220980"/>
                </a:lnTo>
                <a:lnTo>
                  <a:pt x="1240536" y="220980"/>
                </a:lnTo>
                <a:lnTo>
                  <a:pt x="124053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2098549" y="3967352"/>
            <a:ext cx="202406" cy="164783"/>
          </a:xfrm>
          <a:custGeom>
            <a:avLst/>
            <a:gdLst/>
            <a:ahLst/>
            <a:cxnLst/>
            <a:rect l="l" t="t" r="r" b="b"/>
            <a:pathLst>
              <a:path w="269875" h="219710">
                <a:moveTo>
                  <a:pt x="269748" y="0"/>
                </a:moveTo>
                <a:lnTo>
                  <a:pt x="0" y="0"/>
                </a:lnTo>
                <a:lnTo>
                  <a:pt x="0" y="219456"/>
                </a:lnTo>
                <a:lnTo>
                  <a:pt x="269748" y="219456"/>
                </a:lnTo>
                <a:lnTo>
                  <a:pt x="26974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2098549" y="4378833"/>
            <a:ext cx="88106" cy="164783"/>
          </a:xfrm>
          <a:custGeom>
            <a:avLst/>
            <a:gdLst/>
            <a:ahLst/>
            <a:cxnLst/>
            <a:rect l="l" t="t" r="r" b="b"/>
            <a:pathLst>
              <a:path w="117475" h="219710">
                <a:moveTo>
                  <a:pt x="117348" y="0"/>
                </a:moveTo>
                <a:lnTo>
                  <a:pt x="0" y="0"/>
                </a:lnTo>
                <a:lnTo>
                  <a:pt x="0" y="219455"/>
                </a:lnTo>
                <a:lnTo>
                  <a:pt x="117348" y="219455"/>
                </a:lnTo>
                <a:lnTo>
                  <a:pt x="11734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2098548" y="1784223"/>
            <a:ext cx="2079308" cy="0"/>
          </a:xfrm>
          <a:custGeom>
            <a:avLst/>
            <a:gdLst/>
            <a:ahLst/>
            <a:cxnLst/>
            <a:rect l="l" t="t" r="r" b="b"/>
            <a:pathLst>
              <a:path w="2772410">
                <a:moveTo>
                  <a:pt x="0" y="0"/>
                </a:moveTo>
                <a:lnTo>
                  <a:pt x="277215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2098548" y="1784223"/>
            <a:ext cx="0" cy="2882741"/>
          </a:xfrm>
          <a:custGeom>
            <a:avLst/>
            <a:gdLst/>
            <a:ahLst/>
            <a:cxnLst/>
            <a:rect l="l" t="t" r="r" b="b"/>
            <a:pathLst>
              <a:path h="3843654">
                <a:moveTo>
                  <a:pt x="0" y="0"/>
                </a:moveTo>
                <a:lnTo>
                  <a:pt x="0" y="3843528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 txBox="1"/>
          <p:nvPr/>
        </p:nvSpPr>
        <p:spPr>
          <a:xfrm>
            <a:off x="2720434" y="1920050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28%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19350" y="2332006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13%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86227" y="2743962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21%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485168" y="3155918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16%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077050" y="3567874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45%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348483" y="3979736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10%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234660" y="4391711"/>
            <a:ext cx="1571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4%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16823" y="1587055"/>
            <a:ext cx="16478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404968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820734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236786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652648" y="1587055"/>
            <a:ext cx="66341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397193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8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85191" y="1797082"/>
            <a:ext cx="1336834" cy="364043"/>
          </a:xfrm>
          <a:prstGeom prst="rect">
            <a:avLst/>
          </a:prstGeom>
        </p:spPr>
        <p:txBody>
          <a:bodyPr vert="horz" wrap="square" lIns="0" tIns="14764" rIns="0" bIns="0" rtlCol="0">
            <a:spAutoFit/>
          </a:bodyPr>
          <a:lstStyle/>
          <a:p>
            <a:pPr marL="9049" marR="3810" indent="-476" algn="ctr">
              <a:lnSpc>
                <a:spcPct val="95900"/>
              </a:lnSpc>
              <a:spcBef>
                <a:spcPts val="116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har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en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tydlig strategi för  kompetensutveckling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unga  medarbetare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46303" y="2266665"/>
            <a:ext cx="1575435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504349" marR="3810" indent="-495300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har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en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tydlig karriärplan för unga  medarbetare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35483" y="2678621"/>
            <a:ext cx="1286351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250984" marR="3810" indent="-241935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satsar tidigt på att erbjuda  ansvarspositioner</a:t>
            </a:r>
            <a:endParaRPr sz="788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63372" y="3147689"/>
            <a:ext cx="125968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satsar på</a:t>
            </a:r>
            <a:r>
              <a:rPr sz="788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mentorprogram</a:t>
            </a:r>
            <a:endParaRPr sz="788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85317" y="3560064"/>
            <a:ext cx="123682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har ingen uttalad strategi</a:t>
            </a:r>
            <a:endParaRPr sz="788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202531" y="3972021"/>
            <a:ext cx="82010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Ej relevant för</a:t>
            </a:r>
            <a:r>
              <a:rPr sz="788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oss</a:t>
            </a:r>
            <a:endParaRPr sz="788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713929" y="4383939"/>
            <a:ext cx="30908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nn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:</a:t>
            </a:r>
            <a:endParaRPr sz="788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52933" y="1133665"/>
            <a:ext cx="3331369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Har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ni </a:t>
            </a:r>
            <a:r>
              <a:rPr sz="1050" spc="60" dirty="0">
                <a:solidFill>
                  <a:schemeClr val="bg2"/>
                </a:solidFill>
                <a:latin typeface="Calibri"/>
                <a:cs typeface="Calibri"/>
              </a:rPr>
              <a:t>en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strategi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behålla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ung</a:t>
            </a:r>
            <a:r>
              <a:rPr sz="1050" spc="-9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kompetens?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4572000" y="1028700"/>
            <a:ext cx="0" cy="3500914"/>
          </a:xfrm>
          <a:custGeom>
            <a:avLst/>
            <a:gdLst/>
            <a:ahLst/>
            <a:cxnLst/>
            <a:rect l="l" t="t" r="r" b="b"/>
            <a:pathLst>
              <a:path h="4667885">
                <a:moveTo>
                  <a:pt x="0" y="0"/>
                </a:moveTo>
                <a:lnTo>
                  <a:pt x="0" y="4667694"/>
                </a:lnTo>
              </a:path>
            </a:pathLst>
          </a:custGeom>
          <a:ln w="6096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3" name="object 33"/>
          <p:cNvSpPr/>
          <p:nvPr/>
        </p:nvSpPr>
        <p:spPr>
          <a:xfrm>
            <a:off x="6483096" y="1871091"/>
            <a:ext cx="70009" cy="115729"/>
          </a:xfrm>
          <a:custGeom>
            <a:avLst/>
            <a:gdLst/>
            <a:ahLst/>
            <a:cxnLst/>
            <a:rect l="l" t="t" r="r" b="b"/>
            <a:pathLst>
              <a:path w="93345" h="154305">
                <a:moveTo>
                  <a:pt x="92964" y="0"/>
                </a:moveTo>
                <a:lnTo>
                  <a:pt x="0" y="0"/>
                </a:lnTo>
                <a:lnTo>
                  <a:pt x="0" y="153924"/>
                </a:lnTo>
                <a:lnTo>
                  <a:pt x="92964" y="153924"/>
                </a:lnTo>
                <a:lnTo>
                  <a:pt x="9296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4" name="object 34"/>
          <p:cNvSpPr/>
          <p:nvPr/>
        </p:nvSpPr>
        <p:spPr>
          <a:xfrm>
            <a:off x="6483097" y="2159127"/>
            <a:ext cx="1105376" cy="115729"/>
          </a:xfrm>
          <a:custGeom>
            <a:avLst/>
            <a:gdLst/>
            <a:ahLst/>
            <a:cxnLst/>
            <a:rect l="l" t="t" r="r" b="b"/>
            <a:pathLst>
              <a:path w="1473834" h="154305">
                <a:moveTo>
                  <a:pt x="1473707" y="0"/>
                </a:moveTo>
                <a:lnTo>
                  <a:pt x="0" y="0"/>
                </a:lnTo>
                <a:lnTo>
                  <a:pt x="0" y="153924"/>
                </a:lnTo>
                <a:lnTo>
                  <a:pt x="1473707" y="153924"/>
                </a:lnTo>
                <a:lnTo>
                  <a:pt x="147370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5" name="object 35"/>
          <p:cNvSpPr/>
          <p:nvPr/>
        </p:nvSpPr>
        <p:spPr>
          <a:xfrm>
            <a:off x="6483096" y="2447163"/>
            <a:ext cx="1175385" cy="115729"/>
          </a:xfrm>
          <a:custGeom>
            <a:avLst/>
            <a:gdLst/>
            <a:ahLst/>
            <a:cxnLst/>
            <a:rect l="l" t="t" r="r" b="b"/>
            <a:pathLst>
              <a:path w="1567179" h="154304">
                <a:moveTo>
                  <a:pt x="1566672" y="0"/>
                </a:moveTo>
                <a:lnTo>
                  <a:pt x="0" y="0"/>
                </a:lnTo>
                <a:lnTo>
                  <a:pt x="0" y="153924"/>
                </a:lnTo>
                <a:lnTo>
                  <a:pt x="1566672" y="153924"/>
                </a:lnTo>
                <a:lnTo>
                  <a:pt x="156667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6" name="object 36"/>
          <p:cNvSpPr/>
          <p:nvPr/>
        </p:nvSpPr>
        <p:spPr>
          <a:xfrm>
            <a:off x="6483096" y="2735199"/>
            <a:ext cx="782002" cy="115729"/>
          </a:xfrm>
          <a:custGeom>
            <a:avLst/>
            <a:gdLst/>
            <a:ahLst/>
            <a:cxnLst/>
            <a:rect l="l" t="t" r="r" b="b"/>
            <a:pathLst>
              <a:path w="1042670" h="154304">
                <a:moveTo>
                  <a:pt x="1042416" y="0"/>
                </a:moveTo>
                <a:lnTo>
                  <a:pt x="0" y="0"/>
                </a:lnTo>
                <a:lnTo>
                  <a:pt x="0" y="153924"/>
                </a:lnTo>
                <a:lnTo>
                  <a:pt x="1042416" y="153924"/>
                </a:lnTo>
                <a:lnTo>
                  <a:pt x="104241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7" name="object 37"/>
          <p:cNvSpPr/>
          <p:nvPr/>
        </p:nvSpPr>
        <p:spPr>
          <a:xfrm>
            <a:off x="6483097" y="3024378"/>
            <a:ext cx="631031" cy="115729"/>
          </a:xfrm>
          <a:custGeom>
            <a:avLst/>
            <a:gdLst/>
            <a:ahLst/>
            <a:cxnLst/>
            <a:rect l="l" t="t" r="r" b="b"/>
            <a:pathLst>
              <a:path w="841375" h="154304">
                <a:moveTo>
                  <a:pt x="841248" y="0"/>
                </a:moveTo>
                <a:lnTo>
                  <a:pt x="0" y="0"/>
                </a:lnTo>
                <a:lnTo>
                  <a:pt x="0" y="153924"/>
                </a:lnTo>
                <a:lnTo>
                  <a:pt x="841248" y="153924"/>
                </a:lnTo>
                <a:lnTo>
                  <a:pt x="84124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8" name="object 38"/>
          <p:cNvSpPr/>
          <p:nvPr/>
        </p:nvSpPr>
        <p:spPr>
          <a:xfrm>
            <a:off x="6483096" y="3312414"/>
            <a:ext cx="235744" cy="115729"/>
          </a:xfrm>
          <a:custGeom>
            <a:avLst/>
            <a:gdLst/>
            <a:ahLst/>
            <a:cxnLst/>
            <a:rect l="l" t="t" r="r" b="b"/>
            <a:pathLst>
              <a:path w="314325" h="154304">
                <a:moveTo>
                  <a:pt x="313944" y="0"/>
                </a:moveTo>
                <a:lnTo>
                  <a:pt x="0" y="0"/>
                </a:lnTo>
                <a:lnTo>
                  <a:pt x="0" y="153924"/>
                </a:lnTo>
                <a:lnTo>
                  <a:pt x="313944" y="153924"/>
                </a:lnTo>
                <a:lnTo>
                  <a:pt x="31394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9" name="object 39"/>
          <p:cNvSpPr/>
          <p:nvPr/>
        </p:nvSpPr>
        <p:spPr>
          <a:xfrm>
            <a:off x="6483096" y="3600450"/>
            <a:ext cx="461963" cy="115729"/>
          </a:xfrm>
          <a:custGeom>
            <a:avLst/>
            <a:gdLst/>
            <a:ahLst/>
            <a:cxnLst/>
            <a:rect l="l" t="t" r="r" b="b"/>
            <a:pathLst>
              <a:path w="615950" h="154304">
                <a:moveTo>
                  <a:pt x="615696" y="0"/>
                </a:moveTo>
                <a:lnTo>
                  <a:pt x="0" y="0"/>
                </a:lnTo>
                <a:lnTo>
                  <a:pt x="0" y="153924"/>
                </a:lnTo>
                <a:lnTo>
                  <a:pt x="615696" y="153924"/>
                </a:lnTo>
                <a:lnTo>
                  <a:pt x="61569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0" name="object 40"/>
          <p:cNvSpPr/>
          <p:nvPr/>
        </p:nvSpPr>
        <p:spPr>
          <a:xfrm>
            <a:off x="6483096" y="3888486"/>
            <a:ext cx="1132999" cy="115729"/>
          </a:xfrm>
          <a:custGeom>
            <a:avLst/>
            <a:gdLst/>
            <a:ahLst/>
            <a:cxnLst/>
            <a:rect l="l" t="t" r="r" b="b"/>
            <a:pathLst>
              <a:path w="1510665" h="154304">
                <a:moveTo>
                  <a:pt x="1510283" y="0"/>
                </a:moveTo>
                <a:lnTo>
                  <a:pt x="0" y="0"/>
                </a:lnTo>
                <a:lnTo>
                  <a:pt x="0" y="153923"/>
                </a:lnTo>
                <a:lnTo>
                  <a:pt x="1510283" y="153923"/>
                </a:lnTo>
                <a:lnTo>
                  <a:pt x="1510283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1" name="object 41"/>
          <p:cNvSpPr/>
          <p:nvPr/>
        </p:nvSpPr>
        <p:spPr>
          <a:xfrm>
            <a:off x="6504241" y="4177665"/>
            <a:ext cx="0" cy="1143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2399"/>
                </a:lnTo>
              </a:path>
            </a:pathLst>
          </a:custGeom>
          <a:ln w="56388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2" name="object 42"/>
          <p:cNvSpPr/>
          <p:nvPr/>
        </p:nvSpPr>
        <p:spPr>
          <a:xfrm>
            <a:off x="6512814" y="4465701"/>
            <a:ext cx="0" cy="115729"/>
          </a:xfrm>
          <a:custGeom>
            <a:avLst/>
            <a:gdLst/>
            <a:ahLst/>
            <a:cxnLst/>
            <a:rect l="l" t="t" r="r" b="b"/>
            <a:pathLst>
              <a:path h="154304">
                <a:moveTo>
                  <a:pt x="0" y="0"/>
                </a:moveTo>
                <a:lnTo>
                  <a:pt x="0" y="153923"/>
                </a:lnTo>
              </a:path>
            </a:pathLst>
          </a:custGeom>
          <a:ln w="79248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3" name="object 43"/>
          <p:cNvSpPr/>
          <p:nvPr/>
        </p:nvSpPr>
        <p:spPr>
          <a:xfrm>
            <a:off x="6483096" y="1784223"/>
            <a:ext cx="2034540" cy="0"/>
          </a:xfrm>
          <a:custGeom>
            <a:avLst/>
            <a:gdLst/>
            <a:ahLst/>
            <a:cxnLst/>
            <a:rect l="l" t="t" r="r" b="b"/>
            <a:pathLst>
              <a:path w="2712720">
                <a:moveTo>
                  <a:pt x="0" y="0"/>
                </a:moveTo>
                <a:lnTo>
                  <a:pt x="271272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4" name="object 44"/>
          <p:cNvSpPr/>
          <p:nvPr/>
        </p:nvSpPr>
        <p:spPr>
          <a:xfrm>
            <a:off x="6483096" y="1784223"/>
            <a:ext cx="0" cy="2882741"/>
          </a:xfrm>
          <a:custGeom>
            <a:avLst/>
            <a:gdLst/>
            <a:ahLst/>
            <a:cxnLst/>
            <a:rect l="l" t="t" r="r" b="b"/>
            <a:pathLst>
              <a:path h="3843654">
                <a:moveTo>
                  <a:pt x="0" y="0"/>
                </a:moveTo>
                <a:lnTo>
                  <a:pt x="0" y="3843528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5" name="object 45"/>
          <p:cNvSpPr txBox="1"/>
          <p:nvPr/>
        </p:nvSpPr>
        <p:spPr>
          <a:xfrm>
            <a:off x="7664101" y="3876675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56%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590824" y="4453433"/>
            <a:ext cx="1571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3%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220367" y="3811333"/>
            <a:ext cx="1186815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256699" marR="3810" indent="-247650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Ärlig, ha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en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öppen och rak  kommunikation</a:t>
            </a:r>
            <a:endParaRPr sz="788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915311" y="4164939"/>
            <a:ext cx="81534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667226" algn="l"/>
              </a:tabLst>
            </a:pPr>
            <a:r>
              <a:rPr sz="1181" spc="-5" baseline="5291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1181" baseline="5291" dirty="0">
                <a:solidFill>
                  <a:srgbClr val="585858"/>
                </a:solidFill>
                <a:latin typeface="Arial"/>
                <a:cs typeface="Arial"/>
              </a:rPr>
              <a:t>j </a:t>
            </a:r>
            <a:r>
              <a:rPr sz="1181" spc="-5" baseline="5291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1181" baseline="5291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1181" spc="-11" baseline="5291" dirty="0">
                <a:solidFill>
                  <a:srgbClr val="585858"/>
                </a:solidFill>
                <a:latin typeface="Arial"/>
                <a:cs typeface="Arial"/>
              </a:rPr>
              <a:t>l</a:t>
            </a:r>
            <a:r>
              <a:rPr sz="1181" baseline="5291" dirty="0">
                <a:solidFill>
                  <a:srgbClr val="585858"/>
                </a:solidFill>
                <a:latin typeface="Arial"/>
                <a:cs typeface="Arial"/>
              </a:rPr>
              <a:t>ev</a:t>
            </a:r>
            <a:r>
              <a:rPr sz="1181" spc="-17" baseline="5291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181" baseline="5291" dirty="0">
                <a:solidFill>
                  <a:srgbClr val="585858"/>
                </a:solidFill>
                <a:latin typeface="Arial"/>
                <a:cs typeface="Arial"/>
              </a:rPr>
              <a:t>nt	</a:t>
            </a: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2%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098857" y="4445661"/>
            <a:ext cx="30908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nn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:</a:t>
            </a:r>
            <a:endParaRPr sz="788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786693" y="1133665"/>
            <a:ext cx="3870008" cy="263896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15716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Vilka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ledaregenskaper är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viktiga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050" spc="53" dirty="0">
                <a:solidFill>
                  <a:schemeClr val="bg2"/>
                </a:solidFill>
                <a:latin typeface="Calibri"/>
                <a:cs typeface="Calibri"/>
              </a:rPr>
              <a:t>möta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den</a:t>
            </a:r>
            <a:r>
              <a:rPr sz="1050" spc="-68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yngre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15716"/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generationens</a:t>
            </a:r>
            <a:r>
              <a:rPr sz="105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krav?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1624489">
              <a:spcBef>
                <a:spcPts val="1050"/>
              </a:spcBef>
              <a:tabLst>
                <a:tab pos="2003584" algn="l"/>
                <a:tab pos="2410301" algn="l"/>
                <a:tab pos="2817495" algn="l"/>
                <a:tab pos="3224689" algn="l"/>
                <a:tab pos="3603784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	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6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8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 dirty="0">
              <a:latin typeface="Arial"/>
              <a:cs typeface="Arial"/>
            </a:endParaRPr>
          </a:p>
          <a:p>
            <a:pPr>
              <a:spcBef>
                <a:spcPts val="23"/>
              </a:spcBef>
            </a:pPr>
            <a:endParaRPr sz="1013" dirty="0">
              <a:latin typeface="Times New Roman"/>
              <a:cs typeface="Times New Roman"/>
            </a:endParaRPr>
          </a:p>
          <a:p>
            <a:pPr marL="531971">
              <a:spcBef>
                <a:spcPts val="4"/>
              </a:spcBef>
              <a:tabLst>
                <a:tab pos="1823085" algn="l"/>
              </a:tabLst>
            </a:pPr>
            <a:r>
              <a:rPr sz="1181" baseline="5291" dirty="0">
                <a:solidFill>
                  <a:srgbClr val="585858"/>
                </a:solidFill>
                <a:latin typeface="Arial"/>
                <a:cs typeface="Arial"/>
              </a:rPr>
              <a:t>Bra</a:t>
            </a:r>
            <a:r>
              <a:rPr sz="1181" spc="-11" baseline="529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181" baseline="5291" dirty="0">
                <a:solidFill>
                  <a:srgbClr val="585858"/>
                </a:solidFill>
                <a:latin typeface="Arial"/>
                <a:cs typeface="Arial"/>
              </a:rPr>
              <a:t>på</a:t>
            </a:r>
            <a:r>
              <a:rPr sz="1181" spc="5" baseline="529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181" spc="-5" baseline="5291" dirty="0">
                <a:solidFill>
                  <a:srgbClr val="585858"/>
                </a:solidFill>
                <a:latin typeface="Arial"/>
                <a:cs typeface="Arial"/>
              </a:rPr>
              <a:t>konflikthantering	</a:t>
            </a: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3%</a:t>
            </a:r>
            <a:endParaRPr sz="788" dirty="0">
              <a:latin typeface="Calibri"/>
              <a:cs typeface="Calibri"/>
            </a:endParaRPr>
          </a:p>
          <a:p>
            <a:pPr>
              <a:spcBef>
                <a:spcPts val="30"/>
              </a:spcBef>
            </a:pPr>
            <a:endParaRPr sz="1125" dirty="0">
              <a:latin typeface="Times New Roman"/>
              <a:cs typeface="Times New Roman"/>
            </a:endParaRPr>
          </a:p>
          <a:p>
            <a:pPr marL="9525">
              <a:tabLst>
                <a:tab pos="2859405" algn="l"/>
              </a:tabLst>
            </a:pPr>
            <a:r>
              <a:rPr sz="1181" baseline="5291" dirty="0">
                <a:solidFill>
                  <a:srgbClr val="585858"/>
                </a:solidFill>
                <a:latin typeface="Arial"/>
                <a:cs typeface="Arial"/>
              </a:rPr>
              <a:t>Bra på </a:t>
            </a:r>
            <a:r>
              <a:rPr sz="1181" spc="-5" baseline="5291" dirty="0">
                <a:solidFill>
                  <a:srgbClr val="585858"/>
                </a:solidFill>
                <a:latin typeface="Arial"/>
                <a:cs typeface="Arial"/>
              </a:rPr>
              <a:t>att skapa </a:t>
            </a:r>
            <a:r>
              <a:rPr sz="1181" baseline="5291" dirty="0">
                <a:solidFill>
                  <a:srgbClr val="585858"/>
                </a:solidFill>
                <a:latin typeface="Arial"/>
                <a:cs typeface="Arial"/>
              </a:rPr>
              <a:t>en</a:t>
            </a:r>
            <a:r>
              <a:rPr sz="1181" spc="5" baseline="529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181" spc="-5" baseline="5291" dirty="0">
                <a:solidFill>
                  <a:srgbClr val="585858"/>
                </a:solidFill>
                <a:latin typeface="Arial"/>
                <a:cs typeface="Arial"/>
              </a:rPr>
              <a:t>god</a:t>
            </a:r>
            <a:r>
              <a:rPr sz="1181" spc="5" baseline="529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181" spc="-5" baseline="5291" dirty="0">
                <a:solidFill>
                  <a:srgbClr val="585858"/>
                </a:solidFill>
                <a:latin typeface="Arial"/>
                <a:cs typeface="Arial"/>
              </a:rPr>
              <a:t>teamkänsla	</a:t>
            </a: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54%</a:t>
            </a:r>
            <a:endParaRPr sz="788" dirty="0">
              <a:latin typeface="Calibri"/>
              <a:cs typeface="Calibri"/>
            </a:endParaRPr>
          </a:p>
          <a:p>
            <a:pPr>
              <a:spcBef>
                <a:spcPts val="30"/>
              </a:spcBef>
            </a:pPr>
            <a:endParaRPr sz="1125" dirty="0">
              <a:latin typeface="Times New Roman"/>
              <a:cs typeface="Times New Roman"/>
            </a:endParaRPr>
          </a:p>
          <a:p>
            <a:pPr marR="485299" algn="ctr">
              <a:spcBef>
                <a:spcPts val="4"/>
              </a:spcBef>
              <a:tabLst>
                <a:tab pos="2674620" algn="l"/>
              </a:tabLst>
            </a:pPr>
            <a:r>
              <a:rPr sz="1181" baseline="5291" dirty="0">
                <a:solidFill>
                  <a:srgbClr val="585858"/>
                </a:solidFill>
                <a:latin typeface="Arial"/>
                <a:cs typeface="Arial"/>
              </a:rPr>
              <a:t>Bra på </a:t>
            </a:r>
            <a:r>
              <a:rPr sz="1181" spc="-5" baseline="5291" dirty="0">
                <a:solidFill>
                  <a:srgbClr val="585858"/>
                </a:solidFill>
                <a:latin typeface="Arial"/>
                <a:cs typeface="Arial"/>
              </a:rPr>
              <a:t>återkoppling</a:t>
            </a:r>
            <a:r>
              <a:rPr sz="1181" spc="-11" baseline="529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181" baseline="5291" dirty="0">
                <a:solidFill>
                  <a:srgbClr val="585858"/>
                </a:solidFill>
                <a:latin typeface="Arial"/>
                <a:cs typeface="Arial"/>
              </a:rPr>
              <a:t>/</a:t>
            </a:r>
            <a:r>
              <a:rPr sz="1181" spc="5" baseline="529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181" spc="-5" baseline="5291" dirty="0">
                <a:solidFill>
                  <a:srgbClr val="585858"/>
                </a:solidFill>
                <a:latin typeface="Arial"/>
                <a:cs typeface="Arial"/>
              </a:rPr>
              <a:t>feedback	</a:t>
            </a: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58%</a:t>
            </a:r>
            <a:endParaRPr sz="788" dirty="0">
              <a:latin typeface="Calibri"/>
              <a:cs typeface="Calibri"/>
            </a:endParaRPr>
          </a:p>
          <a:p>
            <a:pPr>
              <a:spcBef>
                <a:spcPts val="30"/>
              </a:spcBef>
            </a:pPr>
            <a:endParaRPr sz="1125" dirty="0">
              <a:latin typeface="Times New Roman"/>
              <a:cs typeface="Times New Roman"/>
            </a:endParaRPr>
          </a:p>
          <a:p>
            <a:pPr marR="77153" algn="ctr">
              <a:spcBef>
                <a:spcPts val="4"/>
              </a:spcBef>
              <a:tabLst>
                <a:tab pos="1481614" algn="l"/>
              </a:tabLst>
            </a:pPr>
            <a:r>
              <a:rPr sz="1181" spc="-5" baseline="5291" dirty="0">
                <a:solidFill>
                  <a:srgbClr val="585858"/>
                </a:solidFill>
                <a:latin typeface="Arial"/>
                <a:cs typeface="Arial"/>
              </a:rPr>
              <a:t>Inspirerande	</a:t>
            </a: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38%</a:t>
            </a:r>
            <a:endParaRPr sz="788" dirty="0">
              <a:latin typeface="Calibri"/>
              <a:cs typeface="Calibri"/>
            </a:endParaRPr>
          </a:p>
          <a:p>
            <a:pPr>
              <a:spcBef>
                <a:spcPts val="30"/>
              </a:spcBef>
            </a:pPr>
            <a:endParaRPr sz="1125" dirty="0">
              <a:latin typeface="Times New Roman"/>
              <a:cs typeface="Times New Roman"/>
            </a:endParaRPr>
          </a:p>
          <a:p>
            <a:pPr marL="610076">
              <a:tabLst>
                <a:tab pos="2385060" algn="l"/>
              </a:tabLst>
            </a:pPr>
            <a:r>
              <a:rPr sz="1181" spc="-5" baseline="5291" dirty="0">
                <a:solidFill>
                  <a:srgbClr val="585858"/>
                </a:solidFill>
                <a:latin typeface="Arial"/>
                <a:cs typeface="Arial"/>
              </a:rPr>
              <a:t>Lyssnande</a:t>
            </a:r>
            <a:r>
              <a:rPr sz="1181" spc="11" baseline="529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181" spc="-5" baseline="5291" dirty="0">
                <a:solidFill>
                  <a:srgbClr val="585858"/>
                </a:solidFill>
                <a:latin typeface="Arial"/>
                <a:cs typeface="Arial"/>
              </a:rPr>
              <a:t>och</a:t>
            </a:r>
            <a:r>
              <a:rPr sz="1181" spc="11" baseline="529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181" spc="-5" baseline="5291" dirty="0">
                <a:solidFill>
                  <a:srgbClr val="585858"/>
                </a:solidFill>
                <a:latin typeface="Arial"/>
                <a:cs typeface="Arial"/>
              </a:rPr>
              <a:t>lyhörd	</a:t>
            </a: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31%</a:t>
            </a:r>
            <a:endParaRPr sz="788" dirty="0">
              <a:latin typeface="Calibri"/>
              <a:cs typeface="Calibri"/>
            </a:endParaRPr>
          </a:p>
          <a:p>
            <a:pPr>
              <a:spcBef>
                <a:spcPts val="30"/>
              </a:spcBef>
            </a:pPr>
            <a:endParaRPr sz="1125" dirty="0">
              <a:latin typeface="Times New Roman"/>
              <a:cs typeface="Times New Roman"/>
            </a:endParaRPr>
          </a:p>
          <a:p>
            <a:pPr marR="401003" algn="ctr">
              <a:tabLst>
                <a:tab pos="712470" algn="l"/>
              </a:tabLst>
            </a:pPr>
            <a:r>
              <a:rPr sz="1181" spc="-5" baseline="5291" dirty="0">
                <a:solidFill>
                  <a:srgbClr val="585858"/>
                </a:solidFill>
                <a:latin typeface="Arial"/>
                <a:cs typeface="Arial"/>
              </a:rPr>
              <a:t>Rättvis	</a:t>
            </a: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12%</a:t>
            </a:r>
            <a:endParaRPr sz="788" dirty="0">
              <a:latin typeface="Calibri"/>
              <a:cs typeface="Calibri"/>
            </a:endParaRPr>
          </a:p>
          <a:p>
            <a:pPr>
              <a:spcBef>
                <a:spcPts val="34"/>
              </a:spcBef>
            </a:pPr>
            <a:endParaRPr sz="1125" dirty="0">
              <a:latin typeface="Times New Roman"/>
              <a:cs typeface="Times New Roman"/>
            </a:endParaRPr>
          </a:p>
          <a:p>
            <a:pPr marR="108585" algn="ctr">
              <a:tabLst>
                <a:tab pos="872014" algn="l"/>
              </a:tabLst>
            </a:pPr>
            <a:r>
              <a:rPr sz="1181" spc="-5" baseline="5291" dirty="0">
                <a:solidFill>
                  <a:srgbClr val="585858"/>
                </a:solidFill>
                <a:latin typeface="Arial"/>
                <a:cs typeface="Arial"/>
              </a:rPr>
              <a:t>Tydlig	</a:t>
            </a: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23%</a:t>
            </a:r>
            <a:endParaRPr sz="788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3" y="241745"/>
            <a:ext cx="4116229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 </a:t>
            </a:r>
            <a:r>
              <a:rPr sz="2400" spc="-71" dirty="0">
                <a:solidFill>
                  <a:schemeClr val="bg2"/>
                </a:solidFill>
              </a:rPr>
              <a:t>detalj </a:t>
            </a:r>
            <a:r>
              <a:rPr sz="2400" spc="49" dirty="0">
                <a:solidFill>
                  <a:schemeClr val="bg2"/>
                </a:solidFill>
              </a:rPr>
              <a:t>-</a:t>
            </a:r>
            <a:r>
              <a:rPr sz="2400" spc="-315" dirty="0">
                <a:solidFill>
                  <a:schemeClr val="bg2"/>
                </a:solidFill>
              </a:rPr>
              <a:t> </a:t>
            </a:r>
            <a:r>
              <a:rPr sz="2400" spc="-68" dirty="0">
                <a:solidFill>
                  <a:schemeClr val="bg2"/>
                </a:solidFill>
              </a:rPr>
              <a:t>Befattning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217169" y="1728095"/>
            <a:ext cx="198120" cy="193358"/>
          </a:xfrm>
          <a:custGeom>
            <a:avLst/>
            <a:gdLst/>
            <a:ahLst/>
            <a:cxnLst/>
            <a:rect l="l" t="t" r="r" b="b"/>
            <a:pathLst>
              <a:path w="264159" h="257810">
                <a:moveTo>
                  <a:pt x="263652" y="0"/>
                </a:moveTo>
                <a:lnTo>
                  <a:pt x="0" y="0"/>
                </a:lnTo>
                <a:lnTo>
                  <a:pt x="0" y="257555"/>
                </a:lnTo>
                <a:lnTo>
                  <a:pt x="263652" y="257555"/>
                </a:lnTo>
                <a:lnTo>
                  <a:pt x="26365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016251" y="1806962"/>
            <a:ext cx="198120" cy="114300"/>
          </a:xfrm>
          <a:custGeom>
            <a:avLst/>
            <a:gdLst/>
            <a:ahLst/>
            <a:cxnLst/>
            <a:rect l="l" t="t" r="r" b="b"/>
            <a:pathLst>
              <a:path w="264160" h="152400">
                <a:moveTo>
                  <a:pt x="263651" y="0"/>
                </a:moveTo>
                <a:lnTo>
                  <a:pt x="0" y="0"/>
                </a:lnTo>
                <a:lnTo>
                  <a:pt x="0" y="152400"/>
                </a:lnTo>
                <a:lnTo>
                  <a:pt x="263651" y="152400"/>
                </a:lnTo>
                <a:lnTo>
                  <a:pt x="26365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3815333" y="1809249"/>
            <a:ext cx="198120" cy="112395"/>
          </a:xfrm>
          <a:custGeom>
            <a:avLst/>
            <a:gdLst/>
            <a:ahLst/>
            <a:cxnLst/>
            <a:rect l="l" t="t" r="r" b="b"/>
            <a:pathLst>
              <a:path w="264160" h="149860">
                <a:moveTo>
                  <a:pt x="263651" y="0"/>
                </a:moveTo>
                <a:lnTo>
                  <a:pt x="0" y="0"/>
                </a:lnTo>
                <a:lnTo>
                  <a:pt x="0" y="149351"/>
                </a:lnTo>
                <a:lnTo>
                  <a:pt x="263651" y="149351"/>
                </a:lnTo>
                <a:lnTo>
                  <a:pt x="26365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5613273" y="1793247"/>
            <a:ext cx="198120" cy="128111"/>
          </a:xfrm>
          <a:custGeom>
            <a:avLst/>
            <a:gdLst/>
            <a:ahLst/>
            <a:cxnLst/>
            <a:rect l="l" t="t" r="r" b="b"/>
            <a:pathLst>
              <a:path w="264159" h="170814">
                <a:moveTo>
                  <a:pt x="263651" y="0"/>
                </a:moveTo>
                <a:lnTo>
                  <a:pt x="0" y="0"/>
                </a:lnTo>
                <a:lnTo>
                  <a:pt x="0" y="170687"/>
                </a:lnTo>
                <a:lnTo>
                  <a:pt x="263651" y="170687"/>
                </a:lnTo>
                <a:lnTo>
                  <a:pt x="26365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7412355" y="1572648"/>
            <a:ext cx="198120" cy="348615"/>
          </a:xfrm>
          <a:custGeom>
            <a:avLst/>
            <a:gdLst/>
            <a:ahLst/>
            <a:cxnLst/>
            <a:rect l="l" t="t" r="r" b="b"/>
            <a:pathLst>
              <a:path w="264159" h="464819">
                <a:moveTo>
                  <a:pt x="263651" y="0"/>
                </a:moveTo>
                <a:lnTo>
                  <a:pt x="0" y="0"/>
                </a:lnTo>
                <a:lnTo>
                  <a:pt x="0" y="464819"/>
                </a:lnTo>
                <a:lnTo>
                  <a:pt x="263651" y="464819"/>
                </a:lnTo>
                <a:lnTo>
                  <a:pt x="26365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435483" y="1708665"/>
            <a:ext cx="198120" cy="212884"/>
          </a:xfrm>
          <a:custGeom>
            <a:avLst/>
            <a:gdLst/>
            <a:ahLst/>
            <a:cxnLst/>
            <a:rect l="l" t="t" r="r" b="b"/>
            <a:pathLst>
              <a:path w="264159" h="283844">
                <a:moveTo>
                  <a:pt x="263652" y="0"/>
                </a:moveTo>
                <a:lnTo>
                  <a:pt x="0" y="0"/>
                </a:lnTo>
                <a:lnTo>
                  <a:pt x="0" y="283463"/>
                </a:lnTo>
                <a:lnTo>
                  <a:pt x="263652" y="283463"/>
                </a:lnTo>
                <a:lnTo>
                  <a:pt x="263652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2233421" y="1842395"/>
            <a:ext cx="198120" cy="79058"/>
          </a:xfrm>
          <a:custGeom>
            <a:avLst/>
            <a:gdLst/>
            <a:ahLst/>
            <a:cxnLst/>
            <a:rect l="l" t="t" r="r" b="b"/>
            <a:pathLst>
              <a:path w="264160" h="105410">
                <a:moveTo>
                  <a:pt x="263652" y="0"/>
                </a:moveTo>
                <a:lnTo>
                  <a:pt x="0" y="0"/>
                </a:lnTo>
                <a:lnTo>
                  <a:pt x="0" y="105155"/>
                </a:lnTo>
                <a:lnTo>
                  <a:pt x="263652" y="105155"/>
                </a:lnTo>
                <a:lnTo>
                  <a:pt x="263652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4032503" y="1854969"/>
            <a:ext cx="198120" cy="66675"/>
          </a:xfrm>
          <a:custGeom>
            <a:avLst/>
            <a:gdLst/>
            <a:ahLst/>
            <a:cxnLst/>
            <a:rect l="l" t="t" r="r" b="b"/>
            <a:pathLst>
              <a:path w="264160" h="88900">
                <a:moveTo>
                  <a:pt x="263651" y="0"/>
                </a:moveTo>
                <a:lnTo>
                  <a:pt x="0" y="0"/>
                </a:lnTo>
                <a:lnTo>
                  <a:pt x="0" y="88391"/>
                </a:lnTo>
                <a:lnTo>
                  <a:pt x="263651" y="88391"/>
                </a:lnTo>
                <a:lnTo>
                  <a:pt x="26365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5831585" y="1814963"/>
            <a:ext cx="198120" cy="106680"/>
          </a:xfrm>
          <a:custGeom>
            <a:avLst/>
            <a:gdLst/>
            <a:ahLst/>
            <a:cxnLst/>
            <a:rect l="l" t="t" r="r" b="b"/>
            <a:pathLst>
              <a:path w="264159" h="142239">
                <a:moveTo>
                  <a:pt x="263651" y="0"/>
                </a:moveTo>
                <a:lnTo>
                  <a:pt x="0" y="0"/>
                </a:lnTo>
                <a:lnTo>
                  <a:pt x="0" y="141731"/>
                </a:lnTo>
                <a:lnTo>
                  <a:pt x="263651" y="141731"/>
                </a:lnTo>
                <a:lnTo>
                  <a:pt x="26365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7629525" y="1616082"/>
            <a:ext cx="198120" cy="305276"/>
          </a:xfrm>
          <a:custGeom>
            <a:avLst/>
            <a:gdLst/>
            <a:ahLst/>
            <a:cxnLst/>
            <a:rect l="l" t="t" r="r" b="b"/>
            <a:pathLst>
              <a:path w="264159" h="407035">
                <a:moveTo>
                  <a:pt x="263651" y="0"/>
                </a:moveTo>
                <a:lnTo>
                  <a:pt x="0" y="0"/>
                </a:lnTo>
                <a:lnTo>
                  <a:pt x="0" y="406907"/>
                </a:lnTo>
                <a:lnTo>
                  <a:pt x="263651" y="406907"/>
                </a:lnTo>
                <a:lnTo>
                  <a:pt x="26365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652652" y="1580650"/>
            <a:ext cx="198120" cy="340994"/>
          </a:xfrm>
          <a:custGeom>
            <a:avLst/>
            <a:gdLst/>
            <a:ahLst/>
            <a:cxnLst/>
            <a:rect l="l" t="t" r="r" b="b"/>
            <a:pathLst>
              <a:path w="264159" h="454660">
                <a:moveTo>
                  <a:pt x="263652" y="0"/>
                </a:moveTo>
                <a:lnTo>
                  <a:pt x="0" y="0"/>
                </a:lnTo>
                <a:lnTo>
                  <a:pt x="0" y="454151"/>
                </a:lnTo>
                <a:lnTo>
                  <a:pt x="263652" y="454151"/>
                </a:lnTo>
                <a:lnTo>
                  <a:pt x="263652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2451735" y="1716666"/>
            <a:ext cx="196691" cy="204788"/>
          </a:xfrm>
          <a:custGeom>
            <a:avLst/>
            <a:gdLst/>
            <a:ahLst/>
            <a:cxnLst/>
            <a:rect l="l" t="t" r="r" b="b"/>
            <a:pathLst>
              <a:path w="262254" h="273050">
                <a:moveTo>
                  <a:pt x="262128" y="0"/>
                </a:moveTo>
                <a:lnTo>
                  <a:pt x="0" y="0"/>
                </a:lnTo>
                <a:lnTo>
                  <a:pt x="0" y="272795"/>
                </a:lnTo>
                <a:lnTo>
                  <a:pt x="262128" y="272795"/>
                </a:lnTo>
                <a:lnTo>
                  <a:pt x="262128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4249674" y="1613796"/>
            <a:ext cx="198120" cy="307657"/>
          </a:xfrm>
          <a:custGeom>
            <a:avLst/>
            <a:gdLst/>
            <a:ahLst/>
            <a:cxnLst/>
            <a:rect l="l" t="t" r="r" b="b"/>
            <a:pathLst>
              <a:path w="264160" h="410210">
                <a:moveTo>
                  <a:pt x="263651" y="0"/>
                </a:moveTo>
                <a:lnTo>
                  <a:pt x="0" y="0"/>
                </a:lnTo>
                <a:lnTo>
                  <a:pt x="0" y="409955"/>
                </a:lnTo>
                <a:lnTo>
                  <a:pt x="263651" y="409955"/>
                </a:lnTo>
                <a:lnTo>
                  <a:pt x="26365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6048755" y="1716666"/>
            <a:ext cx="198120" cy="204788"/>
          </a:xfrm>
          <a:custGeom>
            <a:avLst/>
            <a:gdLst/>
            <a:ahLst/>
            <a:cxnLst/>
            <a:rect l="l" t="t" r="r" b="b"/>
            <a:pathLst>
              <a:path w="264159" h="273050">
                <a:moveTo>
                  <a:pt x="263651" y="0"/>
                </a:moveTo>
                <a:lnTo>
                  <a:pt x="0" y="0"/>
                </a:lnTo>
                <a:lnTo>
                  <a:pt x="0" y="272795"/>
                </a:lnTo>
                <a:lnTo>
                  <a:pt x="263651" y="272795"/>
                </a:lnTo>
                <a:lnTo>
                  <a:pt x="26365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7847837" y="1785245"/>
            <a:ext cx="198120" cy="136208"/>
          </a:xfrm>
          <a:custGeom>
            <a:avLst/>
            <a:gdLst/>
            <a:ahLst/>
            <a:cxnLst/>
            <a:rect l="l" t="t" r="r" b="b"/>
            <a:pathLst>
              <a:path w="264159" h="181610">
                <a:moveTo>
                  <a:pt x="263651" y="0"/>
                </a:moveTo>
                <a:lnTo>
                  <a:pt x="0" y="0"/>
                </a:lnTo>
                <a:lnTo>
                  <a:pt x="0" y="181355"/>
                </a:lnTo>
                <a:lnTo>
                  <a:pt x="263651" y="181355"/>
                </a:lnTo>
                <a:lnTo>
                  <a:pt x="26365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869822" y="1778387"/>
            <a:ext cx="198120" cy="142875"/>
          </a:xfrm>
          <a:custGeom>
            <a:avLst/>
            <a:gdLst/>
            <a:ahLst/>
            <a:cxnLst/>
            <a:rect l="l" t="t" r="r" b="b"/>
            <a:pathLst>
              <a:path w="264159" h="190500">
                <a:moveTo>
                  <a:pt x="263652" y="0"/>
                </a:moveTo>
                <a:lnTo>
                  <a:pt x="0" y="0"/>
                </a:lnTo>
                <a:lnTo>
                  <a:pt x="0" y="190500"/>
                </a:lnTo>
                <a:lnTo>
                  <a:pt x="263652" y="190500"/>
                </a:lnTo>
                <a:lnTo>
                  <a:pt x="263652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2668905" y="1850397"/>
            <a:ext cx="198120" cy="70961"/>
          </a:xfrm>
          <a:custGeom>
            <a:avLst/>
            <a:gdLst/>
            <a:ahLst/>
            <a:cxnLst/>
            <a:rect l="l" t="t" r="r" b="b"/>
            <a:pathLst>
              <a:path w="264160" h="94614">
                <a:moveTo>
                  <a:pt x="263651" y="0"/>
                </a:moveTo>
                <a:lnTo>
                  <a:pt x="0" y="0"/>
                </a:lnTo>
                <a:lnTo>
                  <a:pt x="0" y="94487"/>
                </a:lnTo>
                <a:lnTo>
                  <a:pt x="263651" y="94487"/>
                </a:lnTo>
                <a:lnTo>
                  <a:pt x="2636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4466843" y="1754385"/>
            <a:ext cx="198120" cy="167164"/>
          </a:xfrm>
          <a:custGeom>
            <a:avLst/>
            <a:gdLst/>
            <a:ahLst/>
            <a:cxnLst/>
            <a:rect l="l" t="t" r="r" b="b"/>
            <a:pathLst>
              <a:path w="264160" h="222885">
                <a:moveTo>
                  <a:pt x="263652" y="0"/>
                </a:moveTo>
                <a:lnTo>
                  <a:pt x="0" y="0"/>
                </a:lnTo>
                <a:lnTo>
                  <a:pt x="0" y="222503"/>
                </a:lnTo>
                <a:lnTo>
                  <a:pt x="263652" y="222503"/>
                </a:lnTo>
                <a:lnTo>
                  <a:pt x="263652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6265926" y="1778387"/>
            <a:ext cx="198120" cy="142875"/>
          </a:xfrm>
          <a:custGeom>
            <a:avLst/>
            <a:gdLst/>
            <a:ahLst/>
            <a:cxnLst/>
            <a:rect l="l" t="t" r="r" b="b"/>
            <a:pathLst>
              <a:path w="264159" h="190500">
                <a:moveTo>
                  <a:pt x="263651" y="0"/>
                </a:moveTo>
                <a:lnTo>
                  <a:pt x="0" y="0"/>
                </a:lnTo>
                <a:lnTo>
                  <a:pt x="0" y="190500"/>
                </a:lnTo>
                <a:lnTo>
                  <a:pt x="263651" y="190500"/>
                </a:lnTo>
                <a:lnTo>
                  <a:pt x="2636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2" name="object 22"/>
          <p:cNvSpPr/>
          <p:nvPr/>
        </p:nvSpPr>
        <p:spPr>
          <a:xfrm>
            <a:off x="8065007" y="1515498"/>
            <a:ext cx="198120" cy="405765"/>
          </a:xfrm>
          <a:custGeom>
            <a:avLst/>
            <a:gdLst/>
            <a:ahLst/>
            <a:cxnLst/>
            <a:rect l="l" t="t" r="r" b="b"/>
            <a:pathLst>
              <a:path w="264159" h="541019">
                <a:moveTo>
                  <a:pt x="263651" y="0"/>
                </a:moveTo>
                <a:lnTo>
                  <a:pt x="0" y="0"/>
                </a:lnTo>
                <a:lnTo>
                  <a:pt x="0" y="541019"/>
                </a:lnTo>
                <a:lnTo>
                  <a:pt x="263651" y="541019"/>
                </a:lnTo>
                <a:lnTo>
                  <a:pt x="2636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3" name="object 23"/>
          <p:cNvSpPr/>
          <p:nvPr/>
        </p:nvSpPr>
        <p:spPr>
          <a:xfrm>
            <a:off x="1086993" y="1706378"/>
            <a:ext cx="198120" cy="215265"/>
          </a:xfrm>
          <a:custGeom>
            <a:avLst/>
            <a:gdLst/>
            <a:ahLst/>
            <a:cxnLst/>
            <a:rect l="l" t="t" r="r" b="b"/>
            <a:pathLst>
              <a:path w="264160" h="287019">
                <a:moveTo>
                  <a:pt x="263651" y="0"/>
                </a:moveTo>
                <a:lnTo>
                  <a:pt x="0" y="0"/>
                </a:lnTo>
                <a:lnTo>
                  <a:pt x="0" y="286512"/>
                </a:lnTo>
                <a:lnTo>
                  <a:pt x="263651" y="286512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4" name="object 24"/>
          <p:cNvSpPr/>
          <p:nvPr/>
        </p:nvSpPr>
        <p:spPr>
          <a:xfrm>
            <a:off x="2886075" y="1841253"/>
            <a:ext cx="198120" cy="80010"/>
          </a:xfrm>
          <a:custGeom>
            <a:avLst/>
            <a:gdLst/>
            <a:ahLst/>
            <a:cxnLst/>
            <a:rect l="l" t="t" r="r" b="b"/>
            <a:pathLst>
              <a:path w="264160" h="106680">
                <a:moveTo>
                  <a:pt x="263651" y="0"/>
                </a:moveTo>
                <a:lnTo>
                  <a:pt x="0" y="0"/>
                </a:lnTo>
                <a:lnTo>
                  <a:pt x="0" y="106679"/>
                </a:lnTo>
                <a:lnTo>
                  <a:pt x="263651" y="106679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5" name="object 25"/>
          <p:cNvSpPr/>
          <p:nvPr/>
        </p:nvSpPr>
        <p:spPr>
          <a:xfrm>
            <a:off x="4685157" y="1769244"/>
            <a:ext cx="198120" cy="152400"/>
          </a:xfrm>
          <a:custGeom>
            <a:avLst/>
            <a:gdLst/>
            <a:ahLst/>
            <a:cxnLst/>
            <a:rect l="l" t="t" r="r" b="b"/>
            <a:pathLst>
              <a:path w="264159" h="203200">
                <a:moveTo>
                  <a:pt x="263651" y="0"/>
                </a:moveTo>
                <a:lnTo>
                  <a:pt x="0" y="0"/>
                </a:lnTo>
                <a:lnTo>
                  <a:pt x="0" y="202691"/>
                </a:lnTo>
                <a:lnTo>
                  <a:pt x="263651" y="202691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6" name="object 26"/>
          <p:cNvSpPr/>
          <p:nvPr/>
        </p:nvSpPr>
        <p:spPr>
          <a:xfrm>
            <a:off x="6483096" y="1804678"/>
            <a:ext cx="198120" cy="116681"/>
          </a:xfrm>
          <a:custGeom>
            <a:avLst/>
            <a:gdLst/>
            <a:ahLst/>
            <a:cxnLst/>
            <a:rect l="l" t="t" r="r" b="b"/>
            <a:pathLst>
              <a:path w="264159" h="155575">
                <a:moveTo>
                  <a:pt x="263651" y="0"/>
                </a:moveTo>
                <a:lnTo>
                  <a:pt x="0" y="0"/>
                </a:lnTo>
                <a:lnTo>
                  <a:pt x="0" y="155447"/>
                </a:lnTo>
                <a:lnTo>
                  <a:pt x="263651" y="155447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7" name="object 27"/>
          <p:cNvSpPr/>
          <p:nvPr/>
        </p:nvSpPr>
        <p:spPr>
          <a:xfrm>
            <a:off x="8282178" y="1617225"/>
            <a:ext cx="198120" cy="304324"/>
          </a:xfrm>
          <a:custGeom>
            <a:avLst/>
            <a:gdLst/>
            <a:ahLst/>
            <a:cxnLst/>
            <a:rect l="l" t="t" r="r" b="b"/>
            <a:pathLst>
              <a:path w="264159" h="405764">
                <a:moveTo>
                  <a:pt x="263651" y="0"/>
                </a:moveTo>
                <a:lnTo>
                  <a:pt x="0" y="0"/>
                </a:lnTo>
                <a:lnTo>
                  <a:pt x="0" y="405383"/>
                </a:lnTo>
                <a:lnTo>
                  <a:pt x="263651" y="405383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8" name="object 28"/>
          <p:cNvSpPr/>
          <p:nvPr/>
        </p:nvSpPr>
        <p:spPr>
          <a:xfrm>
            <a:off x="1304162" y="1713238"/>
            <a:ext cx="198120" cy="208121"/>
          </a:xfrm>
          <a:custGeom>
            <a:avLst/>
            <a:gdLst/>
            <a:ahLst/>
            <a:cxnLst/>
            <a:rect l="l" t="t" r="r" b="b"/>
            <a:pathLst>
              <a:path w="264160" h="277494">
                <a:moveTo>
                  <a:pt x="263652" y="0"/>
                </a:moveTo>
                <a:lnTo>
                  <a:pt x="0" y="0"/>
                </a:lnTo>
                <a:lnTo>
                  <a:pt x="0" y="277367"/>
                </a:lnTo>
                <a:lnTo>
                  <a:pt x="263652" y="277367"/>
                </a:lnTo>
                <a:lnTo>
                  <a:pt x="263652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3103244" y="1834395"/>
            <a:ext cx="198120" cy="87154"/>
          </a:xfrm>
          <a:custGeom>
            <a:avLst/>
            <a:gdLst/>
            <a:ahLst/>
            <a:cxnLst/>
            <a:rect l="l" t="t" r="r" b="b"/>
            <a:pathLst>
              <a:path w="264160" h="116205">
                <a:moveTo>
                  <a:pt x="263651" y="0"/>
                </a:moveTo>
                <a:lnTo>
                  <a:pt x="0" y="0"/>
                </a:lnTo>
                <a:lnTo>
                  <a:pt x="0" y="115823"/>
                </a:lnTo>
                <a:lnTo>
                  <a:pt x="263651" y="115823"/>
                </a:lnTo>
                <a:lnTo>
                  <a:pt x="26365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0" name="object 30"/>
          <p:cNvSpPr/>
          <p:nvPr/>
        </p:nvSpPr>
        <p:spPr>
          <a:xfrm>
            <a:off x="4902326" y="1721237"/>
            <a:ext cx="198120" cy="200025"/>
          </a:xfrm>
          <a:custGeom>
            <a:avLst/>
            <a:gdLst/>
            <a:ahLst/>
            <a:cxnLst/>
            <a:rect l="l" t="t" r="r" b="b"/>
            <a:pathLst>
              <a:path w="264159" h="266700">
                <a:moveTo>
                  <a:pt x="263652" y="0"/>
                </a:moveTo>
                <a:lnTo>
                  <a:pt x="0" y="0"/>
                </a:lnTo>
                <a:lnTo>
                  <a:pt x="0" y="266700"/>
                </a:lnTo>
                <a:lnTo>
                  <a:pt x="263652" y="266700"/>
                </a:lnTo>
                <a:lnTo>
                  <a:pt x="263652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1" name="object 31"/>
          <p:cNvSpPr/>
          <p:nvPr/>
        </p:nvSpPr>
        <p:spPr>
          <a:xfrm>
            <a:off x="6701408" y="1801248"/>
            <a:ext cx="198120" cy="120015"/>
          </a:xfrm>
          <a:custGeom>
            <a:avLst/>
            <a:gdLst/>
            <a:ahLst/>
            <a:cxnLst/>
            <a:rect l="l" t="t" r="r" b="b"/>
            <a:pathLst>
              <a:path w="264159" h="160019">
                <a:moveTo>
                  <a:pt x="263652" y="0"/>
                </a:moveTo>
                <a:lnTo>
                  <a:pt x="0" y="0"/>
                </a:lnTo>
                <a:lnTo>
                  <a:pt x="0" y="160019"/>
                </a:lnTo>
                <a:lnTo>
                  <a:pt x="263652" y="160019"/>
                </a:lnTo>
                <a:lnTo>
                  <a:pt x="263652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object 32"/>
          <p:cNvSpPr/>
          <p:nvPr/>
        </p:nvSpPr>
        <p:spPr>
          <a:xfrm>
            <a:off x="8499348" y="1626369"/>
            <a:ext cx="198120" cy="295275"/>
          </a:xfrm>
          <a:custGeom>
            <a:avLst/>
            <a:gdLst/>
            <a:ahLst/>
            <a:cxnLst/>
            <a:rect l="l" t="t" r="r" b="b"/>
            <a:pathLst>
              <a:path w="264159" h="393700">
                <a:moveTo>
                  <a:pt x="263651" y="0"/>
                </a:moveTo>
                <a:lnTo>
                  <a:pt x="0" y="0"/>
                </a:lnTo>
                <a:lnTo>
                  <a:pt x="0" y="393191"/>
                </a:lnTo>
                <a:lnTo>
                  <a:pt x="263651" y="393191"/>
                </a:lnTo>
                <a:lnTo>
                  <a:pt x="26365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3" name="object 33"/>
          <p:cNvSpPr/>
          <p:nvPr/>
        </p:nvSpPr>
        <p:spPr>
          <a:xfrm>
            <a:off x="1522475" y="1748670"/>
            <a:ext cx="198120" cy="172878"/>
          </a:xfrm>
          <a:custGeom>
            <a:avLst/>
            <a:gdLst/>
            <a:ahLst/>
            <a:cxnLst/>
            <a:rect l="l" t="t" r="r" b="b"/>
            <a:pathLst>
              <a:path w="264160" h="230505">
                <a:moveTo>
                  <a:pt x="263651" y="0"/>
                </a:moveTo>
                <a:lnTo>
                  <a:pt x="0" y="0"/>
                </a:lnTo>
                <a:lnTo>
                  <a:pt x="0" y="230123"/>
                </a:lnTo>
                <a:lnTo>
                  <a:pt x="263651" y="230123"/>
                </a:lnTo>
                <a:lnTo>
                  <a:pt x="2636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4" name="object 34"/>
          <p:cNvSpPr/>
          <p:nvPr/>
        </p:nvSpPr>
        <p:spPr>
          <a:xfrm>
            <a:off x="3320415" y="1817250"/>
            <a:ext cx="198120" cy="104299"/>
          </a:xfrm>
          <a:custGeom>
            <a:avLst/>
            <a:gdLst/>
            <a:ahLst/>
            <a:cxnLst/>
            <a:rect l="l" t="t" r="r" b="b"/>
            <a:pathLst>
              <a:path w="264160" h="139064">
                <a:moveTo>
                  <a:pt x="263651" y="0"/>
                </a:moveTo>
                <a:lnTo>
                  <a:pt x="0" y="0"/>
                </a:lnTo>
                <a:lnTo>
                  <a:pt x="0" y="138683"/>
                </a:lnTo>
                <a:lnTo>
                  <a:pt x="263651" y="138683"/>
                </a:lnTo>
                <a:lnTo>
                  <a:pt x="2636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5" name="object 35"/>
          <p:cNvSpPr/>
          <p:nvPr/>
        </p:nvSpPr>
        <p:spPr>
          <a:xfrm>
            <a:off x="5119496" y="1748670"/>
            <a:ext cx="198120" cy="172878"/>
          </a:xfrm>
          <a:custGeom>
            <a:avLst/>
            <a:gdLst/>
            <a:ahLst/>
            <a:cxnLst/>
            <a:rect l="l" t="t" r="r" b="b"/>
            <a:pathLst>
              <a:path w="264159" h="230505">
                <a:moveTo>
                  <a:pt x="263651" y="0"/>
                </a:moveTo>
                <a:lnTo>
                  <a:pt x="0" y="0"/>
                </a:lnTo>
                <a:lnTo>
                  <a:pt x="0" y="230123"/>
                </a:lnTo>
                <a:lnTo>
                  <a:pt x="263651" y="230123"/>
                </a:lnTo>
                <a:lnTo>
                  <a:pt x="2636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6" name="object 36"/>
          <p:cNvSpPr/>
          <p:nvPr/>
        </p:nvSpPr>
        <p:spPr>
          <a:xfrm>
            <a:off x="6918578" y="1833253"/>
            <a:ext cx="198120" cy="88106"/>
          </a:xfrm>
          <a:custGeom>
            <a:avLst/>
            <a:gdLst/>
            <a:ahLst/>
            <a:cxnLst/>
            <a:rect l="l" t="t" r="r" b="b"/>
            <a:pathLst>
              <a:path w="264159" h="117475">
                <a:moveTo>
                  <a:pt x="263651" y="0"/>
                </a:moveTo>
                <a:lnTo>
                  <a:pt x="0" y="0"/>
                </a:lnTo>
                <a:lnTo>
                  <a:pt x="0" y="117347"/>
                </a:lnTo>
                <a:lnTo>
                  <a:pt x="263651" y="117347"/>
                </a:lnTo>
                <a:lnTo>
                  <a:pt x="2636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7" name="object 37"/>
          <p:cNvSpPr/>
          <p:nvPr/>
        </p:nvSpPr>
        <p:spPr>
          <a:xfrm>
            <a:off x="8717661" y="1622940"/>
            <a:ext cx="196691" cy="298609"/>
          </a:xfrm>
          <a:custGeom>
            <a:avLst/>
            <a:gdLst/>
            <a:ahLst/>
            <a:cxnLst/>
            <a:rect l="l" t="t" r="r" b="b"/>
            <a:pathLst>
              <a:path w="262254" h="398144">
                <a:moveTo>
                  <a:pt x="262127" y="0"/>
                </a:moveTo>
                <a:lnTo>
                  <a:pt x="0" y="0"/>
                </a:lnTo>
                <a:lnTo>
                  <a:pt x="0" y="397763"/>
                </a:lnTo>
                <a:lnTo>
                  <a:pt x="262127" y="397763"/>
                </a:lnTo>
                <a:lnTo>
                  <a:pt x="262127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8" name="object 38"/>
          <p:cNvSpPr/>
          <p:nvPr/>
        </p:nvSpPr>
        <p:spPr>
          <a:xfrm>
            <a:off x="69723" y="1921262"/>
            <a:ext cx="8993505" cy="0"/>
          </a:xfrm>
          <a:custGeom>
            <a:avLst/>
            <a:gdLst/>
            <a:ahLst/>
            <a:cxnLst/>
            <a:rect l="l" t="t" r="r" b="b"/>
            <a:pathLst>
              <a:path w="11991340">
                <a:moveTo>
                  <a:pt x="0" y="0"/>
                </a:moveTo>
                <a:lnTo>
                  <a:pt x="1199083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9" name="object 39"/>
          <p:cNvSpPr txBox="1"/>
          <p:nvPr/>
        </p:nvSpPr>
        <p:spPr>
          <a:xfrm>
            <a:off x="2013584" y="1632655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16%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812666" y="1634656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16%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14731" y="1534357"/>
            <a:ext cx="42005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3" baseline="-11111" dirty="0">
                <a:solidFill>
                  <a:srgbClr val="404040"/>
                </a:solidFill>
                <a:latin typeface="Calibri"/>
                <a:cs typeface="Calibri"/>
              </a:rPr>
              <a:t>27%</a:t>
            </a:r>
            <a:r>
              <a:rPr sz="1125" spc="56" baseline="-11111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30%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056316" y="1680376"/>
            <a:ext cx="149066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53" dirty="0">
                <a:solidFill>
                  <a:srgbClr val="404040"/>
                </a:solidFill>
                <a:latin typeface="Calibri"/>
                <a:cs typeface="Calibri"/>
              </a:rPr>
              <a:t>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410640" y="1398055"/>
            <a:ext cx="42005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49%</a:t>
            </a:r>
            <a:r>
              <a:rPr sz="750" spc="38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-25000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endParaRPr sz="1125" baseline="-250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49528" y="140539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48%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448592" y="1541882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247482" y="1439488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845647" y="1610177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231232" y="1675137"/>
            <a:ext cx="854869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  <a:tabLst>
                <a:tab pos="443865" algn="l"/>
              </a:tabLst>
            </a:pPr>
            <a:r>
              <a:rPr sz="1125" spc="73" baseline="5555" dirty="0">
                <a:solidFill>
                  <a:srgbClr val="404040"/>
                </a:solidFill>
                <a:latin typeface="Calibri"/>
                <a:cs typeface="Calibri"/>
              </a:rPr>
              <a:t>11%	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10%</a:t>
            </a:r>
            <a:r>
              <a:rPr sz="750" spc="38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5555" dirty="0">
                <a:solidFill>
                  <a:srgbClr val="404040"/>
                </a:solidFill>
                <a:latin typeface="Calibri"/>
                <a:cs typeface="Calibri"/>
              </a:rPr>
              <a:t>11%</a:t>
            </a:r>
            <a:endParaRPr sz="1125" baseline="5555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101054" y="1660087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12%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611558" y="1630370"/>
            <a:ext cx="1290161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3" baseline="5555" dirty="0">
                <a:solidFill>
                  <a:srgbClr val="404040"/>
                </a:solidFill>
                <a:latin typeface="Calibri"/>
                <a:cs typeface="Calibri"/>
              </a:rPr>
              <a:t>18% </a:t>
            </a:r>
            <a:r>
              <a:rPr sz="1125" spc="73" baseline="-5555" dirty="0">
                <a:solidFill>
                  <a:srgbClr val="404040"/>
                </a:solidFill>
                <a:latin typeface="Calibri"/>
                <a:cs typeface="Calibri"/>
              </a:rPr>
              <a:t>15% </a:t>
            </a:r>
            <a:r>
              <a:rPr sz="1125" spc="73" baseline="52777" dirty="0">
                <a:solidFill>
                  <a:srgbClr val="404040"/>
                </a:solidFill>
                <a:latin typeface="Calibri"/>
                <a:cs typeface="Calibri"/>
              </a:rPr>
              <a:t>29% </a:t>
            </a:r>
            <a:r>
              <a:rPr sz="1125" spc="73" baseline="16666" dirty="0">
                <a:solidFill>
                  <a:srgbClr val="404040"/>
                </a:solidFill>
                <a:latin typeface="Calibri"/>
                <a:cs typeface="Calibri"/>
              </a:rPr>
              <a:t>20%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16%</a:t>
            </a:r>
            <a:r>
              <a:rPr sz="750" spc="221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2777" dirty="0">
                <a:solidFill>
                  <a:srgbClr val="404040"/>
                </a:solidFill>
                <a:latin typeface="Calibri"/>
                <a:cs typeface="Calibri"/>
              </a:rPr>
              <a:t>17%</a:t>
            </a:r>
            <a:endParaRPr sz="1125" baseline="2777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66927" y="1538167"/>
            <a:ext cx="855345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3" baseline="-38888" dirty="0">
                <a:solidFill>
                  <a:srgbClr val="404040"/>
                </a:solidFill>
                <a:latin typeface="Calibri"/>
                <a:cs typeface="Calibri"/>
              </a:rPr>
              <a:t>20% </a:t>
            </a:r>
            <a:r>
              <a:rPr sz="1125" spc="73" baseline="2777" dirty="0">
                <a:solidFill>
                  <a:srgbClr val="404040"/>
                </a:solidFill>
                <a:latin typeface="Calibri"/>
                <a:cs typeface="Calibri"/>
              </a:rPr>
              <a:t>30%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29%</a:t>
            </a:r>
            <a:r>
              <a:rPr sz="750" spc="127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-19444" dirty="0">
                <a:solidFill>
                  <a:srgbClr val="404040"/>
                </a:solidFill>
                <a:latin typeface="Calibri"/>
                <a:cs typeface="Calibri"/>
              </a:rPr>
              <a:t>24%</a:t>
            </a:r>
            <a:endParaRPr sz="1125" baseline="-19444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318415" y="164218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15%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465129" y="1579601"/>
            <a:ext cx="854869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23% </a:t>
            </a:r>
            <a:r>
              <a:rPr sz="1125" spc="73" baseline="-8333" dirty="0">
                <a:solidFill>
                  <a:srgbClr val="404040"/>
                </a:solidFill>
                <a:latin typeface="Calibri"/>
                <a:cs typeface="Calibri"/>
              </a:rPr>
              <a:t>21% </a:t>
            </a:r>
            <a:r>
              <a:rPr sz="1125" spc="73" baseline="19444" dirty="0">
                <a:solidFill>
                  <a:srgbClr val="404040"/>
                </a:solidFill>
                <a:latin typeface="Calibri"/>
                <a:cs typeface="Calibri"/>
              </a:rPr>
              <a:t>28%</a:t>
            </a:r>
            <a:r>
              <a:rPr sz="1125" spc="185" baseline="1944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2777" dirty="0">
                <a:solidFill>
                  <a:srgbClr val="404040"/>
                </a:solidFill>
                <a:latin typeface="Calibri"/>
                <a:cs typeface="Calibri"/>
              </a:rPr>
              <a:t>24%</a:t>
            </a:r>
            <a:endParaRPr sz="1125" baseline="2777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916388" y="1658182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12%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063008" y="1340429"/>
            <a:ext cx="855345" cy="239970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lnSpc>
                <a:spcPts val="885"/>
              </a:lnSpc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57%</a:t>
            </a:r>
            <a:endParaRPr sz="750">
              <a:latin typeface="Calibri"/>
              <a:cs typeface="Calibri"/>
            </a:endParaRPr>
          </a:p>
          <a:p>
            <a:pPr marL="226695">
              <a:lnSpc>
                <a:spcPts val="885"/>
              </a:lnSpc>
            </a:pPr>
            <a:r>
              <a:rPr sz="1125" spc="73" baseline="5555" dirty="0">
                <a:solidFill>
                  <a:srgbClr val="404040"/>
                </a:solidFill>
                <a:latin typeface="Calibri"/>
                <a:cs typeface="Calibri"/>
              </a:rPr>
              <a:t>43%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41%</a:t>
            </a:r>
            <a:r>
              <a:rPr sz="750" spc="83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2777" dirty="0">
                <a:solidFill>
                  <a:srgbClr val="404040"/>
                </a:solidFill>
                <a:latin typeface="Calibri"/>
                <a:cs typeface="Calibri"/>
              </a:rPr>
              <a:t>42%</a:t>
            </a:r>
            <a:endParaRPr sz="1125" baseline="2777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00456" y="1962697"/>
            <a:ext cx="1337310" cy="364043"/>
          </a:xfrm>
          <a:prstGeom prst="rect">
            <a:avLst/>
          </a:prstGeom>
        </p:spPr>
        <p:txBody>
          <a:bodyPr vert="horz" wrap="square" lIns="0" tIns="14764" rIns="0" bIns="0" rtlCol="0">
            <a:spAutoFit/>
          </a:bodyPr>
          <a:lstStyle/>
          <a:p>
            <a:pPr marL="9049" marR="3810" indent="-953" algn="ctr">
              <a:lnSpc>
                <a:spcPct val="95900"/>
              </a:lnSpc>
              <a:spcBef>
                <a:spcPts val="116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har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en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tydlig strategi för  kompetensutveckling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</a:t>
            </a:r>
            <a:r>
              <a:rPr sz="788" spc="-1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unga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medarbetare</a:t>
            </a:r>
            <a:endParaRPr sz="788" dirty="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979961" y="1962697"/>
            <a:ext cx="1575435" cy="2409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algn="ctr">
              <a:lnSpc>
                <a:spcPts val="926"/>
              </a:lnSpc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har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en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tydlig karriärplan för</a:t>
            </a:r>
            <a:r>
              <a:rPr sz="788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unga</a:t>
            </a:r>
            <a:endParaRPr sz="788">
              <a:latin typeface="Arial"/>
              <a:cs typeface="Arial"/>
            </a:endParaRPr>
          </a:p>
          <a:p>
            <a:pPr algn="ctr">
              <a:lnSpc>
                <a:spcPts val="926"/>
              </a:lnSpc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medarbetare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923539" y="1962697"/>
            <a:ext cx="1286351" cy="2409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algn="ctr">
              <a:lnSpc>
                <a:spcPts val="926"/>
              </a:lnSpc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satsar tidigt på att</a:t>
            </a:r>
            <a:r>
              <a:rPr sz="788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erbjuda</a:t>
            </a:r>
            <a:endParaRPr sz="788">
              <a:latin typeface="Arial"/>
              <a:cs typeface="Arial"/>
            </a:endParaRPr>
          </a:p>
          <a:p>
            <a:pPr marL="953" algn="ctr">
              <a:lnSpc>
                <a:spcPts val="926"/>
              </a:lnSpc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ansvarspositioner</a:t>
            </a:r>
            <a:endParaRPr sz="788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736336" y="1962697"/>
            <a:ext cx="125968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satsar på</a:t>
            </a:r>
            <a:r>
              <a:rPr sz="788" spc="-1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mentorprogram</a:t>
            </a:r>
            <a:endParaRPr sz="788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546372" y="1962697"/>
            <a:ext cx="123682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har ingen uttalad strategi</a:t>
            </a:r>
            <a:endParaRPr sz="788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52933" y="818077"/>
            <a:ext cx="3331369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Har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ni </a:t>
            </a:r>
            <a:r>
              <a:rPr sz="1050" spc="60" dirty="0">
                <a:solidFill>
                  <a:schemeClr val="bg2"/>
                </a:solidFill>
                <a:latin typeface="Calibri"/>
                <a:cs typeface="Calibri"/>
              </a:rPr>
              <a:t>en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strategi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behålla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ung</a:t>
            </a:r>
            <a:r>
              <a:rPr sz="1050" spc="-9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kompetens?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52933" y="2858619"/>
            <a:ext cx="4892040" cy="17120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Vilka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ledaregenskaper är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viktiga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050" spc="53" dirty="0">
                <a:solidFill>
                  <a:schemeClr val="bg2"/>
                </a:solidFill>
                <a:latin typeface="Calibri"/>
                <a:cs typeface="Calibri"/>
              </a:rPr>
              <a:t>möta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den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yngre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generationens</a:t>
            </a:r>
            <a:r>
              <a:rPr sz="1050" spc="-146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krav?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178307" y="4076390"/>
            <a:ext cx="123825" cy="0"/>
          </a:xfrm>
          <a:custGeom>
            <a:avLst/>
            <a:gdLst/>
            <a:ahLst/>
            <a:cxnLst/>
            <a:rect l="l" t="t" r="r" b="b"/>
            <a:pathLst>
              <a:path w="165100">
                <a:moveTo>
                  <a:pt x="0" y="0"/>
                </a:moveTo>
                <a:lnTo>
                  <a:pt x="164592" y="0"/>
                </a:lnTo>
              </a:path>
            </a:pathLst>
          </a:custGeom>
          <a:ln w="32003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4" name="object 64"/>
          <p:cNvSpPr/>
          <p:nvPr/>
        </p:nvSpPr>
        <p:spPr>
          <a:xfrm>
            <a:off x="1301876" y="3609473"/>
            <a:ext cx="124778" cy="479108"/>
          </a:xfrm>
          <a:custGeom>
            <a:avLst/>
            <a:gdLst/>
            <a:ahLst/>
            <a:cxnLst/>
            <a:rect l="l" t="t" r="r" b="b"/>
            <a:pathLst>
              <a:path w="166369" h="638810">
                <a:moveTo>
                  <a:pt x="166115" y="0"/>
                </a:moveTo>
                <a:lnTo>
                  <a:pt x="0" y="0"/>
                </a:lnTo>
                <a:lnTo>
                  <a:pt x="0" y="638556"/>
                </a:lnTo>
                <a:lnTo>
                  <a:pt x="166115" y="638556"/>
                </a:lnTo>
                <a:lnTo>
                  <a:pt x="16611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5" name="object 65"/>
          <p:cNvSpPr/>
          <p:nvPr/>
        </p:nvSpPr>
        <p:spPr>
          <a:xfrm>
            <a:off x="2426588" y="3539751"/>
            <a:ext cx="123825" cy="548640"/>
          </a:xfrm>
          <a:custGeom>
            <a:avLst/>
            <a:gdLst/>
            <a:ahLst/>
            <a:cxnLst/>
            <a:rect l="l" t="t" r="r" b="b"/>
            <a:pathLst>
              <a:path w="165100" h="731520">
                <a:moveTo>
                  <a:pt x="164592" y="0"/>
                </a:moveTo>
                <a:lnTo>
                  <a:pt x="0" y="0"/>
                </a:lnTo>
                <a:lnTo>
                  <a:pt x="0" y="731520"/>
                </a:lnTo>
                <a:lnTo>
                  <a:pt x="164592" y="731520"/>
                </a:lnTo>
                <a:lnTo>
                  <a:pt x="16459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6" name="object 66"/>
          <p:cNvSpPr/>
          <p:nvPr/>
        </p:nvSpPr>
        <p:spPr>
          <a:xfrm>
            <a:off x="3551300" y="3766065"/>
            <a:ext cx="123825" cy="322421"/>
          </a:xfrm>
          <a:custGeom>
            <a:avLst/>
            <a:gdLst/>
            <a:ahLst/>
            <a:cxnLst/>
            <a:rect l="l" t="t" r="r" b="b"/>
            <a:pathLst>
              <a:path w="165100" h="429895">
                <a:moveTo>
                  <a:pt x="164592" y="0"/>
                </a:moveTo>
                <a:lnTo>
                  <a:pt x="0" y="0"/>
                </a:lnTo>
                <a:lnTo>
                  <a:pt x="0" y="429768"/>
                </a:lnTo>
                <a:lnTo>
                  <a:pt x="164592" y="429768"/>
                </a:lnTo>
                <a:lnTo>
                  <a:pt x="16459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7" name="object 67"/>
          <p:cNvSpPr/>
          <p:nvPr/>
        </p:nvSpPr>
        <p:spPr>
          <a:xfrm>
            <a:off x="4676013" y="3824358"/>
            <a:ext cx="123825" cy="264319"/>
          </a:xfrm>
          <a:custGeom>
            <a:avLst/>
            <a:gdLst/>
            <a:ahLst/>
            <a:cxnLst/>
            <a:rect l="l" t="t" r="r" b="b"/>
            <a:pathLst>
              <a:path w="165100" h="352425">
                <a:moveTo>
                  <a:pt x="164591" y="0"/>
                </a:moveTo>
                <a:lnTo>
                  <a:pt x="0" y="0"/>
                </a:lnTo>
                <a:lnTo>
                  <a:pt x="0" y="352044"/>
                </a:lnTo>
                <a:lnTo>
                  <a:pt x="164591" y="352044"/>
                </a:lnTo>
                <a:lnTo>
                  <a:pt x="16459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8" name="object 68"/>
          <p:cNvSpPr/>
          <p:nvPr/>
        </p:nvSpPr>
        <p:spPr>
          <a:xfrm>
            <a:off x="5800725" y="3987806"/>
            <a:ext cx="123825" cy="100965"/>
          </a:xfrm>
          <a:custGeom>
            <a:avLst/>
            <a:gdLst/>
            <a:ahLst/>
            <a:cxnLst/>
            <a:rect l="l" t="t" r="r" b="b"/>
            <a:pathLst>
              <a:path w="165100" h="134620">
                <a:moveTo>
                  <a:pt x="164592" y="0"/>
                </a:moveTo>
                <a:lnTo>
                  <a:pt x="0" y="0"/>
                </a:lnTo>
                <a:lnTo>
                  <a:pt x="0" y="134111"/>
                </a:lnTo>
                <a:lnTo>
                  <a:pt x="164592" y="134111"/>
                </a:lnTo>
                <a:lnTo>
                  <a:pt x="16459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9" name="object 69"/>
          <p:cNvSpPr/>
          <p:nvPr/>
        </p:nvSpPr>
        <p:spPr>
          <a:xfrm>
            <a:off x="6924294" y="3900938"/>
            <a:ext cx="124778" cy="187643"/>
          </a:xfrm>
          <a:custGeom>
            <a:avLst/>
            <a:gdLst/>
            <a:ahLst/>
            <a:cxnLst/>
            <a:rect l="l" t="t" r="r" b="b"/>
            <a:pathLst>
              <a:path w="166370" h="250189">
                <a:moveTo>
                  <a:pt x="166115" y="0"/>
                </a:moveTo>
                <a:lnTo>
                  <a:pt x="0" y="0"/>
                </a:lnTo>
                <a:lnTo>
                  <a:pt x="0" y="249935"/>
                </a:lnTo>
                <a:lnTo>
                  <a:pt x="166115" y="249935"/>
                </a:lnTo>
                <a:lnTo>
                  <a:pt x="16611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0" name="object 70"/>
          <p:cNvSpPr/>
          <p:nvPr/>
        </p:nvSpPr>
        <p:spPr>
          <a:xfrm>
            <a:off x="8049005" y="3619761"/>
            <a:ext cx="123825" cy="468630"/>
          </a:xfrm>
          <a:custGeom>
            <a:avLst/>
            <a:gdLst/>
            <a:ahLst/>
            <a:cxnLst/>
            <a:rect l="l" t="t" r="r" b="b"/>
            <a:pathLst>
              <a:path w="165100" h="624839">
                <a:moveTo>
                  <a:pt x="164592" y="0"/>
                </a:moveTo>
                <a:lnTo>
                  <a:pt x="0" y="0"/>
                </a:lnTo>
                <a:lnTo>
                  <a:pt x="0" y="624840"/>
                </a:lnTo>
                <a:lnTo>
                  <a:pt x="164592" y="624840"/>
                </a:lnTo>
                <a:lnTo>
                  <a:pt x="16459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1" name="object 71"/>
          <p:cNvSpPr/>
          <p:nvPr/>
        </p:nvSpPr>
        <p:spPr>
          <a:xfrm>
            <a:off x="314325" y="4063816"/>
            <a:ext cx="123825" cy="0"/>
          </a:xfrm>
          <a:custGeom>
            <a:avLst/>
            <a:gdLst/>
            <a:ahLst/>
            <a:cxnLst/>
            <a:rect l="l" t="t" r="r" b="b"/>
            <a:pathLst>
              <a:path w="165100">
                <a:moveTo>
                  <a:pt x="0" y="0"/>
                </a:moveTo>
                <a:lnTo>
                  <a:pt x="164592" y="0"/>
                </a:lnTo>
              </a:path>
            </a:pathLst>
          </a:custGeom>
          <a:ln w="65531">
            <a:solidFill>
              <a:srgbClr val="99C2D5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2" name="object 72"/>
          <p:cNvSpPr/>
          <p:nvPr/>
        </p:nvSpPr>
        <p:spPr>
          <a:xfrm>
            <a:off x="1437894" y="3660909"/>
            <a:ext cx="123825" cy="427673"/>
          </a:xfrm>
          <a:custGeom>
            <a:avLst/>
            <a:gdLst/>
            <a:ahLst/>
            <a:cxnLst/>
            <a:rect l="l" t="t" r="r" b="b"/>
            <a:pathLst>
              <a:path w="165100" h="570229">
                <a:moveTo>
                  <a:pt x="164591" y="0"/>
                </a:moveTo>
                <a:lnTo>
                  <a:pt x="0" y="0"/>
                </a:lnTo>
                <a:lnTo>
                  <a:pt x="0" y="569975"/>
                </a:lnTo>
                <a:lnTo>
                  <a:pt x="164591" y="569975"/>
                </a:lnTo>
                <a:lnTo>
                  <a:pt x="16459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3" name="object 73"/>
          <p:cNvSpPr/>
          <p:nvPr/>
        </p:nvSpPr>
        <p:spPr>
          <a:xfrm>
            <a:off x="2562606" y="3530606"/>
            <a:ext cx="123825" cy="558165"/>
          </a:xfrm>
          <a:custGeom>
            <a:avLst/>
            <a:gdLst/>
            <a:ahLst/>
            <a:cxnLst/>
            <a:rect l="l" t="t" r="r" b="b"/>
            <a:pathLst>
              <a:path w="165100" h="744220">
                <a:moveTo>
                  <a:pt x="164591" y="0"/>
                </a:moveTo>
                <a:lnTo>
                  <a:pt x="0" y="0"/>
                </a:lnTo>
                <a:lnTo>
                  <a:pt x="0" y="743711"/>
                </a:lnTo>
                <a:lnTo>
                  <a:pt x="164591" y="743711"/>
                </a:lnTo>
                <a:lnTo>
                  <a:pt x="16459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4" name="object 74"/>
          <p:cNvSpPr/>
          <p:nvPr/>
        </p:nvSpPr>
        <p:spPr>
          <a:xfrm>
            <a:off x="3687317" y="3743205"/>
            <a:ext cx="123825" cy="345281"/>
          </a:xfrm>
          <a:custGeom>
            <a:avLst/>
            <a:gdLst/>
            <a:ahLst/>
            <a:cxnLst/>
            <a:rect l="l" t="t" r="r" b="b"/>
            <a:pathLst>
              <a:path w="165100" h="460375">
                <a:moveTo>
                  <a:pt x="164591" y="0"/>
                </a:moveTo>
                <a:lnTo>
                  <a:pt x="0" y="0"/>
                </a:lnTo>
                <a:lnTo>
                  <a:pt x="0" y="460247"/>
                </a:lnTo>
                <a:lnTo>
                  <a:pt x="164591" y="460247"/>
                </a:lnTo>
                <a:lnTo>
                  <a:pt x="16459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5" name="object 75"/>
          <p:cNvSpPr/>
          <p:nvPr/>
        </p:nvSpPr>
        <p:spPr>
          <a:xfrm>
            <a:off x="4812030" y="3841503"/>
            <a:ext cx="123825" cy="247174"/>
          </a:xfrm>
          <a:custGeom>
            <a:avLst/>
            <a:gdLst/>
            <a:ahLst/>
            <a:cxnLst/>
            <a:rect l="l" t="t" r="r" b="b"/>
            <a:pathLst>
              <a:path w="165100" h="329564">
                <a:moveTo>
                  <a:pt x="164591" y="0"/>
                </a:moveTo>
                <a:lnTo>
                  <a:pt x="0" y="0"/>
                </a:lnTo>
                <a:lnTo>
                  <a:pt x="0" y="329184"/>
                </a:lnTo>
                <a:lnTo>
                  <a:pt x="164591" y="329184"/>
                </a:lnTo>
                <a:lnTo>
                  <a:pt x="16459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6" name="object 76"/>
          <p:cNvSpPr/>
          <p:nvPr/>
        </p:nvSpPr>
        <p:spPr>
          <a:xfrm>
            <a:off x="5936742" y="3956945"/>
            <a:ext cx="123825" cy="131445"/>
          </a:xfrm>
          <a:custGeom>
            <a:avLst/>
            <a:gdLst/>
            <a:ahLst/>
            <a:cxnLst/>
            <a:rect l="l" t="t" r="r" b="b"/>
            <a:pathLst>
              <a:path w="165100" h="175260">
                <a:moveTo>
                  <a:pt x="164592" y="0"/>
                </a:moveTo>
                <a:lnTo>
                  <a:pt x="0" y="0"/>
                </a:lnTo>
                <a:lnTo>
                  <a:pt x="0" y="175259"/>
                </a:lnTo>
                <a:lnTo>
                  <a:pt x="164592" y="175259"/>
                </a:lnTo>
                <a:lnTo>
                  <a:pt x="164592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7" name="object 77"/>
          <p:cNvSpPr/>
          <p:nvPr/>
        </p:nvSpPr>
        <p:spPr>
          <a:xfrm>
            <a:off x="7060310" y="3923798"/>
            <a:ext cx="123825" cy="164783"/>
          </a:xfrm>
          <a:custGeom>
            <a:avLst/>
            <a:gdLst/>
            <a:ahLst/>
            <a:cxnLst/>
            <a:rect l="l" t="t" r="r" b="b"/>
            <a:pathLst>
              <a:path w="165100" h="219710">
                <a:moveTo>
                  <a:pt x="164592" y="0"/>
                </a:moveTo>
                <a:lnTo>
                  <a:pt x="0" y="0"/>
                </a:lnTo>
                <a:lnTo>
                  <a:pt x="0" y="219456"/>
                </a:lnTo>
                <a:lnTo>
                  <a:pt x="164592" y="219456"/>
                </a:lnTo>
                <a:lnTo>
                  <a:pt x="164592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8" name="object 78"/>
          <p:cNvSpPr/>
          <p:nvPr/>
        </p:nvSpPr>
        <p:spPr>
          <a:xfrm>
            <a:off x="8185023" y="3595758"/>
            <a:ext cx="123825" cy="492919"/>
          </a:xfrm>
          <a:custGeom>
            <a:avLst/>
            <a:gdLst/>
            <a:ahLst/>
            <a:cxnLst/>
            <a:rect l="l" t="t" r="r" b="b"/>
            <a:pathLst>
              <a:path w="165100" h="657225">
                <a:moveTo>
                  <a:pt x="164591" y="0"/>
                </a:moveTo>
                <a:lnTo>
                  <a:pt x="0" y="0"/>
                </a:lnTo>
                <a:lnTo>
                  <a:pt x="0" y="656844"/>
                </a:lnTo>
                <a:lnTo>
                  <a:pt x="164591" y="656844"/>
                </a:lnTo>
                <a:lnTo>
                  <a:pt x="16459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9" name="object 79"/>
          <p:cNvSpPr/>
          <p:nvPr/>
        </p:nvSpPr>
        <p:spPr>
          <a:xfrm>
            <a:off x="1573911" y="3632334"/>
            <a:ext cx="123825" cy="456248"/>
          </a:xfrm>
          <a:custGeom>
            <a:avLst/>
            <a:gdLst/>
            <a:ahLst/>
            <a:cxnLst/>
            <a:rect l="l" t="t" r="r" b="b"/>
            <a:pathLst>
              <a:path w="165100" h="608329">
                <a:moveTo>
                  <a:pt x="164591" y="0"/>
                </a:moveTo>
                <a:lnTo>
                  <a:pt x="0" y="0"/>
                </a:lnTo>
                <a:lnTo>
                  <a:pt x="0" y="608075"/>
                </a:lnTo>
                <a:lnTo>
                  <a:pt x="164591" y="608075"/>
                </a:lnTo>
                <a:lnTo>
                  <a:pt x="16459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0" name="object 80"/>
          <p:cNvSpPr/>
          <p:nvPr/>
        </p:nvSpPr>
        <p:spPr>
          <a:xfrm>
            <a:off x="2698623" y="3715773"/>
            <a:ext cx="123825" cy="372904"/>
          </a:xfrm>
          <a:custGeom>
            <a:avLst/>
            <a:gdLst/>
            <a:ahLst/>
            <a:cxnLst/>
            <a:rect l="l" t="t" r="r" b="b"/>
            <a:pathLst>
              <a:path w="165100" h="497204">
                <a:moveTo>
                  <a:pt x="164591" y="0"/>
                </a:moveTo>
                <a:lnTo>
                  <a:pt x="0" y="0"/>
                </a:lnTo>
                <a:lnTo>
                  <a:pt x="0" y="496823"/>
                </a:lnTo>
                <a:lnTo>
                  <a:pt x="164591" y="496823"/>
                </a:lnTo>
                <a:lnTo>
                  <a:pt x="16459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1" name="object 81"/>
          <p:cNvSpPr/>
          <p:nvPr/>
        </p:nvSpPr>
        <p:spPr>
          <a:xfrm>
            <a:off x="3823334" y="3715773"/>
            <a:ext cx="123825" cy="372904"/>
          </a:xfrm>
          <a:custGeom>
            <a:avLst/>
            <a:gdLst/>
            <a:ahLst/>
            <a:cxnLst/>
            <a:rect l="l" t="t" r="r" b="b"/>
            <a:pathLst>
              <a:path w="165100" h="497204">
                <a:moveTo>
                  <a:pt x="164592" y="0"/>
                </a:moveTo>
                <a:lnTo>
                  <a:pt x="0" y="0"/>
                </a:lnTo>
                <a:lnTo>
                  <a:pt x="0" y="496823"/>
                </a:lnTo>
                <a:lnTo>
                  <a:pt x="164592" y="496823"/>
                </a:lnTo>
                <a:lnTo>
                  <a:pt x="164592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2" name="object 82"/>
          <p:cNvSpPr/>
          <p:nvPr/>
        </p:nvSpPr>
        <p:spPr>
          <a:xfrm>
            <a:off x="4948046" y="3756921"/>
            <a:ext cx="123825" cy="331469"/>
          </a:xfrm>
          <a:custGeom>
            <a:avLst/>
            <a:gdLst/>
            <a:ahLst/>
            <a:cxnLst/>
            <a:rect l="l" t="t" r="r" b="b"/>
            <a:pathLst>
              <a:path w="165100" h="441960">
                <a:moveTo>
                  <a:pt x="164592" y="0"/>
                </a:moveTo>
                <a:lnTo>
                  <a:pt x="0" y="0"/>
                </a:lnTo>
                <a:lnTo>
                  <a:pt x="0" y="441959"/>
                </a:lnTo>
                <a:lnTo>
                  <a:pt x="164592" y="441959"/>
                </a:lnTo>
                <a:lnTo>
                  <a:pt x="164592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3" name="object 83"/>
          <p:cNvSpPr/>
          <p:nvPr/>
        </p:nvSpPr>
        <p:spPr>
          <a:xfrm>
            <a:off x="6071616" y="3963803"/>
            <a:ext cx="124778" cy="124778"/>
          </a:xfrm>
          <a:custGeom>
            <a:avLst/>
            <a:gdLst/>
            <a:ahLst/>
            <a:cxnLst/>
            <a:rect l="l" t="t" r="r" b="b"/>
            <a:pathLst>
              <a:path w="166370" h="166370">
                <a:moveTo>
                  <a:pt x="166115" y="0"/>
                </a:moveTo>
                <a:lnTo>
                  <a:pt x="0" y="0"/>
                </a:lnTo>
                <a:lnTo>
                  <a:pt x="0" y="166116"/>
                </a:lnTo>
                <a:lnTo>
                  <a:pt x="166115" y="166116"/>
                </a:lnTo>
                <a:lnTo>
                  <a:pt x="16611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4" name="object 84"/>
          <p:cNvSpPr/>
          <p:nvPr/>
        </p:nvSpPr>
        <p:spPr>
          <a:xfrm>
            <a:off x="7196328" y="3839217"/>
            <a:ext cx="123825" cy="249555"/>
          </a:xfrm>
          <a:custGeom>
            <a:avLst/>
            <a:gdLst/>
            <a:ahLst/>
            <a:cxnLst/>
            <a:rect l="l" t="t" r="r" b="b"/>
            <a:pathLst>
              <a:path w="165100" h="332739">
                <a:moveTo>
                  <a:pt x="164592" y="0"/>
                </a:moveTo>
                <a:lnTo>
                  <a:pt x="0" y="0"/>
                </a:lnTo>
                <a:lnTo>
                  <a:pt x="0" y="332232"/>
                </a:lnTo>
                <a:lnTo>
                  <a:pt x="164592" y="332232"/>
                </a:lnTo>
                <a:lnTo>
                  <a:pt x="164592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5" name="object 85"/>
          <p:cNvSpPr/>
          <p:nvPr/>
        </p:nvSpPr>
        <p:spPr>
          <a:xfrm>
            <a:off x="8321039" y="3507746"/>
            <a:ext cx="123825" cy="581025"/>
          </a:xfrm>
          <a:custGeom>
            <a:avLst/>
            <a:gdLst/>
            <a:ahLst/>
            <a:cxnLst/>
            <a:rect l="l" t="t" r="r" b="b"/>
            <a:pathLst>
              <a:path w="165100" h="774700">
                <a:moveTo>
                  <a:pt x="164591" y="0"/>
                </a:moveTo>
                <a:lnTo>
                  <a:pt x="0" y="0"/>
                </a:lnTo>
                <a:lnTo>
                  <a:pt x="0" y="774192"/>
                </a:lnTo>
                <a:lnTo>
                  <a:pt x="164591" y="774192"/>
                </a:lnTo>
                <a:lnTo>
                  <a:pt x="16459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6" name="object 86"/>
          <p:cNvSpPr/>
          <p:nvPr/>
        </p:nvSpPr>
        <p:spPr>
          <a:xfrm>
            <a:off x="585215" y="4073531"/>
            <a:ext cx="123825" cy="0"/>
          </a:xfrm>
          <a:custGeom>
            <a:avLst/>
            <a:gdLst/>
            <a:ahLst/>
            <a:cxnLst/>
            <a:rect l="l" t="t" r="r" b="b"/>
            <a:pathLst>
              <a:path w="165100">
                <a:moveTo>
                  <a:pt x="0" y="0"/>
                </a:moveTo>
                <a:lnTo>
                  <a:pt x="164592" y="0"/>
                </a:lnTo>
              </a:path>
            </a:pathLst>
          </a:custGeom>
          <a:ln w="39624">
            <a:solidFill>
              <a:srgbClr val="953484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7" name="object 87"/>
          <p:cNvSpPr/>
          <p:nvPr/>
        </p:nvSpPr>
        <p:spPr>
          <a:xfrm>
            <a:off x="1709928" y="3787781"/>
            <a:ext cx="123825" cy="300990"/>
          </a:xfrm>
          <a:custGeom>
            <a:avLst/>
            <a:gdLst/>
            <a:ahLst/>
            <a:cxnLst/>
            <a:rect l="l" t="t" r="r" b="b"/>
            <a:pathLst>
              <a:path w="165100" h="401320">
                <a:moveTo>
                  <a:pt x="164591" y="0"/>
                </a:moveTo>
                <a:lnTo>
                  <a:pt x="0" y="0"/>
                </a:lnTo>
                <a:lnTo>
                  <a:pt x="0" y="400811"/>
                </a:lnTo>
                <a:lnTo>
                  <a:pt x="164591" y="400811"/>
                </a:lnTo>
                <a:lnTo>
                  <a:pt x="16459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8" name="object 88"/>
          <p:cNvSpPr/>
          <p:nvPr/>
        </p:nvSpPr>
        <p:spPr>
          <a:xfrm>
            <a:off x="2834640" y="3398019"/>
            <a:ext cx="123825" cy="690563"/>
          </a:xfrm>
          <a:custGeom>
            <a:avLst/>
            <a:gdLst/>
            <a:ahLst/>
            <a:cxnLst/>
            <a:rect l="l" t="t" r="r" b="b"/>
            <a:pathLst>
              <a:path w="165100" h="920750">
                <a:moveTo>
                  <a:pt x="164591" y="0"/>
                </a:moveTo>
                <a:lnTo>
                  <a:pt x="0" y="0"/>
                </a:lnTo>
                <a:lnTo>
                  <a:pt x="0" y="920496"/>
                </a:lnTo>
                <a:lnTo>
                  <a:pt x="164591" y="920496"/>
                </a:lnTo>
                <a:lnTo>
                  <a:pt x="16459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9" name="object 89"/>
          <p:cNvSpPr/>
          <p:nvPr/>
        </p:nvSpPr>
        <p:spPr>
          <a:xfrm>
            <a:off x="3959351" y="3728346"/>
            <a:ext cx="123825" cy="360044"/>
          </a:xfrm>
          <a:custGeom>
            <a:avLst/>
            <a:gdLst/>
            <a:ahLst/>
            <a:cxnLst/>
            <a:rect l="l" t="t" r="r" b="b"/>
            <a:pathLst>
              <a:path w="165100" h="480060">
                <a:moveTo>
                  <a:pt x="164591" y="0"/>
                </a:moveTo>
                <a:lnTo>
                  <a:pt x="0" y="0"/>
                </a:lnTo>
                <a:lnTo>
                  <a:pt x="0" y="480059"/>
                </a:lnTo>
                <a:lnTo>
                  <a:pt x="164591" y="480059"/>
                </a:lnTo>
                <a:lnTo>
                  <a:pt x="16459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0" name="object 90"/>
          <p:cNvSpPr/>
          <p:nvPr/>
        </p:nvSpPr>
        <p:spPr>
          <a:xfrm>
            <a:off x="5084064" y="3638048"/>
            <a:ext cx="123825" cy="450533"/>
          </a:xfrm>
          <a:custGeom>
            <a:avLst/>
            <a:gdLst/>
            <a:ahLst/>
            <a:cxnLst/>
            <a:rect l="l" t="t" r="r" b="b"/>
            <a:pathLst>
              <a:path w="165100" h="600710">
                <a:moveTo>
                  <a:pt x="164592" y="0"/>
                </a:moveTo>
                <a:lnTo>
                  <a:pt x="0" y="0"/>
                </a:lnTo>
                <a:lnTo>
                  <a:pt x="0" y="600456"/>
                </a:lnTo>
                <a:lnTo>
                  <a:pt x="164592" y="600456"/>
                </a:lnTo>
                <a:lnTo>
                  <a:pt x="164592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1" name="object 91"/>
          <p:cNvSpPr/>
          <p:nvPr/>
        </p:nvSpPr>
        <p:spPr>
          <a:xfrm>
            <a:off x="6207632" y="4058101"/>
            <a:ext cx="123825" cy="0"/>
          </a:xfrm>
          <a:custGeom>
            <a:avLst/>
            <a:gdLst/>
            <a:ahLst/>
            <a:cxnLst/>
            <a:rect l="l" t="t" r="r" b="b"/>
            <a:pathLst>
              <a:path w="165100">
                <a:moveTo>
                  <a:pt x="0" y="0"/>
                </a:moveTo>
                <a:lnTo>
                  <a:pt x="164591" y="0"/>
                </a:lnTo>
              </a:path>
            </a:pathLst>
          </a:custGeom>
          <a:ln w="80772">
            <a:solidFill>
              <a:srgbClr val="953484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2" name="object 92"/>
          <p:cNvSpPr/>
          <p:nvPr/>
        </p:nvSpPr>
        <p:spPr>
          <a:xfrm>
            <a:off x="7332344" y="3787781"/>
            <a:ext cx="123825" cy="300990"/>
          </a:xfrm>
          <a:custGeom>
            <a:avLst/>
            <a:gdLst/>
            <a:ahLst/>
            <a:cxnLst/>
            <a:rect l="l" t="t" r="r" b="b"/>
            <a:pathLst>
              <a:path w="165100" h="401320">
                <a:moveTo>
                  <a:pt x="164592" y="0"/>
                </a:moveTo>
                <a:lnTo>
                  <a:pt x="0" y="0"/>
                </a:lnTo>
                <a:lnTo>
                  <a:pt x="0" y="400811"/>
                </a:lnTo>
                <a:lnTo>
                  <a:pt x="164592" y="400811"/>
                </a:lnTo>
                <a:lnTo>
                  <a:pt x="164592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3" name="object 93"/>
          <p:cNvSpPr/>
          <p:nvPr/>
        </p:nvSpPr>
        <p:spPr>
          <a:xfrm>
            <a:off x="8457057" y="3758063"/>
            <a:ext cx="123825" cy="330518"/>
          </a:xfrm>
          <a:custGeom>
            <a:avLst/>
            <a:gdLst/>
            <a:ahLst/>
            <a:cxnLst/>
            <a:rect l="l" t="t" r="r" b="b"/>
            <a:pathLst>
              <a:path w="165100" h="440689">
                <a:moveTo>
                  <a:pt x="164592" y="0"/>
                </a:moveTo>
                <a:lnTo>
                  <a:pt x="0" y="0"/>
                </a:lnTo>
                <a:lnTo>
                  <a:pt x="0" y="440435"/>
                </a:lnTo>
                <a:lnTo>
                  <a:pt x="164592" y="440435"/>
                </a:lnTo>
                <a:lnTo>
                  <a:pt x="164592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4" name="object 94"/>
          <p:cNvSpPr/>
          <p:nvPr/>
        </p:nvSpPr>
        <p:spPr>
          <a:xfrm>
            <a:off x="721233" y="4077533"/>
            <a:ext cx="123825" cy="0"/>
          </a:xfrm>
          <a:custGeom>
            <a:avLst/>
            <a:gdLst/>
            <a:ahLst/>
            <a:cxnLst/>
            <a:rect l="l" t="t" r="r" b="b"/>
            <a:pathLst>
              <a:path w="165100">
                <a:moveTo>
                  <a:pt x="0" y="0"/>
                </a:moveTo>
                <a:lnTo>
                  <a:pt x="164592" y="0"/>
                </a:lnTo>
              </a:path>
            </a:pathLst>
          </a:custGeom>
          <a:ln w="28956">
            <a:solidFill>
              <a:srgbClr val="489F68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5" name="object 95"/>
          <p:cNvSpPr/>
          <p:nvPr/>
        </p:nvSpPr>
        <p:spPr>
          <a:xfrm>
            <a:off x="1845945" y="3555753"/>
            <a:ext cx="123825" cy="532924"/>
          </a:xfrm>
          <a:custGeom>
            <a:avLst/>
            <a:gdLst/>
            <a:ahLst/>
            <a:cxnLst/>
            <a:rect l="l" t="t" r="r" b="b"/>
            <a:pathLst>
              <a:path w="165100" h="710564">
                <a:moveTo>
                  <a:pt x="164591" y="0"/>
                </a:moveTo>
                <a:lnTo>
                  <a:pt x="0" y="0"/>
                </a:lnTo>
                <a:lnTo>
                  <a:pt x="0" y="710184"/>
                </a:lnTo>
                <a:lnTo>
                  <a:pt x="164591" y="710184"/>
                </a:lnTo>
                <a:lnTo>
                  <a:pt x="16459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6" name="object 96"/>
          <p:cNvSpPr/>
          <p:nvPr/>
        </p:nvSpPr>
        <p:spPr>
          <a:xfrm>
            <a:off x="2970657" y="3696342"/>
            <a:ext cx="123825" cy="392430"/>
          </a:xfrm>
          <a:custGeom>
            <a:avLst/>
            <a:gdLst/>
            <a:ahLst/>
            <a:cxnLst/>
            <a:rect l="l" t="t" r="r" b="b"/>
            <a:pathLst>
              <a:path w="165100" h="523239">
                <a:moveTo>
                  <a:pt x="164591" y="0"/>
                </a:moveTo>
                <a:lnTo>
                  <a:pt x="0" y="0"/>
                </a:lnTo>
                <a:lnTo>
                  <a:pt x="0" y="522732"/>
                </a:lnTo>
                <a:lnTo>
                  <a:pt x="164591" y="522732"/>
                </a:lnTo>
                <a:lnTo>
                  <a:pt x="16459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7" name="object 97"/>
          <p:cNvSpPr/>
          <p:nvPr/>
        </p:nvSpPr>
        <p:spPr>
          <a:xfrm>
            <a:off x="4095368" y="3816356"/>
            <a:ext cx="123825" cy="272415"/>
          </a:xfrm>
          <a:custGeom>
            <a:avLst/>
            <a:gdLst/>
            <a:ahLst/>
            <a:cxnLst/>
            <a:rect l="l" t="t" r="r" b="b"/>
            <a:pathLst>
              <a:path w="165100" h="363220">
                <a:moveTo>
                  <a:pt x="164592" y="0"/>
                </a:moveTo>
                <a:lnTo>
                  <a:pt x="0" y="0"/>
                </a:lnTo>
                <a:lnTo>
                  <a:pt x="0" y="362711"/>
                </a:lnTo>
                <a:lnTo>
                  <a:pt x="164592" y="362711"/>
                </a:lnTo>
                <a:lnTo>
                  <a:pt x="164592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8" name="object 98"/>
          <p:cNvSpPr/>
          <p:nvPr/>
        </p:nvSpPr>
        <p:spPr>
          <a:xfrm>
            <a:off x="5218937" y="3816356"/>
            <a:ext cx="124778" cy="272415"/>
          </a:xfrm>
          <a:custGeom>
            <a:avLst/>
            <a:gdLst/>
            <a:ahLst/>
            <a:cxnLst/>
            <a:rect l="l" t="t" r="r" b="b"/>
            <a:pathLst>
              <a:path w="166370" h="363220">
                <a:moveTo>
                  <a:pt x="166116" y="0"/>
                </a:moveTo>
                <a:lnTo>
                  <a:pt x="0" y="0"/>
                </a:lnTo>
                <a:lnTo>
                  <a:pt x="0" y="362711"/>
                </a:lnTo>
                <a:lnTo>
                  <a:pt x="166116" y="362711"/>
                </a:lnTo>
                <a:lnTo>
                  <a:pt x="166116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9" name="object 99"/>
          <p:cNvSpPr/>
          <p:nvPr/>
        </p:nvSpPr>
        <p:spPr>
          <a:xfrm>
            <a:off x="6343650" y="3990093"/>
            <a:ext cx="123825" cy="98584"/>
          </a:xfrm>
          <a:custGeom>
            <a:avLst/>
            <a:gdLst/>
            <a:ahLst/>
            <a:cxnLst/>
            <a:rect l="l" t="t" r="r" b="b"/>
            <a:pathLst>
              <a:path w="165100" h="131445">
                <a:moveTo>
                  <a:pt x="164592" y="0"/>
                </a:moveTo>
                <a:lnTo>
                  <a:pt x="0" y="0"/>
                </a:lnTo>
                <a:lnTo>
                  <a:pt x="0" y="131063"/>
                </a:lnTo>
                <a:lnTo>
                  <a:pt x="164592" y="131063"/>
                </a:lnTo>
                <a:lnTo>
                  <a:pt x="164592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0" name="object 100"/>
          <p:cNvSpPr/>
          <p:nvPr/>
        </p:nvSpPr>
        <p:spPr>
          <a:xfrm>
            <a:off x="7468362" y="3903226"/>
            <a:ext cx="123825" cy="185261"/>
          </a:xfrm>
          <a:custGeom>
            <a:avLst/>
            <a:gdLst/>
            <a:ahLst/>
            <a:cxnLst/>
            <a:rect l="l" t="t" r="r" b="b"/>
            <a:pathLst>
              <a:path w="165100" h="247014">
                <a:moveTo>
                  <a:pt x="164591" y="0"/>
                </a:moveTo>
                <a:lnTo>
                  <a:pt x="0" y="0"/>
                </a:lnTo>
                <a:lnTo>
                  <a:pt x="0" y="246887"/>
                </a:lnTo>
                <a:lnTo>
                  <a:pt x="164591" y="246887"/>
                </a:lnTo>
                <a:lnTo>
                  <a:pt x="16459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1" name="object 101"/>
          <p:cNvSpPr/>
          <p:nvPr/>
        </p:nvSpPr>
        <p:spPr>
          <a:xfrm>
            <a:off x="8593073" y="3522605"/>
            <a:ext cx="123825" cy="565785"/>
          </a:xfrm>
          <a:custGeom>
            <a:avLst/>
            <a:gdLst/>
            <a:ahLst/>
            <a:cxnLst/>
            <a:rect l="l" t="t" r="r" b="b"/>
            <a:pathLst>
              <a:path w="165100" h="754379">
                <a:moveTo>
                  <a:pt x="164592" y="0"/>
                </a:moveTo>
                <a:lnTo>
                  <a:pt x="0" y="0"/>
                </a:lnTo>
                <a:lnTo>
                  <a:pt x="0" y="754379"/>
                </a:lnTo>
                <a:lnTo>
                  <a:pt x="164592" y="754379"/>
                </a:lnTo>
                <a:lnTo>
                  <a:pt x="164592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2" name="object 102"/>
          <p:cNvSpPr/>
          <p:nvPr/>
        </p:nvSpPr>
        <p:spPr>
          <a:xfrm>
            <a:off x="857250" y="4072960"/>
            <a:ext cx="123825" cy="0"/>
          </a:xfrm>
          <a:custGeom>
            <a:avLst/>
            <a:gdLst/>
            <a:ahLst/>
            <a:cxnLst/>
            <a:rect l="l" t="t" r="r" b="b"/>
            <a:pathLst>
              <a:path w="165100">
                <a:moveTo>
                  <a:pt x="0" y="0"/>
                </a:moveTo>
                <a:lnTo>
                  <a:pt x="164591" y="0"/>
                </a:lnTo>
              </a:path>
            </a:pathLst>
          </a:custGeom>
          <a:ln w="41147">
            <a:solidFill>
              <a:srgbClr val="28526B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3" name="object 103"/>
          <p:cNvSpPr/>
          <p:nvPr/>
        </p:nvSpPr>
        <p:spPr>
          <a:xfrm>
            <a:off x="1981962" y="3602615"/>
            <a:ext cx="123825" cy="485775"/>
          </a:xfrm>
          <a:custGeom>
            <a:avLst/>
            <a:gdLst/>
            <a:ahLst/>
            <a:cxnLst/>
            <a:rect l="l" t="t" r="r" b="b"/>
            <a:pathLst>
              <a:path w="165100" h="647700">
                <a:moveTo>
                  <a:pt x="164591" y="0"/>
                </a:moveTo>
                <a:lnTo>
                  <a:pt x="0" y="0"/>
                </a:lnTo>
                <a:lnTo>
                  <a:pt x="0" y="647699"/>
                </a:lnTo>
                <a:lnTo>
                  <a:pt x="164591" y="647699"/>
                </a:lnTo>
                <a:lnTo>
                  <a:pt x="16459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4" name="object 104"/>
          <p:cNvSpPr/>
          <p:nvPr/>
        </p:nvSpPr>
        <p:spPr>
          <a:xfrm>
            <a:off x="3106674" y="3640336"/>
            <a:ext cx="123825" cy="448151"/>
          </a:xfrm>
          <a:custGeom>
            <a:avLst/>
            <a:gdLst/>
            <a:ahLst/>
            <a:cxnLst/>
            <a:rect l="l" t="t" r="r" b="b"/>
            <a:pathLst>
              <a:path w="165100" h="597535">
                <a:moveTo>
                  <a:pt x="164591" y="0"/>
                </a:moveTo>
                <a:lnTo>
                  <a:pt x="0" y="0"/>
                </a:lnTo>
                <a:lnTo>
                  <a:pt x="0" y="597408"/>
                </a:lnTo>
                <a:lnTo>
                  <a:pt x="164591" y="597408"/>
                </a:lnTo>
                <a:lnTo>
                  <a:pt x="16459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5" name="object 105"/>
          <p:cNvSpPr/>
          <p:nvPr/>
        </p:nvSpPr>
        <p:spPr>
          <a:xfrm>
            <a:off x="4231385" y="3763778"/>
            <a:ext cx="123825" cy="324803"/>
          </a:xfrm>
          <a:custGeom>
            <a:avLst/>
            <a:gdLst/>
            <a:ahLst/>
            <a:cxnLst/>
            <a:rect l="l" t="t" r="r" b="b"/>
            <a:pathLst>
              <a:path w="165100" h="433070">
                <a:moveTo>
                  <a:pt x="164591" y="0"/>
                </a:moveTo>
                <a:lnTo>
                  <a:pt x="0" y="0"/>
                </a:lnTo>
                <a:lnTo>
                  <a:pt x="0" y="432816"/>
                </a:lnTo>
                <a:lnTo>
                  <a:pt x="164591" y="432816"/>
                </a:lnTo>
                <a:lnTo>
                  <a:pt x="16459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6" name="object 106"/>
          <p:cNvSpPr/>
          <p:nvPr/>
        </p:nvSpPr>
        <p:spPr>
          <a:xfrm>
            <a:off x="5354955" y="3836930"/>
            <a:ext cx="124778" cy="251460"/>
          </a:xfrm>
          <a:custGeom>
            <a:avLst/>
            <a:gdLst/>
            <a:ahLst/>
            <a:cxnLst/>
            <a:rect l="l" t="t" r="r" b="b"/>
            <a:pathLst>
              <a:path w="166370" h="335279">
                <a:moveTo>
                  <a:pt x="166115" y="0"/>
                </a:moveTo>
                <a:lnTo>
                  <a:pt x="0" y="0"/>
                </a:lnTo>
                <a:lnTo>
                  <a:pt x="0" y="335280"/>
                </a:lnTo>
                <a:lnTo>
                  <a:pt x="166115" y="335280"/>
                </a:lnTo>
                <a:lnTo>
                  <a:pt x="166115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7" name="object 107"/>
          <p:cNvSpPr/>
          <p:nvPr/>
        </p:nvSpPr>
        <p:spPr>
          <a:xfrm>
            <a:off x="6479667" y="3987806"/>
            <a:ext cx="123825" cy="100965"/>
          </a:xfrm>
          <a:custGeom>
            <a:avLst/>
            <a:gdLst/>
            <a:ahLst/>
            <a:cxnLst/>
            <a:rect l="l" t="t" r="r" b="b"/>
            <a:pathLst>
              <a:path w="165100" h="134620">
                <a:moveTo>
                  <a:pt x="164592" y="0"/>
                </a:moveTo>
                <a:lnTo>
                  <a:pt x="0" y="0"/>
                </a:lnTo>
                <a:lnTo>
                  <a:pt x="0" y="134111"/>
                </a:lnTo>
                <a:lnTo>
                  <a:pt x="164592" y="134111"/>
                </a:lnTo>
                <a:lnTo>
                  <a:pt x="164592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8" name="object 108"/>
          <p:cNvSpPr/>
          <p:nvPr/>
        </p:nvSpPr>
        <p:spPr>
          <a:xfrm>
            <a:off x="7604378" y="3881508"/>
            <a:ext cx="123825" cy="207169"/>
          </a:xfrm>
          <a:custGeom>
            <a:avLst/>
            <a:gdLst/>
            <a:ahLst/>
            <a:cxnLst/>
            <a:rect l="l" t="t" r="r" b="b"/>
            <a:pathLst>
              <a:path w="165100" h="276225">
                <a:moveTo>
                  <a:pt x="164592" y="0"/>
                </a:moveTo>
                <a:lnTo>
                  <a:pt x="0" y="0"/>
                </a:lnTo>
                <a:lnTo>
                  <a:pt x="0" y="275844"/>
                </a:lnTo>
                <a:lnTo>
                  <a:pt x="164592" y="275844"/>
                </a:lnTo>
                <a:lnTo>
                  <a:pt x="164592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9" name="object 109"/>
          <p:cNvSpPr/>
          <p:nvPr/>
        </p:nvSpPr>
        <p:spPr>
          <a:xfrm>
            <a:off x="8729091" y="3558038"/>
            <a:ext cx="123825" cy="530543"/>
          </a:xfrm>
          <a:custGeom>
            <a:avLst/>
            <a:gdLst/>
            <a:ahLst/>
            <a:cxnLst/>
            <a:rect l="l" t="t" r="r" b="b"/>
            <a:pathLst>
              <a:path w="165100" h="707389">
                <a:moveTo>
                  <a:pt x="164591" y="0"/>
                </a:moveTo>
                <a:lnTo>
                  <a:pt x="0" y="0"/>
                </a:lnTo>
                <a:lnTo>
                  <a:pt x="0" y="707135"/>
                </a:lnTo>
                <a:lnTo>
                  <a:pt x="164591" y="707135"/>
                </a:lnTo>
                <a:lnTo>
                  <a:pt x="16459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0" name="object 110"/>
          <p:cNvSpPr/>
          <p:nvPr/>
        </p:nvSpPr>
        <p:spPr>
          <a:xfrm>
            <a:off x="993266" y="4078675"/>
            <a:ext cx="123825" cy="0"/>
          </a:xfrm>
          <a:custGeom>
            <a:avLst/>
            <a:gdLst/>
            <a:ahLst/>
            <a:cxnLst/>
            <a:rect l="l" t="t" r="r" b="b"/>
            <a:pathLst>
              <a:path w="165100">
                <a:moveTo>
                  <a:pt x="0" y="0"/>
                </a:moveTo>
                <a:lnTo>
                  <a:pt x="164591" y="0"/>
                </a:lnTo>
              </a:path>
            </a:pathLst>
          </a:custGeom>
          <a:ln w="25908">
            <a:solidFill>
              <a:srgbClr val="003C5C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1" name="object 111"/>
          <p:cNvSpPr/>
          <p:nvPr/>
        </p:nvSpPr>
        <p:spPr>
          <a:xfrm>
            <a:off x="2117979" y="3618618"/>
            <a:ext cx="123825" cy="470059"/>
          </a:xfrm>
          <a:custGeom>
            <a:avLst/>
            <a:gdLst/>
            <a:ahLst/>
            <a:cxnLst/>
            <a:rect l="l" t="t" r="r" b="b"/>
            <a:pathLst>
              <a:path w="165100" h="626745">
                <a:moveTo>
                  <a:pt x="164591" y="0"/>
                </a:moveTo>
                <a:lnTo>
                  <a:pt x="0" y="0"/>
                </a:lnTo>
                <a:lnTo>
                  <a:pt x="0" y="626363"/>
                </a:lnTo>
                <a:lnTo>
                  <a:pt x="164591" y="626363"/>
                </a:lnTo>
                <a:lnTo>
                  <a:pt x="16459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2" name="object 112"/>
          <p:cNvSpPr/>
          <p:nvPr/>
        </p:nvSpPr>
        <p:spPr>
          <a:xfrm>
            <a:off x="3242691" y="3740919"/>
            <a:ext cx="123825" cy="347663"/>
          </a:xfrm>
          <a:custGeom>
            <a:avLst/>
            <a:gdLst/>
            <a:ahLst/>
            <a:cxnLst/>
            <a:rect l="l" t="t" r="r" b="b"/>
            <a:pathLst>
              <a:path w="165100" h="463550">
                <a:moveTo>
                  <a:pt x="164591" y="0"/>
                </a:moveTo>
                <a:lnTo>
                  <a:pt x="0" y="0"/>
                </a:lnTo>
                <a:lnTo>
                  <a:pt x="0" y="463296"/>
                </a:lnTo>
                <a:lnTo>
                  <a:pt x="164591" y="463296"/>
                </a:lnTo>
                <a:lnTo>
                  <a:pt x="16459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3" name="object 113"/>
          <p:cNvSpPr/>
          <p:nvPr/>
        </p:nvSpPr>
        <p:spPr>
          <a:xfrm>
            <a:off x="4367402" y="3766065"/>
            <a:ext cx="123825" cy="322421"/>
          </a:xfrm>
          <a:custGeom>
            <a:avLst/>
            <a:gdLst/>
            <a:ahLst/>
            <a:cxnLst/>
            <a:rect l="l" t="t" r="r" b="b"/>
            <a:pathLst>
              <a:path w="165100" h="429895">
                <a:moveTo>
                  <a:pt x="164592" y="0"/>
                </a:moveTo>
                <a:lnTo>
                  <a:pt x="0" y="0"/>
                </a:lnTo>
                <a:lnTo>
                  <a:pt x="0" y="429768"/>
                </a:lnTo>
                <a:lnTo>
                  <a:pt x="164592" y="429768"/>
                </a:lnTo>
                <a:lnTo>
                  <a:pt x="164592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4" name="object 114"/>
          <p:cNvSpPr/>
          <p:nvPr/>
        </p:nvSpPr>
        <p:spPr>
          <a:xfrm>
            <a:off x="5490971" y="3824358"/>
            <a:ext cx="123825" cy="264319"/>
          </a:xfrm>
          <a:custGeom>
            <a:avLst/>
            <a:gdLst/>
            <a:ahLst/>
            <a:cxnLst/>
            <a:rect l="l" t="t" r="r" b="b"/>
            <a:pathLst>
              <a:path w="165100" h="352425">
                <a:moveTo>
                  <a:pt x="164592" y="0"/>
                </a:moveTo>
                <a:lnTo>
                  <a:pt x="0" y="0"/>
                </a:lnTo>
                <a:lnTo>
                  <a:pt x="0" y="352044"/>
                </a:lnTo>
                <a:lnTo>
                  <a:pt x="164592" y="352044"/>
                </a:lnTo>
                <a:lnTo>
                  <a:pt x="164592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5" name="object 115"/>
          <p:cNvSpPr/>
          <p:nvPr/>
        </p:nvSpPr>
        <p:spPr>
          <a:xfrm>
            <a:off x="6615683" y="3966090"/>
            <a:ext cx="123825" cy="122396"/>
          </a:xfrm>
          <a:custGeom>
            <a:avLst/>
            <a:gdLst/>
            <a:ahLst/>
            <a:cxnLst/>
            <a:rect l="l" t="t" r="r" b="b"/>
            <a:pathLst>
              <a:path w="165100" h="163195">
                <a:moveTo>
                  <a:pt x="164592" y="0"/>
                </a:moveTo>
                <a:lnTo>
                  <a:pt x="0" y="0"/>
                </a:lnTo>
                <a:lnTo>
                  <a:pt x="0" y="163068"/>
                </a:lnTo>
                <a:lnTo>
                  <a:pt x="164592" y="163068"/>
                </a:lnTo>
                <a:lnTo>
                  <a:pt x="164592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6" name="object 116"/>
          <p:cNvSpPr/>
          <p:nvPr/>
        </p:nvSpPr>
        <p:spPr>
          <a:xfrm>
            <a:off x="7740396" y="3858648"/>
            <a:ext cx="123825" cy="230029"/>
          </a:xfrm>
          <a:custGeom>
            <a:avLst/>
            <a:gdLst/>
            <a:ahLst/>
            <a:cxnLst/>
            <a:rect l="l" t="t" r="r" b="b"/>
            <a:pathLst>
              <a:path w="165100" h="306704">
                <a:moveTo>
                  <a:pt x="164592" y="0"/>
                </a:moveTo>
                <a:lnTo>
                  <a:pt x="0" y="0"/>
                </a:lnTo>
                <a:lnTo>
                  <a:pt x="0" y="306323"/>
                </a:lnTo>
                <a:lnTo>
                  <a:pt x="164592" y="306323"/>
                </a:lnTo>
                <a:lnTo>
                  <a:pt x="164592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7" name="object 117"/>
          <p:cNvSpPr/>
          <p:nvPr/>
        </p:nvSpPr>
        <p:spPr>
          <a:xfrm>
            <a:off x="8865107" y="3540894"/>
            <a:ext cx="123825" cy="547688"/>
          </a:xfrm>
          <a:custGeom>
            <a:avLst/>
            <a:gdLst/>
            <a:ahLst/>
            <a:cxnLst/>
            <a:rect l="l" t="t" r="r" b="b"/>
            <a:pathLst>
              <a:path w="165100" h="730250">
                <a:moveTo>
                  <a:pt x="164591" y="0"/>
                </a:moveTo>
                <a:lnTo>
                  <a:pt x="0" y="0"/>
                </a:lnTo>
                <a:lnTo>
                  <a:pt x="0" y="729996"/>
                </a:lnTo>
                <a:lnTo>
                  <a:pt x="164591" y="729996"/>
                </a:lnTo>
                <a:lnTo>
                  <a:pt x="16459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8" name="object 118"/>
          <p:cNvSpPr/>
          <p:nvPr/>
        </p:nvSpPr>
        <p:spPr>
          <a:xfrm>
            <a:off x="85725" y="4088390"/>
            <a:ext cx="8995410" cy="0"/>
          </a:xfrm>
          <a:custGeom>
            <a:avLst/>
            <a:gdLst/>
            <a:ahLst/>
            <a:cxnLst/>
            <a:rect l="l" t="t" r="r" b="b"/>
            <a:pathLst>
              <a:path w="11993880">
                <a:moveTo>
                  <a:pt x="0" y="0"/>
                </a:moveTo>
                <a:lnTo>
                  <a:pt x="1199388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9" name="object 119"/>
          <p:cNvSpPr txBox="1"/>
          <p:nvPr/>
        </p:nvSpPr>
        <p:spPr>
          <a:xfrm>
            <a:off x="6893719" y="3738442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22%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2395156" y="3367730"/>
            <a:ext cx="322898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62" baseline="-6172" dirty="0">
                <a:solidFill>
                  <a:srgbClr val="404040"/>
                </a:solidFill>
                <a:latin typeface="Calibri"/>
                <a:cs typeface="Calibri"/>
              </a:rPr>
              <a:t>63</a:t>
            </a:r>
            <a:r>
              <a:rPr sz="1013" spc="-287" baseline="-6172" dirty="0">
                <a:solidFill>
                  <a:srgbClr val="404040"/>
                </a:solidFill>
                <a:latin typeface="Calibri"/>
                <a:cs typeface="Calibri"/>
              </a:rPr>
              <a:t>%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64%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4644294" y="3661481"/>
            <a:ext cx="322898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1" dirty="0">
                <a:solidFill>
                  <a:srgbClr val="404040"/>
                </a:solidFill>
                <a:latin typeface="Calibri"/>
                <a:cs typeface="Calibri"/>
              </a:rPr>
              <a:t>30</a:t>
            </a:r>
            <a:r>
              <a:rPr sz="675" spc="-191" dirty="0">
                <a:solidFill>
                  <a:srgbClr val="404040"/>
                </a:solidFill>
                <a:latin typeface="Calibri"/>
                <a:cs typeface="Calibri"/>
              </a:rPr>
              <a:t>%</a:t>
            </a:r>
            <a:r>
              <a:rPr sz="1013" spc="73" baseline="-12345" dirty="0">
                <a:solidFill>
                  <a:srgbClr val="404040"/>
                </a:solidFill>
                <a:latin typeface="Calibri"/>
                <a:cs typeface="Calibri"/>
              </a:rPr>
              <a:t>28%</a:t>
            </a:r>
            <a:endParaRPr sz="1013" baseline="-12345">
              <a:latin typeface="Calibri"/>
              <a:cs typeface="Calibri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7029545" y="3761779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19%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8018239" y="3433262"/>
            <a:ext cx="322898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62" baseline="-15432" dirty="0">
                <a:solidFill>
                  <a:srgbClr val="404040"/>
                </a:solidFill>
                <a:latin typeface="Calibri"/>
                <a:cs typeface="Calibri"/>
              </a:rPr>
              <a:t>54</a:t>
            </a:r>
            <a:r>
              <a:rPr sz="1013" spc="-287" baseline="-15432" dirty="0">
                <a:solidFill>
                  <a:srgbClr val="404040"/>
                </a:solidFill>
                <a:latin typeface="Calibri"/>
                <a:cs typeface="Calibri"/>
              </a:rPr>
              <a:t>%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57%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1270445" y="3447454"/>
            <a:ext cx="459105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-8" dirty="0">
                <a:solidFill>
                  <a:srgbClr val="404040"/>
                </a:solidFill>
                <a:latin typeface="Calibri"/>
                <a:cs typeface="Calibri"/>
              </a:rPr>
              <a:t>55%</a:t>
            </a:r>
            <a:r>
              <a:rPr sz="1013" spc="-11" baseline="-33950" dirty="0">
                <a:solidFill>
                  <a:srgbClr val="404040"/>
                </a:solidFill>
                <a:latin typeface="Calibri"/>
                <a:cs typeface="Calibri"/>
              </a:rPr>
              <a:t>49%</a:t>
            </a:r>
            <a:r>
              <a:rPr sz="1013" spc="-11" baseline="-15432" dirty="0">
                <a:solidFill>
                  <a:srgbClr val="404040"/>
                </a:solidFill>
                <a:latin typeface="Calibri"/>
                <a:cs typeface="Calibri"/>
              </a:rPr>
              <a:t>52%</a:t>
            </a:r>
            <a:endParaRPr sz="1013" baseline="-15432">
              <a:latin typeface="Calibri"/>
              <a:cs typeface="Calibri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2666904" y="3552896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4916329" y="3594425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38%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5769006" y="3801574"/>
            <a:ext cx="458629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62" baseline="-15432" dirty="0">
                <a:solidFill>
                  <a:srgbClr val="404040"/>
                </a:solidFill>
                <a:latin typeface="Calibri"/>
                <a:cs typeface="Calibri"/>
              </a:rPr>
              <a:t>12</a:t>
            </a:r>
            <a:r>
              <a:rPr sz="1013" spc="-287" baseline="-15432" dirty="0">
                <a:solidFill>
                  <a:srgbClr val="404040"/>
                </a:solidFill>
                <a:latin typeface="Calibri"/>
                <a:cs typeface="Calibri"/>
              </a:rPr>
              <a:t>%</a:t>
            </a:r>
            <a:r>
              <a:rPr sz="1013" spc="62" baseline="3086" dirty="0">
                <a:solidFill>
                  <a:srgbClr val="404040"/>
                </a:solidFill>
                <a:latin typeface="Calibri"/>
                <a:cs typeface="Calibri"/>
              </a:rPr>
              <a:t>15</a:t>
            </a:r>
            <a:r>
              <a:rPr sz="1013" spc="-287" baseline="3086" dirty="0">
                <a:solidFill>
                  <a:srgbClr val="404040"/>
                </a:solidFill>
                <a:latin typeface="Calibri"/>
                <a:cs typeface="Calibri"/>
              </a:rPr>
              <a:t>%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14%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7165561" y="3677197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29%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8290273" y="3345727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67%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1678495" y="3625762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34%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2802921" y="3235809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79%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3519869" y="3552667"/>
            <a:ext cx="594836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-23" baseline="-33950" dirty="0">
                <a:solidFill>
                  <a:srgbClr val="404040"/>
                </a:solidFill>
                <a:latin typeface="Calibri"/>
                <a:cs typeface="Calibri"/>
              </a:rPr>
              <a:t>37%</a:t>
            </a:r>
            <a:r>
              <a:rPr sz="1013" spc="-23" baseline="-18518" dirty="0">
                <a:solidFill>
                  <a:srgbClr val="404040"/>
                </a:solidFill>
                <a:latin typeface="Calibri"/>
                <a:cs typeface="Calibri"/>
              </a:rPr>
              <a:t>40%</a:t>
            </a:r>
            <a:r>
              <a:rPr sz="675" spc="-15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r>
              <a:rPr sz="1013" spc="-23" baseline="-9259" dirty="0">
                <a:solidFill>
                  <a:srgbClr val="404040"/>
                </a:solidFill>
                <a:latin typeface="Calibri"/>
                <a:cs typeface="Calibri"/>
              </a:rPr>
              <a:t>41%</a:t>
            </a:r>
            <a:endParaRPr sz="1013" baseline="-9259">
              <a:latin typeface="Calibri"/>
              <a:cs typeface="Calibri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5052154" y="3475838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52%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6200871" y="3865811"/>
            <a:ext cx="13763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53" dirty="0">
                <a:solidFill>
                  <a:srgbClr val="404040"/>
                </a:solidFill>
                <a:latin typeface="Calibri"/>
                <a:cs typeface="Calibri"/>
              </a:rPr>
              <a:t>7%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7301579" y="3625762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34%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8426005" y="3595853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38%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1814227" y="3392875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61%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4063459" y="3653860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31%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2938938" y="3478124"/>
            <a:ext cx="322898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62" baseline="-37037" dirty="0">
                <a:solidFill>
                  <a:srgbClr val="404040"/>
                </a:solidFill>
                <a:latin typeface="Calibri"/>
                <a:cs typeface="Calibri"/>
              </a:rPr>
              <a:t>45</a:t>
            </a:r>
            <a:r>
              <a:rPr sz="1013" spc="-287" baseline="-37037" dirty="0">
                <a:solidFill>
                  <a:srgbClr val="404040"/>
                </a:solidFill>
                <a:latin typeface="Calibri"/>
                <a:cs typeface="Calibri"/>
              </a:rPr>
              <a:t>%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51%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169926" y="3906273"/>
            <a:ext cx="953453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78" baseline="3086" dirty="0">
                <a:solidFill>
                  <a:srgbClr val="404040"/>
                </a:solidFill>
                <a:latin typeface="Calibri"/>
                <a:cs typeface="Calibri"/>
              </a:rPr>
              <a:t>3%</a:t>
            </a:r>
            <a:r>
              <a:rPr sz="1013" spc="-39" baseline="308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8" baseline="18518" dirty="0">
                <a:solidFill>
                  <a:srgbClr val="404040"/>
                </a:solidFill>
                <a:latin typeface="Calibri"/>
                <a:cs typeface="Calibri"/>
              </a:rPr>
              <a:t>6%</a:t>
            </a:r>
            <a:r>
              <a:rPr sz="1013" spc="-45" baseline="18518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8" baseline="-12345" dirty="0">
                <a:solidFill>
                  <a:srgbClr val="404040"/>
                </a:solidFill>
                <a:latin typeface="Calibri"/>
                <a:cs typeface="Calibri"/>
              </a:rPr>
              <a:t>0%</a:t>
            </a:r>
            <a:r>
              <a:rPr sz="1013" spc="-39" baseline="-123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8" baseline="6172" dirty="0">
                <a:solidFill>
                  <a:srgbClr val="404040"/>
                </a:solidFill>
                <a:latin typeface="Calibri"/>
                <a:cs typeface="Calibri"/>
              </a:rPr>
              <a:t>3%</a:t>
            </a:r>
            <a:r>
              <a:rPr sz="1013" spc="-39" baseline="6172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675" spc="53" dirty="0">
                <a:solidFill>
                  <a:srgbClr val="404040"/>
                </a:solidFill>
                <a:latin typeface="Calibri"/>
                <a:cs typeface="Calibri"/>
              </a:rPr>
              <a:t>3%</a:t>
            </a:r>
            <a:r>
              <a:rPr sz="675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8" baseline="6172" dirty="0">
                <a:solidFill>
                  <a:srgbClr val="404040"/>
                </a:solidFill>
                <a:latin typeface="Calibri"/>
                <a:cs typeface="Calibri"/>
              </a:rPr>
              <a:t>3%</a:t>
            </a:r>
            <a:r>
              <a:rPr sz="1013" spc="-33" baseline="6172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675" spc="53" dirty="0">
                <a:solidFill>
                  <a:srgbClr val="404040"/>
                </a:solidFill>
                <a:latin typeface="Calibri"/>
                <a:cs typeface="Calibri"/>
              </a:rPr>
              <a:t>2%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1950244" y="3440406"/>
            <a:ext cx="322898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1" dirty="0">
                <a:solidFill>
                  <a:srgbClr val="404040"/>
                </a:solidFill>
                <a:latin typeface="Calibri"/>
                <a:cs typeface="Calibri"/>
              </a:rPr>
              <a:t>56</a:t>
            </a:r>
            <a:r>
              <a:rPr sz="675" spc="-191" dirty="0">
                <a:solidFill>
                  <a:srgbClr val="404040"/>
                </a:solidFill>
                <a:latin typeface="Calibri"/>
                <a:cs typeface="Calibri"/>
              </a:rPr>
              <a:t>%</a:t>
            </a:r>
            <a:r>
              <a:rPr sz="1013" spc="73" baseline="-9259" dirty="0">
                <a:solidFill>
                  <a:srgbClr val="404040"/>
                </a:solidFill>
                <a:latin typeface="Calibri"/>
                <a:cs typeface="Calibri"/>
              </a:rPr>
              <a:t>54%</a:t>
            </a:r>
            <a:endParaRPr sz="1013" baseline="-9259">
              <a:latin typeface="Calibri"/>
              <a:cs typeface="Calibri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3210781" y="3578709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40%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4199477" y="3602959"/>
            <a:ext cx="322898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1" dirty="0">
                <a:solidFill>
                  <a:srgbClr val="404040"/>
                </a:solidFill>
                <a:latin typeface="Calibri"/>
                <a:cs typeface="Calibri"/>
              </a:rPr>
              <a:t>37</a:t>
            </a:r>
            <a:r>
              <a:rPr sz="675" spc="-188" dirty="0">
                <a:solidFill>
                  <a:srgbClr val="404040"/>
                </a:solidFill>
                <a:latin typeface="Calibri"/>
                <a:cs typeface="Calibri"/>
              </a:rPr>
              <a:t>%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37%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5188172" y="3661862"/>
            <a:ext cx="459105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-11" baseline="6172" dirty="0">
                <a:solidFill>
                  <a:srgbClr val="404040"/>
                </a:solidFill>
                <a:latin typeface="Calibri"/>
                <a:cs typeface="Calibri"/>
              </a:rPr>
              <a:t>31%</a:t>
            </a:r>
            <a:r>
              <a:rPr sz="1013" spc="-11" baseline="-9259" dirty="0">
                <a:solidFill>
                  <a:srgbClr val="404040"/>
                </a:solidFill>
                <a:latin typeface="Calibri"/>
                <a:cs typeface="Calibri"/>
              </a:rPr>
              <a:t>29%</a:t>
            </a:r>
            <a:r>
              <a:rPr sz="675" spc="-8" dirty="0">
                <a:solidFill>
                  <a:srgbClr val="404040"/>
                </a:solidFill>
                <a:latin typeface="Calibri"/>
                <a:cs typeface="Calibri"/>
              </a:rPr>
              <a:t>30%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6312885" y="3828092"/>
            <a:ext cx="458629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1" dirty="0">
                <a:solidFill>
                  <a:srgbClr val="404040"/>
                </a:solidFill>
                <a:latin typeface="Calibri"/>
                <a:cs typeface="Calibri"/>
              </a:rPr>
              <a:t>11</a:t>
            </a:r>
            <a:r>
              <a:rPr sz="675" spc="-191" dirty="0">
                <a:solidFill>
                  <a:srgbClr val="404040"/>
                </a:solidFill>
                <a:latin typeface="Calibri"/>
                <a:cs typeface="Calibri"/>
              </a:rPr>
              <a:t>%</a:t>
            </a:r>
            <a:r>
              <a:rPr sz="1013" spc="62" baseline="3086" dirty="0">
                <a:solidFill>
                  <a:srgbClr val="404040"/>
                </a:solidFill>
                <a:latin typeface="Calibri"/>
                <a:cs typeface="Calibri"/>
              </a:rPr>
              <a:t>12</a:t>
            </a:r>
            <a:r>
              <a:rPr sz="1013" spc="-287" baseline="3086" dirty="0">
                <a:solidFill>
                  <a:srgbClr val="404040"/>
                </a:solidFill>
                <a:latin typeface="Calibri"/>
                <a:cs typeface="Calibri"/>
              </a:rPr>
              <a:t>%</a:t>
            </a:r>
            <a:r>
              <a:rPr sz="1013" spc="73" baseline="15432" dirty="0">
                <a:solidFill>
                  <a:srgbClr val="404040"/>
                </a:solidFill>
                <a:latin typeface="Calibri"/>
                <a:cs typeface="Calibri"/>
              </a:rPr>
              <a:t>14%</a:t>
            </a:r>
            <a:endParaRPr sz="1013" baseline="15432">
              <a:latin typeface="Calibri"/>
              <a:cs typeface="Calibri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7437311" y="3696151"/>
            <a:ext cx="459105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-11" baseline="-27777" dirty="0">
                <a:solidFill>
                  <a:srgbClr val="404040"/>
                </a:solidFill>
                <a:latin typeface="Calibri"/>
                <a:cs typeface="Calibri"/>
              </a:rPr>
              <a:t>21%</a:t>
            </a:r>
            <a:r>
              <a:rPr sz="1013" spc="-11" baseline="-15432" dirty="0">
                <a:solidFill>
                  <a:srgbClr val="404040"/>
                </a:solidFill>
                <a:latin typeface="Calibri"/>
                <a:cs typeface="Calibri"/>
              </a:rPr>
              <a:t>24%</a:t>
            </a:r>
            <a:r>
              <a:rPr sz="675" spc="-8" dirty="0">
                <a:solidFill>
                  <a:srgbClr val="404040"/>
                </a:solidFill>
                <a:latin typeface="Calibri"/>
                <a:cs typeface="Calibri"/>
              </a:rPr>
              <a:t>26%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8562023" y="3360109"/>
            <a:ext cx="458629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1" dirty="0">
                <a:solidFill>
                  <a:srgbClr val="404040"/>
                </a:solidFill>
                <a:latin typeface="Calibri"/>
                <a:cs typeface="Calibri"/>
              </a:rPr>
              <a:t>65</a:t>
            </a:r>
            <a:r>
              <a:rPr sz="675" spc="-191" dirty="0">
                <a:solidFill>
                  <a:srgbClr val="404040"/>
                </a:solidFill>
                <a:latin typeface="Calibri"/>
                <a:cs typeface="Calibri"/>
              </a:rPr>
              <a:t>%</a:t>
            </a:r>
            <a:r>
              <a:rPr sz="1013" spc="62" baseline="-21604" dirty="0">
                <a:solidFill>
                  <a:srgbClr val="404040"/>
                </a:solidFill>
                <a:latin typeface="Calibri"/>
                <a:cs typeface="Calibri"/>
              </a:rPr>
              <a:t>61</a:t>
            </a:r>
            <a:r>
              <a:rPr sz="1013" spc="-287" baseline="-21604" dirty="0">
                <a:solidFill>
                  <a:srgbClr val="404040"/>
                </a:solidFill>
                <a:latin typeface="Calibri"/>
                <a:cs typeface="Calibri"/>
              </a:rPr>
              <a:t>%</a:t>
            </a:r>
            <a:r>
              <a:rPr sz="1013" spc="73" baseline="-12345" dirty="0">
                <a:solidFill>
                  <a:srgbClr val="404040"/>
                </a:solidFill>
                <a:latin typeface="Calibri"/>
                <a:cs typeface="Calibri"/>
              </a:rPr>
              <a:t>63%</a:t>
            </a:r>
            <a:endParaRPr sz="1013" baseline="-12345">
              <a:latin typeface="Calibri"/>
              <a:cs typeface="Calibri"/>
            </a:endParaRPr>
          </a:p>
        </p:txBody>
      </p:sp>
      <p:sp>
        <p:nvSpPr>
          <p:cNvPr id="149" name="object 149"/>
          <p:cNvSpPr/>
          <p:nvPr/>
        </p:nvSpPr>
        <p:spPr>
          <a:xfrm>
            <a:off x="1281303" y="2512194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6"/>
                </a:moveTo>
                <a:lnTo>
                  <a:pt x="67056" y="67056"/>
                </a:lnTo>
                <a:lnTo>
                  <a:pt x="67056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0" name="object 150"/>
          <p:cNvSpPr txBox="1"/>
          <p:nvPr/>
        </p:nvSpPr>
        <p:spPr>
          <a:xfrm>
            <a:off x="1344263" y="2459044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med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151" name="object 151"/>
          <p:cNvSpPr/>
          <p:nvPr/>
        </p:nvSpPr>
        <p:spPr>
          <a:xfrm>
            <a:off x="2672333" y="2512194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2" name="object 152"/>
          <p:cNvSpPr txBox="1"/>
          <p:nvPr/>
        </p:nvSpPr>
        <p:spPr>
          <a:xfrm>
            <a:off x="2735294" y="2459044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utan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153" name="object 153"/>
          <p:cNvSpPr/>
          <p:nvPr/>
        </p:nvSpPr>
        <p:spPr>
          <a:xfrm>
            <a:off x="4063365" y="2512194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4" name="object 154"/>
          <p:cNvSpPr txBox="1"/>
          <p:nvPr/>
        </p:nvSpPr>
        <p:spPr>
          <a:xfrm>
            <a:off x="4126516" y="2459044"/>
            <a:ext cx="581025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Koncernchef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155" name="object 155"/>
          <p:cNvSpPr/>
          <p:nvPr/>
        </p:nvSpPr>
        <p:spPr>
          <a:xfrm>
            <a:off x="4871466" y="2512194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6"/>
                </a:moveTo>
                <a:lnTo>
                  <a:pt x="67056" y="67056"/>
                </a:lnTo>
                <a:lnTo>
                  <a:pt x="67056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6" name="object 156"/>
          <p:cNvSpPr txBox="1"/>
          <p:nvPr/>
        </p:nvSpPr>
        <p:spPr>
          <a:xfrm>
            <a:off x="4933950" y="2459044"/>
            <a:ext cx="60293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157" name="object 157"/>
          <p:cNvSpPr/>
          <p:nvPr/>
        </p:nvSpPr>
        <p:spPr>
          <a:xfrm>
            <a:off x="5700141" y="2512194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8" name="object 158"/>
          <p:cNvSpPr txBox="1"/>
          <p:nvPr/>
        </p:nvSpPr>
        <p:spPr>
          <a:xfrm>
            <a:off x="5763577" y="2459044"/>
            <a:ext cx="128016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Styrelse-ledamot/ordförande</a:t>
            </a:r>
            <a:endParaRPr sz="788">
              <a:latin typeface="Arial"/>
              <a:cs typeface="Arial"/>
            </a:endParaRPr>
          </a:p>
        </p:txBody>
      </p:sp>
      <p:sp>
        <p:nvSpPr>
          <p:cNvPr id="159" name="object 159"/>
          <p:cNvSpPr/>
          <p:nvPr/>
        </p:nvSpPr>
        <p:spPr>
          <a:xfrm>
            <a:off x="7207757" y="2512194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0" name="object 160"/>
          <p:cNvSpPr txBox="1"/>
          <p:nvPr/>
        </p:nvSpPr>
        <p:spPr>
          <a:xfrm>
            <a:off x="7271385" y="2459044"/>
            <a:ext cx="15763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VD</a:t>
            </a:r>
            <a:endParaRPr sz="788">
              <a:latin typeface="Arial"/>
              <a:cs typeface="Arial"/>
            </a:endParaRPr>
          </a:p>
        </p:txBody>
      </p:sp>
      <p:sp>
        <p:nvSpPr>
          <p:cNvPr id="161" name="object 161"/>
          <p:cNvSpPr/>
          <p:nvPr/>
        </p:nvSpPr>
        <p:spPr>
          <a:xfrm>
            <a:off x="7592948" y="2512194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2" name="object 162"/>
          <p:cNvSpPr txBox="1"/>
          <p:nvPr/>
        </p:nvSpPr>
        <p:spPr>
          <a:xfrm>
            <a:off x="7656099" y="2459044"/>
            <a:ext cx="28670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Ä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gare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167" name="textruta 166">
            <a:extLst>
              <a:ext uri="{FF2B5EF4-FFF2-40B4-BE49-F238E27FC236}">
                <a16:creationId xmlns:a16="http://schemas.microsoft.com/office/drawing/2014/main" id="{92DA56DA-003F-464A-8E4D-033A1C489ACF}"/>
              </a:ext>
            </a:extLst>
          </p:cNvPr>
          <p:cNvSpPr txBox="1"/>
          <p:nvPr/>
        </p:nvSpPr>
        <p:spPr>
          <a:xfrm>
            <a:off x="186789" y="4296871"/>
            <a:ext cx="917924" cy="334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Bra på konflikthantering</a:t>
            </a:r>
          </a:p>
        </p:txBody>
      </p:sp>
      <p:sp>
        <p:nvSpPr>
          <p:cNvPr id="168" name="textruta 167">
            <a:extLst>
              <a:ext uri="{FF2B5EF4-FFF2-40B4-BE49-F238E27FC236}">
                <a16:creationId xmlns:a16="http://schemas.microsoft.com/office/drawing/2014/main" id="{4068EFB7-D8EF-4EC7-84A6-4ACD59F13FF1}"/>
              </a:ext>
            </a:extLst>
          </p:cNvPr>
          <p:cNvSpPr txBox="1"/>
          <p:nvPr/>
        </p:nvSpPr>
        <p:spPr>
          <a:xfrm>
            <a:off x="1198505" y="4248774"/>
            <a:ext cx="900204" cy="456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Bra på att skapa teamkänsla</a:t>
            </a:r>
          </a:p>
        </p:txBody>
      </p:sp>
      <p:sp>
        <p:nvSpPr>
          <p:cNvPr id="169" name="textruta 168">
            <a:extLst>
              <a:ext uri="{FF2B5EF4-FFF2-40B4-BE49-F238E27FC236}">
                <a16:creationId xmlns:a16="http://schemas.microsoft.com/office/drawing/2014/main" id="{33ADB0B1-1BB9-48A8-9A54-A3127C9DF0B5}"/>
              </a:ext>
            </a:extLst>
          </p:cNvPr>
          <p:cNvSpPr txBox="1"/>
          <p:nvPr/>
        </p:nvSpPr>
        <p:spPr>
          <a:xfrm>
            <a:off x="2448592" y="4321707"/>
            <a:ext cx="917924" cy="321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Bra på feedback</a:t>
            </a:r>
          </a:p>
          <a:p>
            <a:pPr algn="l"/>
            <a:endParaRPr lang="sv-SE" sz="700" i="0" dirty="0" err="1">
              <a:solidFill>
                <a:schemeClr val="bg1"/>
              </a:solidFill>
              <a:effectLst/>
              <a:latin typeface="Gill Sans MT" pitchFamily="34" charset="0"/>
            </a:endParaRPr>
          </a:p>
        </p:txBody>
      </p:sp>
      <p:sp>
        <p:nvSpPr>
          <p:cNvPr id="170" name="textruta 169">
            <a:extLst>
              <a:ext uri="{FF2B5EF4-FFF2-40B4-BE49-F238E27FC236}">
                <a16:creationId xmlns:a16="http://schemas.microsoft.com/office/drawing/2014/main" id="{E8E41178-41A3-436D-A541-1BFEED1AE9B6}"/>
              </a:ext>
            </a:extLst>
          </p:cNvPr>
          <p:cNvSpPr txBox="1"/>
          <p:nvPr/>
        </p:nvSpPr>
        <p:spPr>
          <a:xfrm>
            <a:off x="3585008" y="4303835"/>
            <a:ext cx="917924" cy="321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Inspirerande</a:t>
            </a:r>
          </a:p>
          <a:p>
            <a:pPr algn="l"/>
            <a:endParaRPr lang="sv-SE" sz="700" i="0" dirty="0" err="1">
              <a:solidFill>
                <a:schemeClr val="bg1"/>
              </a:solidFill>
              <a:effectLst/>
              <a:latin typeface="Gill Sans MT" pitchFamily="34" charset="0"/>
            </a:endParaRPr>
          </a:p>
        </p:txBody>
      </p:sp>
      <p:sp>
        <p:nvSpPr>
          <p:cNvPr id="171" name="textruta 170">
            <a:extLst>
              <a:ext uri="{FF2B5EF4-FFF2-40B4-BE49-F238E27FC236}">
                <a16:creationId xmlns:a16="http://schemas.microsoft.com/office/drawing/2014/main" id="{A9CEA0DF-778A-42AD-833C-4AE66C16CCA9}"/>
              </a:ext>
            </a:extLst>
          </p:cNvPr>
          <p:cNvSpPr txBox="1"/>
          <p:nvPr/>
        </p:nvSpPr>
        <p:spPr>
          <a:xfrm>
            <a:off x="4871467" y="4286716"/>
            <a:ext cx="740092" cy="213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Lyhörd</a:t>
            </a:r>
          </a:p>
        </p:txBody>
      </p:sp>
      <p:sp>
        <p:nvSpPr>
          <p:cNvPr id="172" name="textruta 171">
            <a:extLst>
              <a:ext uri="{FF2B5EF4-FFF2-40B4-BE49-F238E27FC236}">
                <a16:creationId xmlns:a16="http://schemas.microsoft.com/office/drawing/2014/main" id="{2D08F34E-C7D2-43AF-A37B-F13875970273}"/>
              </a:ext>
            </a:extLst>
          </p:cNvPr>
          <p:cNvSpPr txBox="1"/>
          <p:nvPr/>
        </p:nvSpPr>
        <p:spPr>
          <a:xfrm>
            <a:off x="6016370" y="4256858"/>
            <a:ext cx="784098" cy="213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Rättvis</a:t>
            </a:r>
          </a:p>
        </p:txBody>
      </p:sp>
      <p:sp>
        <p:nvSpPr>
          <p:cNvPr id="174" name="textruta 173">
            <a:extLst>
              <a:ext uri="{FF2B5EF4-FFF2-40B4-BE49-F238E27FC236}">
                <a16:creationId xmlns:a16="http://schemas.microsoft.com/office/drawing/2014/main" id="{F5910EA0-D3B7-45A7-8B33-11874FFE13C5}"/>
              </a:ext>
            </a:extLst>
          </p:cNvPr>
          <p:cNvSpPr txBox="1"/>
          <p:nvPr/>
        </p:nvSpPr>
        <p:spPr>
          <a:xfrm>
            <a:off x="7060310" y="4255538"/>
            <a:ext cx="680086" cy="213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Tydlig</a:t>
            </a:r>
          </a:p>
        </p:txBody>
      </p:sp>
      <p:sp>
        <p:nvSpPr>
          <p:cNvPr id="175" name="textruta 174">
            <a:extLst>
              <a:ext uri="{FF2B5EF4-FFF2-40B4-BE49-F238E27FC236}">
                <a16:creationId xmlns:a16="http://schemas.microsoft.com/office/drawing/2014/main" id="{CF7EDDB5-0214-4A6C-AFDC-93C755443568}"/>
              </a:ext>
            </a:extLst>
          </p:cNvPr>
          <p:cNvSpPr txBox="1"/>
          <p:nvPr/>
        </p:nvSpPr>
        <p:spPr>
          <a:xfrm>
            <a:off x="8189433" y="4239685"/>
            <a:ext cx="680086" cy="334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Ärlig</a:t>
            </a:r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och</a:t>
            </a:r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rak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2" y="241745"/>
            <a:ext cx="2311718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</a:t>
            </a:r>
            <a:r>
              <a:rPr sz="2400" spc="-255" dirty="0">
                <a:solidFill>
                  <a:schemeClr val="bg2"/>
                </a:solidFill>
              </a:rPr>
              <a:t> </a:t>
            </a:r>
            <a:r>
              <a:rPr sz="2400" spc="-71" dirty="0">
                <a:solidFill>
                  <a:schemeClr val="bg2"/>
                </a:solidFill>
              </a:rPr>
              <a:t>detalj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2159127" y="1928241"/>
            <a:ext cx="527209" cy="192405"/>
          </a:xfrm>
          <a:custGeom>
            <a:avLst/>
            <a:gdLst/>
            <a:ahLst/>
            <a:cxnLst/>
            <a:rect l="l" t="t" r="r" b="b"/>
            <a:pathLst>
              <a:path w="702945" h="256539">
                <a:moveTo>
                  <a:pt x="702563" y="0"/>
                </a:moveTo>
                <a:lnTo>
                  <a:pt x="0" y="0"/>
                </a:lnTo>
                <a:lnTo>
                  <a:pt x="0" y="256032"/>
                </a:lnTo>
                <a:lnTo>
                  <a:pt x="702563" y="256032"/>
                </a:lnTo>
                <a:lnTo>
                  <a:pt x="702563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159126" y="2409444"/>
            <a:ext cx="376238" cy="192405"/>
          </a:xfrm>
          <a:custGeom>
            <a:avLst/>
            <a:gdLst/>
            <a:ahLst/>
            <a:cxnLst/>
            <a:rect l="l" t="t" r="r" b="b"/>
            <a:pathLst>
              <a:path w="501650" h="256539">
                <a:moveTo>
                  <a:pt x="501396" y="0"/>
                </a:moveTo>
                <a:lnTo>
                  <a:pt x="0" y="0"/>
                </a:lnTo>
                <a:lnTo>
                  <a:pt x="0" y="256032"/>
                </a:lnTo>
                <a:lnTo>
                  <a:pt x="501396" y="256032"/>
                </a:lnTo>
                <a:lnTo>
                  <a:pt x="50139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2159127" y="2889503"/>
            <a:ext cx="242411" cy="192405"/>
          </a:xfrm>
          <a:custGeom>
            <a:avLst/>
            <a:gdLst/>
            <a:ahLst/>
            <a:cxnLst/>
            <a:rect l="l" t="t" r="r" b="b"/>
            <a:pathLst>
              <a:path w="323214" h="256539">
                <a:moveTo>
                  <a:pt x="323088" y="0"/>
                </a:moveTo>
                <a:lnTo>
                  <a:pt x="0" y="0"/>
                </a:lnTo>
                <a:lnTo>
                  <a:pt x="0" y="256031"/>
                </a:lnTo>
                <a:lnTo>
                  <a:pt x="323088" y="256031"/>
                </a:lnTo>
                <a:lnTo>
                  <a:pt x="32308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2159127" y="3850766"/>
            <a:ext cx="208121" cy="192405"/>
          </a:xfrm>
          <a:custGeom>
            <a:avLst/>
            <a:gdLst/>
            <a:ahLst/>
            <a:cxnLst/>
            <a:rect l="l" t="t" r="r" b="b"/>
            <a:pathLst>
              <a:path w="277494" h="256539">
                <a:moveTo>
                  <a:pt x="277368" y="0"/>
                </a:moveTo>
                <a:lnTo>
                  <a:pt x="0" y="0"/>
                </a:lnTo>
                <a:lnTo>
                  <a:pt x="0" y="256032"/>
                </a:lnTo>
                <a:lnTo>
                  <a:pt x="277368" y="256032"/>
                </a:lnTo>
                <a:lnTo>
                  <a:pt x="27736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2159126" y="4330826"/>
            <a:ext cx="72390" cy="192405"/>
          </a:xfrm>
          <a:custGeom>
            <a:avLst/>
            <a:gdLst/>
            <a:ahLst/>
            <a:cxnLst/>
            <a:rect l="l" t="t" r="r" b="b"/>
            <a:pathLst>
              <a:path w="96519" h="256539">
                <a:moveTo>
                  <a:pt x="96012" y="0"/>
                </a:moveTo>
                <a:lnTo>
                  <a:pt x="0" y="0"/>
                </a:lnTo>
                <a:lnTo>
                  <a:pt x="0" y="256031"/>
                </a:lnTo>
                <a:lnTo>
                  <a:pt x="96012" y="256031"/>
                </a:lnTo>
                <a:lnTo>
                  <a:pt x="9601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2159127" y="1784223"/>
            <a:ext cx="2018824" cy="0"/>
          </a:xfrm>
          <a:custGeom>
            <a:avLst/>
            <a:gdLst/>
            <a:ahLst/>
            <a:cxnLst/>
            <a:rect l="l" t="t" r="r" b="b"/>
            <a:pathLst>
              <a:path w="2691765">
                <a:moveTo>
                  <a:pt x="0" y="0"/>
                </a:moveTo>
                <a:lnTo>
                  <a:pt x="269138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2159126" y="1784223"/>
            <a:ext cx="0" cy="2882741"/>
          </a:xfrm>
          <a:custGeom>
            <a:avLst/>
            <a:gdLst/>
            <a:ahLst/>
            <a:cxnLst/>
            <a:rect l="l" t="t" r="r" b="b"/>
            <a:pathLst>
              <a:path h="3843654">
                <a:moveTo>
                  <a:pt x="0" y="0"/>
                </a:moveTo>
                <a:lnTo>
                  <a:pt x="0" y="3843528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 txBox="1"/>
          <p:nvPr/>
        </p:nvSpPr>
        <p:spPr>
          <a:xfrm>
            <a:off x="2733484" y="1954339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26%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82799" y="2434876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19%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077783" y="1587055"/>
            <a:ext cx="16478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53641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857310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61074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65029" y="1587055"/>
            <a:ext cx="65103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384810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8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90906" y="1888998"/>
            <a:ext cx="1392079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525" marR="3810" indent="105251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har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en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tydlig strategi för  kompetensutveckling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chefer</a:t>
            </a:r>
            <a:endParaRPr sz="788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6304" y="2312098"/>
            <a:ext cx="1609249" cy="364042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049" marR="3810" algn="ctr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jobbar med successionsprogram,  identifierar och utvecklar till nästa  chefsnivå</a:t>
            </a:r>
            <a:endParaRPr sz="788">
              <a:latin typeface="Arial"/>
              <a:cs typeface="Arial"/>
            </a:endParaRPr>
          </a:p>
        </p:txBody>
      </p:sp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832066" y="2889503"/>
          <a:ext cx="2564131" cy="17218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6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1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0059">
                <a:tc>
                  <a:txBody>
                    <a:bodyPr/>
                    <a:lstStyle/>
                    <a:p>
                      <a:pPr marR="105410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Vi erbjuder</a:t>
                      </a:r>
                      <a:r>
                        <a:rPr sz="800" spc="-4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delägarskap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809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289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spc="7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12%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361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23">
                <a:tc>
                  <a:txBody>
                    <a:bodyPr/>
                    <a:lstStyle/>
                    <a:p>
                      <a:pPr marR="10668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Vi har ingen uttalad strategi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905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7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48%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366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023">
                <a:tc>
                  <a:txBody>
                    <a:bodyPr/>
                    <a:lstStyle/>
                    <a:p>
                      <a:pPr marR="105410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Ej relevant för</a:t>
                      </a:r>
                      <a:r>
                        <a:rPr sz="800" spc="-7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oss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809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25717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spc="7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10%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357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05410" algn="r">
                        <a:lnSpc>
                          <a:spcPct val="100000"/>
                        </a:lnSpc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nn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</a:pPr>
                      <a:r>
                        <a:rPr sz="800" spc="8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452932" y="1133665"/>
            <a:ext cx="3443288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Har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ni </a:t>
            </a:r>
            <a:r>
              <a:rPr sz="1050" spc="60" dirty="0">
                <a:solidFill>
                  <a:schemeClr val="bg2"/>
                </a:solidFill>
                <a:latin typeface="Calibri"/>
                <a:cs typeface="Calibri"/>
              </a:rPr>
              <a:t>en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strategi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behålla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chefer </a:t>
            </a:r>
            <a:r>
              <a:rPr sz="1050" spc="60" dirty="0">
                <a:solidFill>
                  <a:schemeClr val="bg2"/>
                </a:solidFill>
                <a:latin typeface="Calibri"/>
                <a:cs typeface="Calibri"/>
              </a:rPr>
              <a:t>och</a:t>
            </a:r>
            <a:r>
              <a:rPr sz="1050" spc="-124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ledare?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572000" y="1028700"/>
            <a:ext cx="0" cy="3500914"/>
          </a:xfrm>
          <a:custGeom>
            <a:avLst/>
            <a:gdLst/>
            <a:ahLst/>
            <a:cxnLst/>
            <a:rect l="l" t="t" r="r" b="b"/>
            <a:pathLst>
              <a:path h="4667885">
                <a:moveTo>
                  <a:pt x="0" y="0"/>
                </a:moveTo>
                <a:lnTo>
                  <a:pt x="0" y="4667694"/>
                </a:lnTo>
              </a:path>
            </a:pathLst>
          </a:custGeom>
          <a:ln w="6096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2" name="object 22"/>
          <p:cNvSpPr/>
          <p:nvPr/>
        </p:nvSpPr>
        <p:spPr>
          <a:xfrm>
            <a:off x="6665976" y="1880235"/>
            <a:ext cx="405765" cy="128111"/>
          </a:xfrm>
          <a:custGeom>
            <a:avLst/>
            <a:gdLst/>
            <a:ahLst/>
            <a:cxnLst/>
            <a:rect l="l" t="t" r="r" b="b"/>
            <a:pathLst>
              <a:path w="541020" h="170814">
                <a:moveTo>
                  <a:pt x="541020" y="0"/>
                </a:moveTo>
                <a:lnTo>
                  <a:pt x="0" y="0"/>
                </a:lnTo>
                <a:lnTo>
                  <a:pt x="0" y="170687"/>
                </a:lnTo>
                <a:lnTo>
                  <a:pt x="541020" y="170687"/>
                </a:lnTo>
                <a:lnTo>
                  <a:pt x="54102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3" name="object 23"/>
          <p:cNvSpPr/>
          <p:nvPr/>
        </p:nvSpPr>
        <p:spPr>
          <a:xfrm>
            <a:off x="6665976" y="2200275"/>
            <a:ext cx="907733" cy="129540"/>
          </a:xfrm>
          <a:custGeom>
            <a:avLst/>
            <a:gdLst/>
            <a:ahLst/>
            <a:cxnLst/>
            <a:rect l="l" t="t" r="r" b="b"/>
            <a:pathLst>
              <a:path w="1210309" h="172719">
                <a:moveTo>
                  <a:pt x="1210055" y="0"/>
                </a:moveTo>
                <a:lnTo>
                  <a:pt x="0" y="0"/>
                </a:lnTo>
                <a:lnTo>
                  <a:pt x="0" y="172212"/>
                </a:lnTo>
                <a:lnTo>
                  <a:pt x="1210055" y="172212"/>
                </a:lnTo>
                <a:lnTo>
                  <a:pt x="121005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4" name="object 24"/>
          <p:cNvSpPr/>
          <p:nvPr/>
        </p:nvSpPr>
        <p:spPr>
          <a:xfrm>
            <a:off x="6665977" y="2521459"/>
            <a:ext cx="711041" cy="128111"/>
          </a:xfrm>
          <a:custGeom>
            <a:avLst/>
            <a:gdLst/>
            <a:ahLst/>
            <a:cxnLst/>
            <a:rect l="l" t="t" r="r" b="b"/>
            <a:pathLst>
              <a:path w="948054" h="170814">
                <a:moveTo>
                  <a:pt x="947927" y="0"/>
                </a:moveTo>
                <a:lnTo>
                  <a:pt x="0" y="0"/>
                </a:lnTo>
                <a:lnTo>
                  <a:pt x="0" y="170687"/>
                </a:lnTo>
                <a:lnTo>
                  <a:pt x="947927" y="170687"/>
                </a:lnTo>
                <a:lnTo>
                  <a:pt x="94792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5" name="object 25"/>
          <p:cNvSpPr/>
          <p:nvPr/>
        </p:nvSpPr>
        <p:spPr>
          <a:xfrm>
            <a:off x="6665976" y="2841499"/>
            <a:ext cx="390049" cy="128111"/>
          </a:xfrm>
          <a:custGeom>
            <a:avLst/>
            <a:gdLst/>
            <a:ahLst/>
            <a:cxnLst/>
            <a:rect l="l" t="t" r="r" b="b"/>
            <a:pathLst>
              <a:path w="520065" h="170814">
                <a:moveTo>
                  <a:pt x="519683" y="0"/>
                </a:moveTo>
                <a:lnTo>
                  <a:pt x="0" y="0"/>
                </a:lnTo>
                <a:lnTo>
                  <a:pt x="0" y="170687"/>
                </a:lnTo>
                <a:lnTo>
                  <a:pt x="519683" y="170687"/>
                </a:lnTo>
                <a:lnTo>
                  <a:pt x="519683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6" name="object 26"/>
          <p:cNvSpPr/>
          <p:nvPr/>
        </p:nvSpPr>
        <p:spPr>
          <a:xfrm>
            <a:off x="6665976" y="3161539"/>
            <a:ext cx="410528" cy="128111"/>
          </a:xfrm>
          <a:custGeom>
            <a:avLst/>
            <a:gdLst/>
            <a:ahLst/>
            <a:cxnLst/>
            <a:rect l="l" t="t" r="r" b="b"/>
            <a:pathLst>
              <a:path w="547370" h="170814">
                <a:moveTo>
                  <a:pt x="547115" y="0"/>
                </a:moveTo>
                <a:lnTo>
                  <a:pt x="0" y="0"/>
                </a:lnTo>
                <a:lnTo>
                  <a:pt x="0" y="170688"/>
                </a:lnTo>
                <a:lnTo>
                  <a:pt x="547115" y="170688"/>
                </a:lnTo>
                <a:lnTo>
                  <a:pt x="54711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7" name="object 27"/>
          <p:cNvSpPr/>
          <p:nvPr/>
        </p:nvSpPr>
        <p:spPr>
          <a:xfrm>
            <a:off x="6665976" y="3481577"/>
            <a:ext cx="475774" cy="129540"/>
          </a:xfrm>
          <a:custGeom>
            <a:avLst/>
            <a:gdLst/>
            <a:ahLst/>
            <a:cxnLst/>
            <a:rect l="l" t="t" r="r" b="b"/>
            <a:pathLst>
              <a:path w="634365" h="172720">
                <a:moveTo>
                  <a:pt x="633983" y="0"/>
                </a:moveTo>
                <a:lnTo>
                  <a:pt x="0" y="0"/>
                </a:lnTo>
                <a:lnTo>
                  <a:pt x="0" y="172212"/>
                </a:lnTo>
                <a:lnTo>
                  <a:pt x="633983" y="172212"/>
                </a:lnTo>
                <a:lnTo>
                  <a:pt x="633983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8" name="object 28"/>
          <p:cNvSpPr/>
          <p:nvPr/>
        </p:nvSpPr>
        <p:spPr>
          <a:xfrm>
            <a:off x="6665976" y="3802761"/>
            <a:ext cx="1035844" cy="128111"/>
          </a:xfrm>
          <a:custGeom>
            <a:avLst/>
            <a:gdLst/>
            <a:ahLst/>
            <a:cxnLst/>
            <a:rect l="l" t="t" r="r" b="b"/>
            <a:pathLst>
              <a:path w="1381125" h="170814">
                <a:moveTo>
                  <a:pt x="1380743" y="0"/>
                </a:moveTo>
                <a:lnTo>
                  <a:pt x="0" y="0"/>
                </a:lnTo>
                <a:lnTo>
                  <a:pt x="0" y="170687"/>
                </a:lnTo>
                <a:lnTo>
                  <a:pt x="1380743" y="170687"/>
                </a:lnTo>
                <a:lnTo>
                  <a:pt x="1380743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6665976" y="4122801"/>
            <a:ext cx="70009" cy="128111"/>
          </a:xfrm>
          <a:custGeom>
            <a:avLst/>
            <a:gdLst/>
            <a:ahLst/>
            <a:cxnLst/>
            <a:rect l="l" t="t" r="r" b="b"/>
            <a:pathLst>
              <a:path w="93345" h="170814">
                <a:moveTo>
                  <a:pt x="92963" y="0"/>
                </a:moveTo>
                <a:lnTo>
                  <a:pt x="0" y="0"/>
                </a:lnTo>
                <a:lnTo>
                  <a:pt x="0" y="170687"/>
                </a:lnTo>
                <a:lnTo>
                  <a:pt x="92963" y="170687"/>
                </a:lnTo>
                <a:lnTo>
                  <a:pt x="92963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0" name="object 30"/>
          <p:cNvSpPr/>
          <p:nvPr/>
        </p:nvSpPr>
        <p:spPr>
          <a:xfrm>
            <a:off x="6682550" y="4442842"/>
            <a:ext cx="0" cy="128111"/>
          </a:xfrm>
          <a:custGeom>
            <a:avLst/>
            <a:gdLst/>
            <a:ahLst/>
            <a:cxnLst/>
            <a:rect l="l" t="t" r="r" b="b"/>
            <a:pathLst>
              <a:path h="170814">
                <a:moveTo>
                  <a:pt x="0" y="0"/>
                </a:moveTo>
                <a:lnTo>
                  <a:pt x="0" y="170688"/>
                </a:lnTo>
              </a:path>
            </a:pathLst>
          </a:custGeom>
          <a:ln w="44196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1" name="object 31"/>
          <p:cNvSpPr/>
          <p:nvPr/>
        </p:nvSpPr>
        <p:spPr>
          <a:xfrm>
            <a:off x="6665976" y="1784223"/>
            <a:ext cx="1851660" cy="0"/>
          </a:xfrm>
          <a:custGeom>
            <a:avLst/>
            <a:gdLst/>
            <a:ahLst/>
            <a:cxnLst/>
            <a:rect l="l" t="t" r="r" b="b"/>
            <a:pathLst>
              <a:path w="2468879">
                <a:moveTo>
                  <a:pt x="0" y="0"/>
                </a:moveTo>
                <a:lnTo>
                  <a:pt x="2468879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object 32"/>
          <p:cNvSpPr/>
          <p:nvPr/>
        </p:nvSpPr>
        <p:spPr>
          <a:xfrm>
            <a:off x="6665976" y="1784223"/>
            <a:ext cx="0" cy="2882741"/>
          </a:xfrm>
          <a:custGeom>
            <a:avLst/>
            <a:gdLst/>
            <a:ahLst/>
            <a:cxnLst/>
            <a:rect l="l" t="t" r="r" b="b"/>
            <a:pathLst>
              <a:path h="3843654">
                <a:moveTo>
                  <a:pt x="0" y="0"/>
                </a:moveTo>
                <a:lnTo>
                  <a:pt x="0" y="3843528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3" name="object 33"/>
          <p:cNvSpPr txBox="1"/>
          <p:nvPr/>
        </p:nvSpPr>
        <p:spPr>
          <a:xfrm>
            <a:off x="7120318" y="1873911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22%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621618" y="2194656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49%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425689" y="2515171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38%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104031" y="2835402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21%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124890" y="3155918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22%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190232" y="3476148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26%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749826" y="3796665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56%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784467" y="4116705"/>
            <a:ext cx="15763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4%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747223" y="4437431"/>
            <a:ext cx="1571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2%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585395" y="1587055"/>
            <a:ext cx="207121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351473" algn="l"/>
                <a:tab pos="721995" algn="l"/>
                <a:tab pos="1092518" algn="l"/>
                <a:tab pos="1462564" algn="l"/>
                <a:tab pos="1804988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	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6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8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786694" y="1808988"/>
            <a:ext cx="1804035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525" marR="3810" indent="97154">
              <a:lnSpc>
                <a:spcPts val="907"/>
              </a:lnSpc>
              <a:spcBef>
                <a:spcPts val="13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hitta nya samarbeten utanför det  egna företaget för att bredda</a:t>
            </a:r>
            <a:r>
              <a:rPr sz="788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kompetens</a:t>
            </a:r>
            <a:endParaRPr sz="788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887088" y="2129219"/>
            <a:ext cx="1703546" cy="5692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465296" marR="3810" indent="-456248">
              <a:lnSpc>
                <a:spcPts val="907"/>
              </a:lnSpc>
              <a:spcBef>
                <a:spcPts val="13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kunna möta kundens framtida krav  och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förväntningar</a:t>
            </a:r>
            <a:endParaRPr sz="788">
              <a:latin typeface="Arial"/>
              <a:cs typeface="Arial"/>
            </a:endParaRPr>
          </a:p>
          <a:p>
            <a:pPr marL="676275" marR="3810" indent="-561499">
              <a:lnSpc>
                <a:spcPts val="907"/>
              </a:lnSpc>
              <a:spcBef>
                <a:spcPts val="708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skapa företagskultur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som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fångar  innovation</a:t>
            </a:r>
            <a:endParaRPr sz="788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481638" y="2827591"/>
            <a:ext cx="110918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Avsaknad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av</a:t>
            </a:r>
            <a:r>
              <a:rPr sz="788" spc="-6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kompetens</a:t>
            </a:r>
            <a:endParaRPr sz="788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281612" y="3147689"/>
            <a:ext cx="130968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Avsaknad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av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resurser och</a:t>
            </a:r>
            <a:r>
              <a:rPr sz="788" spc="-6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tid</a:t>
            </a:r>
            <a:endParaRPr sz="788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376291" y="3468433"/>
            <a:ext cx="1213485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Krav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nya</a:t>
            </a:r>
            <a:r>
              <a:rPr sz="788" spc="-53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affärsmodeller</a:t>
            </a:r>
            <a:endParaRPr sz="788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347907" y="3731323"/>
            <a:ext cx="1242060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67628" marR="3810" indent="-58579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Krav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nya beteenden hos  medarbetare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och</a:t>
            </a:r>
            <a:r>
              <a:rPr sz="788" spc="-1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ledning</a:t>
            </a:r>
            <a:endParaRPr sz="788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098857" y="4109161"/>
            <a:ext cx="49149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Ej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relevant</a:t>
            </a:r>
            <a:endParaRPr sz="788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282214" y="4429659"/>
            <a:ext cx="30908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nn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:</a:t>
            </a:r>
            <a:endParaRPr sz="788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793361" y="1133665"/>
            <a:ext cx="3740944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Vilka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ledarskapsutmaningar </a:t>
            </a:r>
            <a:r>
              <a:rPr sz="1050" spc="56" dirty="0">
                <a:solidFill>
                  <a:schemeClr val="bg2"/>
                </a:solidFill>
                <a:latin typeface="Calibri"/>
                <a:cs typeface="Calibri"/>
              </a:rPr>
              <a:t>ser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 med</a:t>
            </a:r>
            <a:r>
              <a:rPr sz="1050" spc="-94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digitaliseringen: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25171" y="551952"/>
            <a:ext cx="6781937" cy="223330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3000" spc="-71" dirty="0" err="1"/>
              <a:t>Övergripande</a:t>
            </a:r>
            <a:r>
              <a:rPr sz="3000" spc="-98" dirty="0"/>
              <a:t> </a:t>
            </a:r>
            <a:r>
              <a:rPr sz="3000" spc="-60" dirty="0" err="1"/>
              <a:t>analysrapport</a:t>
            </a:r>
            <a:r>
              <a:rPr lang="sv-SE" sz="3000" spc="-60" dirty="0"/>
              <a:t> - </a:t>
            </a:r>
            <a:r>
              <a:rPr lang="sv-SE" sz="3000" spc="56" dirty="0" err="1">
                <a:latin typeface="Calibri"/>
                <a:cs typeface="Calibri"/>
              </a:rPr>
              <a:t>Ledarkollen</a:t>
            </a:r>
            <a:r>
              <a:rPr lang="sv-SE" sz="3000" spc="53" dirty="0">
                <a:latin typeface="Calibri"/>
                <a:cs typeface="Calibri"/>
              </a:rPr>
              <a:t> </a:t>
            </a:r>
            <a:r>
              <a:rPr lang="sv-SE" sz="3000" spc="86" dirty="0">
                <a:latin typeface="Calibri"/>
                <a:cs typeface="Calibri"/>
              </a:rPr>
              <a:t>2019</a:t>
            </a:r>
            <a:br>
              <a:rPr lang="sv-SE" sz="2000" dirty="0">
                <a:latin typeface="Calibri"/>
                <a:cs typeface="Calibri"/>
              </a:rPr>
            </a:br>
            <a:br>
              <a:rPr lang="sv-SE" sz="3200" dirty="0">
                <a:latin typeface="Times New Roman"/>
                <a:cs typeface="Times New Roman"/>
              </a:rPr>
            </a:br>
            <a:r>
              <a:rPr lang="sv-SE" sz="2000" spc="34" dirty="0">
                <a:latin typeface="Calibri"/>
                <a:cs typeface="Calibri"/>
              </a:rPr>
              <a:t>Antal </a:t>
            </a:r>
            <a:r>
              <a:rPr lang="sv-SE" sz="2000" spc="38" dirty="0">
                <a:latin typeface="Calibri"/>
                <a:cs typeface="Calibri"/>
              </a:rPr>
              <a:t>svar: </a:t>
            </a:r>
            <a:r>
              <a:rPr lang="sv-SE" sz="2000" spc="56" dirty="0">
                <a:latin typeface="Calibri"/>
                <a:cs typeface="Calibri"/>
              </a:rPr>
              <a:t>860/4097</a:t>
            </a:r>
            <a:r>
              <a:rPr lang="sv-SE" sz="2000" spc="-8" dirty="0">
                <a:latin typeface="Calibri"/>
                <a:cs typeface="Calibri"/>
              </a:rPr>
              <a:t> </a:t>
            </a:r>
            <a:r>
              <a:rPr lang="sv-SE" sz="2000" spc="34" dirty="0">
                <a:latin typeface="Calibri"/>
                <a:cs typeface="Calibri"/>
              </a:rPr>
              <a:t>(21%)</a:t>
            </a:r>
            <a:br>
              <a:rPr lang="sv-SE" sz="2000" spc="34" dirty="0">
                <a:latin typeface="Calibri"/>
                <a:cs typeface="Calibri"/>
              </a:rPr>
            </a:br>
            <a:br>
              <a:rPr lang="sv-SE" sz="2000" dirty="0">
                <a:latin typeface="Calibri"/>
                <a:cs typeface="Calibri"/>
              </a:rPr>
            </a:br>
            <a:r>
              <a:rPr lang="sv-SE" sz="2000" spc="53" dirty="0">
                <a:latin typeface="Calibri"/>
                <a:cs typeface="Calibri"/>
              </a:rPr>
              <a:t>Datum: </a:t>
            </a:r>
            <a:r>
              <a:rPr lang="sv-SE" sz="2000" spc="68" dirty="0">
                <a:latin typeface="Calibri"/>
                <a:cs typeface="Calibri"/>
              </a:rPr>
              <a:t>mars</a:t>
            </a:r>
            <a:r>
              <a:rPr lang="sv-SE" sz="2000" spc="-4" dirty="0">
                <a:latin typeface="Calibri"/>
                <a:cs typeface="Calibri"/>
              </a:rPr>
              <a:t> </a:t>
            </a:r>
            <a:r>
              <a:rPr lang="sv-SE" sz="2000" spc="75" dirty="0">
                <a:latin typeface="Calibri"/>
                <a:cs typeface="Calibri"/>
              </a:rPr>
              <a:t>2019</a:t>
            </a:r>
            <a:br>
              <a:rPr lang="sv-SE" sz="1800" dirty="0">
                <a:latin typeface="Calibri"/>
                <a:cs typeface="Calibri"/>
              </a:rPr>
            </a:br>
            <a:endParaRPr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3" y="241745"/>
            <a:ext cx="4116229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 </a:t>
            </a:r>
            <a:r>
              <a:rPr sz="2400" spc="-71" dirty="0">
                <a:solidFill>
                  <a:schemeClr val="bg2"/>
                </a:solidFill>
              </a:rPr>
              <a:t>detalj </a:t>
            </a:r>
            <a:r>
              <a:rPr sz="2400" spc="49" dirty="0">
                <a:solidFill>
                  <a:schemeClr val="bg2"/>
                </a:solidFill>
              </a:rPr>
              <a:t>-</a:t>
            </a:r>
            <a:r>
              <a:rPr sz="2400" spc="-315" dirty="0">
                <a:solidFill>
                  <a:schemeClr val="bg2"/>
                </a:solidFill>
              </a:rPr>
              <a:t> </a:t>
            </a:r>
            <a:r>
              <a:rPr sz="2400" spc="-68" dirty="0">
                <a:solidFill>
                  <a:schemeClr val="bg2"/>
                </a:solidFill>
              </a:rPr>
              <a:t>Befattning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254889" y="1835214"/>
            <a:ext cx="247174" cy="226695"/>
          </a:xfrm>
          <a:custGeom>
            <a:avLst/>
            <a:gdLst/>
            <a:ahLst/>
            <a:cxnLst/>
            <a:rect l="l" t="t" r="r" b="b"/>
            <a:pathLst>
              <a:path w="329565" h="302260">
                <a:moveTo>
                  <a:pt x="329184" y="0"/>
                </a:moveTo>
                <a:lnTo>
                  <a:pt x="0" y="0"/>
                </a:lnTo>
                <a:lnTo>
                  <a:pt x="0" y="301751"/>
                </a:lnTo>
                <a:lnTo>
                  <a:pt x="329184" y="301751"/>
                </a:lnTo>
                <a:lnTo>
                  <a:pt x="32918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503170" y="1900365"/>
            <a:ext cx="247174" cy="161449"/>
          </a:xfrm>
          <a:custGeom>
            <a:avLst/>
            <a:gdLst/>
            <a:ahLst/>
            <a:cxnLst/>
            <a:rect l="l" t="t" r="r" b="b"/>
            <a:pathLst>
              <a:path w="329564" h="215264">
                <a:moveTo>
                  <a:pt x="329184" y="0"/>
                </a:moveTo>
                <a:lnTo>
                  <a:pt x="0" y="0"/>
                </a:lnTo>
                <a:lnTo>
                  <a:pt x="0" y="214884"/>
                </a:lnTo>
                <a:lnTo>
                  <a:pt x="329184" y="214884"/>
                </a:lnTo>
                <a:lnTo>
                  <a:pt x="32918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4751451" y="1982660"/>
            <a:ext cx="247174" cy="79058"/>
          </a:xfrm>
          <a:custGeom>
            <a:avLst/>
            <a:gdLst/>
            <a:ahLst/>
            <a:cxnLst/>
            <a:rect l="l" t="t" r="r" b="b"/>
            <a:pathLst>
              <a:path w="329565" h="105410">
                <a:moveTo>
                  <a:pt x="329184" y="0"/>
                </a:moveTo>
                <a:lnTo>
                  <a:pt x="0" y="0"/>
                </a:lnTo>
                <a:lnTo>
                  <a:pt x="0" y="105156"/>
                </a:lnTo>
                <a:lnTo>
                  <a:pt x="329184" y="105156"/>
                </a:lnTo>
                <a:lnTo>
                  <a:pt x="32918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6999732" y="1588326"/>
            <a:ext cx="247174" cy="473393"/>
          </a:xfrm>
          <a:custGeom>
            <a:avLst/>
            <a:gdLst/>
            <a:ahLst/>
            <a:cxnLst/>
            <a:rect l="l" t="t" r="r" b="b"/>
            <a:pathLst>
              <a:path w="329565" h="631189">
                <a:moveTo>
                  <a:pt x="329183" y="0"/>
                </a:moveTo>
                <a:lnTo>
                  <a:pt x="0" y="0"/>
                </a:lnTo>
                <a:lnTo>
                  <a:pt x="0" y="630936"/>
                </a:lnTo>
                <a:lnTo>
                  <a:pt x="329183" y="630936"/>
                </a:lnTo>
                <a:lnTo>
                  <a:pt x="329183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526923" y="1815782"/>
            <a:ext cx="247174" cy="245745"/>
          </a:xfrm>
          <a:custGeom>
            <a:avLst/>
            <a:gdLst/>
            <a:ahLst/>
            <a:cxnLst/>
            <a:rect l="l" t="t" r="r" b="b"/>
            <a:pathLst>
              <a:path w="329565" h="327660">
                <a:moveTo>
                  <a:pt x="329183" y="0"/>
                </a:moveTo>
                <a:lnTo>
                  <a:pt x="0" y="0"/>
                </a:lnTo>
                <a:lnTo>
                  <a:pt x="0" y="327660"/>
                </a:lnTo>
                <a:lnTo>
                  <a:pt x="329183" y="327660"/>
                </a:lnTo>
                <a:lnTo>
                  <a:pt x="329183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2775204" y="1914081"/>
            <a:ext cx="247174" cy="147638"/>
          </a:xfrm>
          <a:custGeom>
            <a:avLst/>
            <a:gdLst/>
            <a:ahLst/>
            <a:cxnLst/>
            <a:rect l="l" t="t" r="r" b="b"/>
            <a:pathLst>
              <a:path w="329564" h="196850">
                <a:moveTo>
                  <a:pt x="329183" y="0"/>
                </a:moveTo>
                <a:lnTo>
                  <a:pt x="0" y="0"/>
                </a:lnTo>
                <a:lnTo>
                  <a:pt x="0" y="196596"/>
                </a:lnTo>
                <a:lnTo>
                  <a:pt x="329183" y="196596"/>
                </a:lnTo>
                <a:lnTo>
                  <a:pt x="329183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5023485" y="1963230"/>
            <a:ext cx="247174" cy="98584"/>
          </a:xfrm>
          <a:custGeom>
            <a:avLst/>
            <a:gdLst/>
            <a:ahLst/>
            <a:cxnLst/>
            <a:rect l="l" t="t" r="r" b="b"/>
            <a:pathLst>
              <a:path w="329565" h="131444">
                <a:moveTo>
                  <a:pt x="329184" y="0"/>
                </a:moveTo>
                <a:lnTo>
                  <a:pt x="0" y="0"/>
                </a:lnTo>
                <a:lnTo>
                  <a:pt x="0" y="131063"/>
                </a:lnTo>
                <a:lnTo>
                  <a:pt x="329184" y="131063"/>
                </a:lnTo>
                <a:lnTo>
                  <a:pt x="329184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7271766" y="1667193"/>
            <a:ext cx="247174" cy="394335"/>
          </a:xfrm>
          <a:custGeom>
            <a:avLst/>
            <a:gdLst/>
            <a:ahLst/>
            <a:cxnLst/>
            <a:rect l="l" t="t" r="r" b="b"/>
            <a:pathLst>
              <a:path w="329565" h="525780">
                <a:moveTo>
                  <a:pt x="329183" y="0"/>
                </a:moveTo>
                <a:lnTo>
                  <a:pt x="0" y="0"/>
                </a:lnTo>
                <a:lnTo>
                  <a:pt x="0" y="525780"/>
                </a:lnTo>
                <a:lnTo>
                  <a:pt x="329183" y="525780"/>
                </a:lnTo>
                <a:lnTo>
                  <a:pt x="329183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797815" y="1688910"/>
            <a:ext cx="248126" cy="372904"/>
          </a:xfrm>
          <a:custGeom>
            <a:avLst/>
            <a:gdLst/>
            <a:ahLst/>
            <a:cxnLst/>
            <a:rect l="l" t="t" r="r" b="b"/>
            <a:pathLst>
              <a:path w="330834" h="497205">
                <a:moveTo>
                  <a:pt x="330707" y="0"/>
                </a:moveTo>
                <a:lnTo>
                  <a:pt x="0" y="0"/>
                </a:lnTo>
                <a:lnTo>
                  <a:pt x="0" y="496824"/>
                </a:lnTo>
                <a:lnTo>
                  <a:pt x="330707" y="496824"/>
                </a:lnTo>
                <a:lnTo>
                  <a:pt x="330707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3046095" y="1605470"/>
            <a:ext cx="248126" cy="456248"/>
          </a:xfrm>
          <a:custGeom>
            <a:avLst/>
            <a:gdLst/>
            <a:ahLst/>
            <a:cxnLst/>
            <a:rect l="l" t="t" r="r" b="b"/>
            <a:pathLst>
              <a:path w="330835" h="608330">
                <a:moveTo>
                  <a:pt x="330707" y="0"/>
                </a:moveTo>
                <a:lnTo>
                  <a:pt x="0" y="0"/>
                </a:lnTo>
                <a:lnTo>
                  <a:pt x="0" y="608076"/>
                </a:lnTo>
                <a:lnTo>
                  <a:pt x="330707" y="608076"/>
                </a:lnTo>
                <a:lnTo>
                  <a:pt x="330707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5295519" y="1854645"/>
            <a:ext cx="247174" cy="207169"/>
          </a:xfrm>
          <a:custGeom>
            <a:avLst/>
            <a:gdLst/>
            <a:ahLst/>
            <a:cxnLst/>
            <a:rect l="l" t="t" r="r" b="b"/>
            <a:pathLst>
              <a:path w="329565" h="276225">
                <a:moveTo>
                  <a:pt x="329183" y="0"/>
                </a:moveTo>
                <a:lnTo>
                  <a:pt x="0" y="0"/>
                </a:lnTo>
                <a:lnTo>
                  <a:pt x="0" y="275844"/>
                </a:lnTo>
                <a:lnTo>
                  <a:pt x="329183" y="275844"/>
                </a:lnTo>
                <a:lnTo>
                  <a:pt x="329183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7543800" y="1936940"/>
            <a:ext cx="247174" cy="124778"/>
          </a:xfrm>
          <a:custGeom>
            <a:avLst/>
            <a:gdLst/>
            <a:ahLst/>
            <a:cxnLst/>
            <a:rect l="l" t="t" r="r" b="b"/>
            <a:pathLst>
              <a:path w="329565" h="166369">
                <a:moveTo>
                  <a:pt x="329183" y="0"/>
                </a:moveTo>
                <a:lnTo>
                  <a:pt x="0" y="0"/>
                </a:lnTo>
                <a:lnTo>
                  <a:pt x="0" y="166116"/>
                </a:lnTo>
                <a:lnTo>
                  <a:pt x="329183" y="166116"/>
                </a:lnTo>
                <a:lnTo>
                  <a:pt x="329183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1069848" y="1791780"/>
            <a:ext cx="247174" cy="270034"/>
          </a:xfrm>
          <a:custGeom>
            <a:avLst/>
            <a:gdLst/>
            <a:ahLst/>
            <a:cxnLst/>
            <a:rect l="l" t="t" r="r" b="b"/>
            <a:pathLst>
              <a:path w="329564" h="360044">
                <a:moveTo>
                  <a:pt x="329184" y="0"/>
                </a:moveTo>
                <a:lnTo>
                  <a:pt x="0" y="0"/>
                </a:lnTo>
                <a:lnTo>
                  <a:pt x="0" y="359663"/>
                </a:lnTo>
                <a:lnTo>
                  <a:pt x="329184" y="359663"/>
                </a:lnTo>
                <a:lnTo>
                  <a:pt x="329184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3318129" y="1731201"/>
            <a:ext cx="247174" cy="330518"/>
          </a:xfrm>
          <a:custGeom>
            <a:avLst/>
            <a:gdLst/>
            <a:ahLst/>
            <a:cxnLst/>
            <a:rect l="l" t="t" r="r" b="b"/>
            <a:pathLst>
              <a:path w="329564" h="440689">
                <a:moveTo>
                  <a:pt x="329183" y="0"/>
                </a:moveTo>
                <a:lnTo>
                  <a:pt x="0" y="0"/>
                </a:lnTo>
                <a:lnTo>
                  <a:pt x="0" y="440436"/>
                </a:lnTo>
                <a:lnTo>
                  <a:pt x="329183" y="440436"/>
                </a:lnTo>
                <a:lnTo>
                  <a:pt x="329183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5566411" y="1941513"/>
            <a:ext cx="248126" cy="120015"/>
          </a:xfrm>
          <a:custGeom>
            <a:avLst/>
            <a:gdLst/>
            <a:ahLst/>
            <a:cxnLst/>
            <a:rect l="l" t="t" r="r" b="b"/>
            <a:pathLst>
              <a:path w="330834" h="160019">
                <a:moveTo>
                  <a:pt x="330708" y="0"/>
                </a:moveTo>
                <a:lnTo>
                  <a:pt x="0" y="0"/>
                </a:lnTo>
                <a:lnTo>
                  <a:pt x="0" y="160020"/>
                </a:lnTo>
                <a:lnTo>
                  <a:pt x="330708" y="160020"/>
                </a:lnTo>
                <a:lnTo>
                  <a:pt x="330708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7815834" y="1671765"/>
            <a:ext cx="247174" cy="390049"/>
          </a:xfrm>
          <a:custGeom>
            <a:avLst/>
            <a:gdLst/>
            <a:ahLst/>
            <a:cxnLst/>
            <a:rect l="l" t="t" r="r" b="b"/>
            <a:pathLst>
              <a:path w="329565" h="520064">
                <a:moveTo>
                  <a:pt x="329184" y="0"/>
                </a:moveTo>
                <a:lnTo>
                  <a:pt x="0" y="0"/>
                </a:lnTo>
                <a:lnTo>
                  <a:pt x="0" y="519684"/>
                </a:lnTo>
                <a:lnTo>
                  <a:pt x="329184" y="519684"/>
                </a:lnTo>
                <a:lnTo>
                  <a:pt x="329184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1341882" y="1819212"/>
            <a:ext cx="247174" cy="242411"/>
          </a:xfrm>
          <a:custGeom>
            <a:avLst/>
            <a:gdLst/>
            <a:ahLst/>
            <a:cxnLst/>
            <a:rect l="l" t="t" r="r" b="b"/>
            <a:pathLst>
              <a:path w="329564" h="323214">
                <a:moveTo>
                  <a:pt x="329184" y="0"/>
                </a:moveTo>
                <a:lnTo>
                  <a:pt x="0" y="0"/>
                </a:lnTo>
                <a:lnTo>
                  <a:pt x="0" y="323088"/>
                </a:lnTo>
                <a:lnTo>
                  <a:pt x="329184" y="323088"/>
                </a:lnTo>
                <a:lnTo>
                  <a:pt x="329184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3590163" y="1896935"/>
            <a:ext cx="247174" cy="164783"/>
          </a:xfrm>
          <a:custGeom>
            <a:avLst/>
            <a:gdLst/>
            <a:ahLst/>
            <a:cxnLst/>
            <a:rect l="l" t="t" r="r" b="b"/>
            <a:pathLst>
              <a:path w="329564" h="219710">
                <a:moveTo>
                  <a:pt x="329183" y="0"/>
                </a:moveTo>
                <a:lnTo>
                  <a:pt x="0" y="0"/>
                </a:lnTo>
                <a:lnTo>
                  <a:pt x="0" y="219456"/>
                </a:lnTo>
                <a:lnTo>
                  <a:pt x="329183" y="219456"/>
                </a:lnTo>
                <a:lnTo>
                  <a:pt x="329183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5838444" y="1852359"/>
            <a:ext cx="247174" cy="209550"/>
          </a:xfrm>
          <a:custGeom>
            <a:avLst/>
            <a:gdLst/>
            <a:ahLst/>
            <a:cxnLst/>
            <a:rect l="l" t="t" r="r" b="b"/>
            <a:pathLst>
              <a:path w="329565" h="279400">
                <a:moveTo>
                  <a:pt x="329183" y="0"/>
                </a:moveTo>
                <a:lnTo>
                  <a:pt x="0" y="0"/>
                </a:lnTo>
                <a:lnTo>
                  <a:pt x="0" y="278892"/>
                </a:lnTo>
                <a:lnTo>
                  <a:pt x="329183" y="278892"/>
                </a:lnTo>
                <a:lnTo>
                  <a:pt x="329183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2" name="object 22"/>
          <p:cNvSpPr/>
          <p:nvPr/>
        </p:nvSpPr>
        <p:spPr>
          <a:xfrm>
            <a:off x="8086725" y="1742631"/>
            <a:ext cx="247174" cy="319088"/>
          </a:xfrm>
          <a:custGeom>
            <a:avLst/>
            <a:gdLst/>
            <a:ahLst/>
            <a:cxnLst/>
            <a:rect l="l" t="t" r="r" b="b"/>
            <a:pathLst>
              <a:path w="329565" h="425450">
                <a:moveTo>
                  <a:pt x="329183" y="0"/>
                </a:moveTo>
                <a:lnTo>
                  <a:pt x="0" y="0"/>
                </a:lnTo>
                <a:lnTo>
                  <a:pt x="0" y="425196"/>
                </a:lnTo>
                <a:lnTo>
                  <a:pt x="329183" y="425196"/>
                </a:lnTo>
                <a:lnTo>
                  <a:pt x="329183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3" name="object 23"/>
          <p:cNvSpPr/>
          <p:nvPr/>
        </p:nvSpPr>
        <p:spPr>
          <a:xfrm>
            <a:off x="1613916" y="1837500"/>
            <a:ext cx="247174" cy="224314"/>
          </a:xfrm>
          <a:custGeom>
            <a:avLst/>
            <a:gdLst/>
            <a:ahLst/>
            <a:cxnLst/>
            <a:rect l="l" t="t" r="r" b="b"/>
            <a:pathLst>
              <a:path w="329564" h="299085">
                <a:moveTo>
                  <a:pt x="329184" y="0"/>
                </a:moveTo>
                <a:lnTo>
                  <a:pt x="0" y="0"/>
                </a:lnTo>
                <a:lnTo>
                  <a:pt x="0" y="298704"/>
                </a:lnTo>
                <a:lnTo>
                  <a:pt x="329184" y="298704"/>
                </a:lnTo>
                <a:lnTo>
                  <a:pt x="329184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4" name="object 24"/>
          <p:cNvSpPr/>
          <p:nvPr/>
        </p:nvSpPr>
        <p:spPr>
          <a:xfrm>
            <a:off x="3862197" y="1892364"/>
            <a:ext cx="247174" cy="169545"/>
          </a:xfrm>
          <a:custGeom>
            <a:avLst/>
            <a:gdLst/>
            <a:ahLst/>
            <a:cxnLst/>
            <a:rect l="l" t="t" r="r" b="b"/>
            <a:pathLst>
              <a:path w="329564" h="226060">
                <a:moveTo>
                  <a:pt x="329183" y="0"/>
                </a:moveTo>
                <a:lnTo>
                  <a:pt x="0" y="0"/>
                </a:lnTo>
                <a:lnTo>
                  <a:pt x="0" y="225551"/>
                </a:lnTo>
                <a:lnTo>
                  <a:pt x="329183" y="225551"/>
                </a:lnTo>
                <a:lnTo>
                  <a:pt x="329183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5" name="object 25"/>
          <p:cNvSpPr/>
          <p:nvPr/>
        </p:nvSpPr>
        <p:spPr>
          <a:xfrm>
            <a:off x="6110478" y="1933512"/>
            <a:ext cx="247174" cy="128111"/>
          </a:xfrm>
          <a:custGeom>
            <a:avLst/>
            <a:gdLst/>
            <a:ahLst/>
            <a:cxnLst/>
            <a:rect l="l" t="t" r="r" b="b"/>
            <a:pathLst>
              <a:path w="329565" h="170814">
                <a:moveTo>
                  <a:pt x="329184" y="0"/>
                </a:moveTo>
                <a:lnTo>
                  <a:pt x="0" y="0"/>
                </a:lnTo>
                <a:lnTo>
                  <a:pt x="0" y="170687"/>
                </a:lnTo>
                <a:lnTo>
                  <a:pt x="329184" y="170687"/>
                </a:lnTo>
                <a:lnTo>
                  <a:pt x="329184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6" name="object 26"/>
          <p:cNvSpPr/>
          <p:nvPr/>
        </p:nvSpPr>
        <p:spPr>
          <a:xfrm>
            <a:off x="8358759" y="1685481"/>
            <a:ext cx="247174" cy="376238"/>
          </a:xfrm>
          <a:custGeom>
            <a:avLst/>
            <a:gdLst/>
            <a:ahLst/>
            <a:cxnLst/>
            <a:rect l="l" t="t" r="r" b="b"/>
            <a:pathLst>
              <a:path w="329565" h="501650">
                <a:moveTo>
                  <a:pt x="329184" y="0"/>
                </a:moveTo>
                <a:lnTo>
                  <a:pt x="0" y="0"/>
                </a:lnTo>
                <a:lnTo>
                  <a:pt x="0" y="501396"/>
                </a:lnTo>
                <a:lnTo>
                  <a:pt x="329184" y="501396"/>
                </a:lnTo>
                <a:lnTo>
                  <a:pt x="329184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7" name="object 27"/>
          <p:cNvSpPr/>
          <p:nvPr/>
        </p:nvSpPr>
        <p:spPr>
          <a:xfrm>
            <a:off x="1884808" y="1904937"/>
            <a:ext cx="248126" cy="156686"/>
          </a:xfrm>
          <a:custGeom>
            <a:avLst/>
            <a:gdLst/>
            <a:ahLst/>
            <a:cxnLst/>
            <a:rect l="l" t="t" r="r" b="b"/>
            <a:pathLst>
              <a:path w="330835" h="208914">
                <a:moveTo>
                  <a:pt x="330707" y="0"/>
                </a:moveTo>
                <a:lnTo>
                  <a:pt x="0" y="0"/>
                </a:lnTo>
                <a:lnTo>
                  <a:pt x="0" y="208787"/>
                </a:lnTo>
                <a:lnTo>
                  <a:pt x="330707" y="208787"/>
                </a:lnTo>
                <a:lnTo>
                  <a:pt x="330707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8" name="object 28"/>
          <p:cNvSpPr/>
          <p:nvPr/>
        </p:nvSpPr>
        <p:spPr>
          <a:xfrm>
            <a:off x="4134231" y="1968945"/>
            <a:ext cx="247174" cy="92869"/>
          </a:xfrm>
          <a:custGeom>
            <a:avLst/>
            <a:gdLst/>
            <a:ahLst/>
            <a:cxnLst/>
            <a:rect l="l" t="t" r="r" b="b"/>
            <a:pathLst>
              <a:path w="329564" h="123825">
                <a:moveTo>
                  <a:pt x="329183" y="0"/>
                </a:moveTo>
                <a:lnTo>
                  <a:pt x="0" y="0"/>
                </a:lnTo>
                <a:lnTo>
                  <a:pt x="0" y="123444"/>
                </a:lnTo>
                <a:lnTo>
                  <a:pt x="329183" y="123444"/>
                </a:lnTo>
                <a:lnTo>
                  <a:pt x="329183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6382512" y="1885506"/>
            <a:ext cx="247174" cy="176213"/>
          </a:xfrm>
          <a:custGeom>
            <a:avLst/>
            <a:gdLst/>
            <a:ahLst/>
            <a:cxnLst/>
            <a:rect l="l" t="t" r="r" b="b"/>
            <a:pathLst>
              <a:path w="329565" h="234950">
                <a:moveTo>
                  <a:pt x="329183" y="0"/>
                </a:moveTo>
                <a:lnTo>
                  <a:pt x="0" y="0"/>
                </a:lnTo>
                <a:lnTo>
                  <a:pt x="0" y="234696"/>
                </a:lnTo>
                <a:lnTo>
                  <a:pt x="329183" y="234696"/>
                </a:lnTo>
                <a:lnTo>
                  <a:pt x="329183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0" name="object 30"/>
          <p:cNvSpPr/>
          <p:nvPr/>
        </p:nvSpPr>
        <p:spPr>
          <a:xfrm>
            <a:off x="8630793" y="1704912"/>
            <a:ext cx="247174" cy="356711"/>
          </a:xfrm>
          <a:custGeom>
            <a:avLst/>
            <a:gdLst/>
            <a:ahLst/>
            <a:cxnLst/>
            <a:rect l="l" t="t" r="r" b="b"/>
            <a:pathLst>
              <a:path w="329565" h="475614">
                <a:moveTo>
                  <a:pt x="329183" y="0"/>
                </a:moveTo>
                <a:lnTo>
                  <a:pt x="0" y="0"/>
                </a:lnTo>
                <a:lnTo>
                  <a:pt x="0" y="475488"/>
                </a:lnTo>
                <a:lnTo>
                  <a:pt x="329183" y="475488"/>
                </a:lnTo>
                <a:lnTo>
                  <a:pt x="329183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1" name="object 31"/>
          <p:cNvSpPr/>
          <p:nvPr/>
        </p:nvSpPr>
        <p:spPr>
          <a:xfrm>
            <a:off x="69723" y="2061527"/>
            <a:ext cx="8993505" cy="0"/>
          </a:xfrm>
          <a:custGeom>
            <a:avLst/>
            <a:gdLst/>
            <a:ahLst/>
            <a:cxnLst/>
            <a:rect l="l" t="t" r="r" b="b"/>
            <a:pathLst>
              <a:path w="11991340">
                <a:moveTo>
                  <a:pt x="0" y="0"/>
                </a:moveTo>
                <a:lnTo>
                  <a:pt x="1199083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object 32"/>
          <p:cNvSpPr txBox="1"/>
          <p:nvPr/>
        </p:nvSpPr>
        <p:spPr>
          <a:xfrm>
            <a:off x="276453" y="1660907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26%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525172" y="1726057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800219" y="1807877"/>
            <a:ext cx="149066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53" dirty="0">
                <a:solidFill>
                  <a:srgbClr val="404040"/>
                </a:solidFill>
                <a:latin typeface="Calibri"/>
                <a:cs typeface="Calibri"/>
              </a:rPr>
              <a:t>9%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022686" y="1413066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54%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48259" y="1640523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28%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797015" y="1739297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17%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045773" y="1788637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294435" y="149260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45%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20064" y="151384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068764" y="1430878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52%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317522" y="1679861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24%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566278" y="1762824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14%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091850" y="161671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340608" y="1556608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38%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589364" y="176692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14%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838122" y="1496695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45%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363693" y="1644619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28%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861113" y="1677576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24%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8109870" y="1567371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37%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635442" y="1662431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26%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612452" y="1721677"/>
            <a:ext cx="474821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19%</a:t>
            </a:r>
            <a:r>
              <a:rPr sz="750" spc="2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2777" dirty="0">
                <a:solidFill>
                  <a:srgbClr val="404040"/>
                </a:solidFill>
                <a:latin typeface="Calibri"/>
                <a:cs typeface="Calibri"/>
              </a:rPr>
              <a:t>19%</a:t>
            </a:r>
            <a:endParaRPr sz="1125" baseline="2777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132957" y="1758442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15%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8381713" y="1510888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907286" y="1730630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18%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156042" y="1794161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404800" y="1710913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20%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8653462" y="1529842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22377" y="2102961"/>
            <a:ext cx="2142173" cy="356347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algn="ctr">
              <a:lnSpc>
                <a:spcPts val="926"/>
              </a:lnSpc>
              <a:spcBef>
                <a:spcPts val="79"/>
              </a:spcBef>
            </a:pPr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har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en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tydlig strategi för</a:t>
            </a:r>
            <a:r>
              <a:rPr sz="788" spc="-23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kompetensutveckling</a:t>
            </a:r>
            <a:endParaRPr sz="788" dirty="0">
              <a:latin typeface="Arial"/>
              <a:cs typeface="Arial"/>
            </a:endParaRPr>
          </a:p>
          <a:p>
            <a:pPr marL="953" algn="ctr">
              <a:lnSpc>
                <a:spcPts val="926"/>
              </a:lnSpc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chefer</a:t>
            </a:r>
            <a:endParaRPr sz="788" dirty="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2376583" y="2102961"/>
            <a:ext cx="2103596" cy="2409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algn="ctr">
              <a:lnSpc>
                <a:spcPts val="926"/>
              </a:lnSpc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jobbar med successionsprogram,</a:t>
            </a:r>
            <a:r>
              <a:rPr sz="788" spc="3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identifierar</a:t>
            </a:r>
            <a:endParaRPr sz="788">
              <a:latin typeface="Arial"/>
              <a:cs typeface="Arial"/>
            </a:endParaRPr>
          </a:p>
          <a:p>
            <a:pPr algn="ctr">
              <a:lnSpc>
                <a:spcPts val="926"/>
              </a:lnSpc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och utvecklar till nästa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chefsnivå</a:t>
            </a:r>
            <a:endParaRPr sz="788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5153405" y="2102961"/>
            <a:ext cx="1076325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erbjuder</a:t>
            </a:r>
            <a:r>
              <a:rPr sz="788" spc="-26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delägarskap</a:t>
            </a:r>
            <a:endParaRPr sz="788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321486" y="2102961"/>
            <a:ext cx="123682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 har ingen uttalad strategi</a:t>
            </a:r>
            <a:endParaRPr sz="788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452932" y="890905"/>
            <a:ext cx="3443288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Har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ni </a:t>
            </a:r>
            <a:r>
              <a:rPr sz="1050" spc="60" dirty="0">
                <a:solidFill>
                  <a:schemeClr val="bg2"/>
                </a:solidFill>
                <a:latin typeface="Calibri"/>
                <a:cs typeface="Calibri"/>
              </a:rPr>
              <a:t>en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strategi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behålla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chefer </a:t>
            </a:r>
            <a:r>
              <a:rPr sz="1050" spc="60" dirty="0">
                <a:solidFill>
                  <a:schemeClr val="bg2"/>
                </a:solidFill>
                <a:latin typeface="Calibri"/>
                <a:cs typeface="Calibri"/>
              </a:rPr>
              <a:t>och</a:t>
            </a:r>
            <a:r>
              <a:rPr sz="1050" spc="-124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ledare?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52933" y="2931447"/>
            <a:ext cx="3741420" cy="17120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Vilka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ledarskapsutmaningar </a:t>
            </a:r>
            <a:r>
              <a:rPr sz="1050" spc="56" dirty="0">
                <a:solidFill>
                  <a:schemeClr val="bg2"/>
                </a:solidFill>
                <a:latin typeface="Calibri"/>
                <a:cs typeface="Calibri"/>
              </a:rPr>
              <a:t>ser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 med</a:t>
            </a:r>
            <a:r>
              <a:rPr sz="1050" spc="-83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digitaliseringen: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158877" y="4026345"/>
            <a:ext cx="141923" cy="241459"/>
          </a:xfrm>
          <a:custGeom>
            <a:avLst/>
            <a:gdLst/>
            <a:ahLst/>
            <a:cxnLst/>
            <a:rect l="l" t="t" r="r" b="b"/>
            <a:pathLst>
              <a:path w="189229" h="321945">
                <a:moveTo>
                  <a:pt x="188976" y="0"/>
                </a:moveTo>
                <a:lnTo>
                  <a:pt x="0" y="0"/>
                </a:lnTo>
                <a:lnTo>
                  <a:pt x="0" y="321564"/>
                </a:lnTo>
                <a:lnTo>
                  <a:pt x="188976" y="321564"/>
                </a:lnTo>
                <a:lnTo>
                  <a:pt x="18897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6" name="object 66"/>
          <p:cNvSpPr/>
          <p:nvPr/>
        </p:nvSpPr>
        <p:spPr>
          <a:xfrm>
            <a:off x="1443608" y="3632010"/>
            <a:ext cx="141923" cy="635794"/>
          </a:xfrm>
          <a:custGeom>
            <a:avLst/>
            <a:gdLst/>
            <a:ahLst/>
            <a:cxnLst/>
            <a:rect l="l" t="t" r="r" b="b"/>
            <a:pathLst>
              <a:path w="189230" h="847725">
                <a:moveTo>
                  <a:pt x="188975" y="0"/>
                </a:moveTo>
                <a:lnTo>
                  <a:pt x="0" y="0"/>
                </a:lnTo>
                <a:lnTo>
                  <a:pt x="0" y="847343"/>
                </a:lnTo>
                <a:lnTo>
                  <a:pt x="188975" y="847343"/>
                </a:lnTo>
                <a:lnTo>
                  <a:pt x="18897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7" name="object 67"/>
          <p:cNvSpPr/>
          <p:nvPr/>
        </p:nvSpPr>
        <p:spPr>
          <a:xfrm>
            <a:off x="2728341" y="3762313"/>
            <a:ext cx="141923" cy="505301"/>
          </a:xfrm>
          <a:custGeom>
            <a:avLst/>
            <a:gdLst/>
            <a:ahLst/>
            <a:cxnLst/>
            <a:rect l="l" t="t" r="r" b="b"/>
            <a:pathLst>
              <a:path w="189229" h="673735">
                <a:moveTo>
                  <a:pt x="188975" y="0"/>
                </a:moveTo>
                <a:lnTo>
                  <a:pt x="0" y="0"/>
                </a:lnTo>
                <a:lnTo>
                  <a:pt x="0" y="673607"/>
                </a:lnTo>
                <a:lnTo>
                  <a:pt x="188975" y="673607"/>
                </a:lnTo>
                <a:lnTo>
                  <a:pt x="18897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8" name="object 68"/>
          <p:cNvSpPr/>
          <p:nvPr/>
        </p:nvSpPr>
        <p:spPr>
          <a:xfrm>
            <a:off x="4013073" y="3966908"/>
            <a:ext cx="141923" cy="300990"/>
          </a:xfrm>
          <a:custGeom>
            <a:avLst/>
            <a:gdLst/>
            <a:ahLst/>
            <a:cxnLst/>
            <a:rect l="l" t="t" r="r" b="b"/>
            <a:pathLst>
              <a:path w="189229" h="401320">
                <a:moveTo>
                  <a:pt x="188975" y="0"/>
                </a:moveTo>
                <a:lnTo>
                  <a:pt x="0" y="0"/>
                </a:lnTo>
                <a:lnTo>
                  <a:pt x="0" y="400812"/>
                </a:lnTo>
                <a:lnTo>
                  <a:pt x="188975" y="400812"/>
                </a:lnTo>
                <a:lnTo>
                  <a:pt x="18897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9" name="object 69"/>
          <p:cNvSpPr/>
          <p:nvPr/>
        </p:nvSpPr>
        <p:spPr>
          <a:xfrm>
            <a:off x="5297805" y="3970338"/>
            <a:ext cx="141923" cy="297180"/>
          </a:xfrm>
          <a:custGeom>
            <a:avLst/>
            <a:gdLst/>
            <a:ahLst/>
            <a:cxnLst/>
            <a:rect l="l" t="t" r="r" b="b"/>
            <a:pathLst>
              <a:path w="189229" h="396239">
                <a:moveTo>
                  <a:pt x="188975" y="0"/>
                </a:moveTo>
                <a:lnTo>
                  <a:pt x="0" y="0"/>
                </a:lnTo>
                <a:lnTo>
                  <a:pt x="0" y="396240"/>
                </a:lnTo>
                <a:lnTo>
                  <a:pt x="188975" y="396240"/>
                </a:lnTo>
                <a:lnTo>
                  <a:pt x="18897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0" name="object 70"/>
          <p:cNvSpPr/>
          <p:nvPr/>
        </p:nvSpPr>
        <p:spPr>
          <a:xfrm>
            <a:off x="6582537" y="3918903"/>
            <a:ext cx="141923" cy="348615"/>
          </a:xfrm>
          <a:custGeom>
            <a:avLst/>
            <a:gdLst/>
            <a:ahLst/>
            <a:cxnLst/>
            <a:rect l="l" t="t" r="r" b="b"/>
            <a:pathLst>
              <a:path w="189229" h="464820">
                <a:moveTo>
                  <a:pt x="188975" y="0"/>
                </a:moveTo>
                <a:lnTo>
                  <a:pt x="0" y="0"/>
                </a:lnTo>
                <a:lnTo>
                  <a:pt x="0" y="464819"/>
                </a:lnTo>
                <a:lnTo>
                  <a:pt x="188975" y="464819"/>
                </a:lnTo>
                <a:lnTo>
                  <a:pt x="18897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1" name="object 71"/>
          <p:cNvSpPr/>
          <p:nvPr/>
        </p:nvSpPr>
        <p:spPr>
          <a:xfrm>
            <a:off x="7867269" y="3446843"/>
            <a:ext cx="141923" cy="821055"/>
          </a:xfrm>
          <a:custGeom>
            <a:avLst/>
            <a:gdLst/>
            <a:ahLst/>
            <a:cxnLst/>
            <a:rect l="l" t="t" r="r" b="b"/>
            <a:pathLst>
              <a:path w="189229" h="1094739">
                <a:moveTo>
                  <a:pt x="188975" y="0"/>
                </a:moveTo>
                <a:lnTo>
                  <a:pt x="0" y="0"/>
                </a:lnTo>
                <a:lnTo>
                  <a:pt x="0" y="1094231"/>
                </a:lnTo>
                <a:lnTo>
                  <a:pt x="188975" y="1094231"/>
                </a:lnTo>
                <a:lnTo>
                  <a:pt x="18897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2" name="object 72"/>
          <p:cNvSpPr/>
          <p:nvPr/>
        </p:nvSpPr>
        <p:spPr>
          <a:xfrm>
            <a:off x="314325" y="4060635"/>
            <a:ext cx="140970" cy="207169"/>
          </a:xfrm>
          <a:custGeom>
            <a:avLst/>
            <a:gdLst/>
            <a:ahLst/>
            <a:cxnLst/>
            <a:rect l="l" t="t" r="r" b="b"/>
            <a:pathLst>
              <a:path w="187959" h="276225">
                <a:moveTo>
                  <a:pt x="187451" y="0"/>
                </a:moveTo>
                <a:lnTo>
                  <a:pt x="0" y="0"/>
                </a:lnTo>
                <a:lnTo>
                  <a:pt x="0" y="275843"/>
                </a:lnTo>
                <a:lnTo>
                  <a:pt x="187451" y="275843"/>
                </a:lnTo>
                <a:lnTo>
                  <a:pt x="18745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3" name="object 73"/>
          <p:cNvSpPr/>
          <p:nvPr/>
        </p:nvSpPr>
        <p:spPr>
          <a:xfrm>
            <a:off x="1599057" y="3517710"/>
            <a:ext cx="141923" cy="750094"/>
          </a:xfrm>
          <a:custGeom>
            <a:avLst/>
            <a:gdLst/>
            <a:ahLst/>
            <a:cxnLst/>
            <a:rect l="l" t="t" r="r" b="b"/>
            <a:pathLst>
              <a:path w="189230" h="1000125">
                <a:moveTo>
                  <a:pt x="188975" y="0"/>
                </a:moveTo>
                <a:lnTo>
                  <a:pt x="0" y="0"/>
                </a:lnTo>
                <a:lnTo>
                  <a:pt x="0" y="999743"/>
                </a:lnTo>
                <a:lnTo>
                  <a:pt x="188975" y="999743"/>
                </a:lnTo>
                <a:lnTo>
                  <a:pt x="18897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4" name="object 74"/>
          <p:cNvSpPr/>
          <p:nvPr/>
        </p:nvSpPr>
        <p:spPr>
          <a:xfrm>
            <a:off x="2883789" y="3620580"/>
            <a:ext cx="141923" cy="647224"/>
          </a:xfrm>
          <a:custGeom>
            <a:avLst/>
            <a:gdLst/>
            <a:ahLst/>
            <a:cxnLst/>
            <a:rect l="l" t="t" r="r" b="b"/>
            <a:pathLst>
              <a:path w="189229" h="862964">
                <a:moveTo>
                  <a:pt x="188975" y="0"/>
                </a:moveTo>
                <a:lnTo>
                  <a:pt x="0" y="0"/>
                </a:lnTo>
                <a:lnTo>
                  <a:pt x="0" y="862583"/>
                </a:lnTo>
                <a:lnTo>
                  <a:pt x="188975" y="862583"/>
                </a:lnTo>
                <a:lnTo>
                  <a:pt x="18897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5" name="object 75"/>
          <p:cNvSpPr/>
          <p:nvPr/>
        </p:nvSpPr>
        <p:spPr>
          <a:xfrm>
            <a:off x="4168521" y="3828606"/>
            <a:ext cx="141923" cy="439103"/>
          </a:xfrm>
          <a:custGeom>
            <a:avLst/>
            <a:gdLst/>
            <a:ahLst/>
            <a:cxnLst/>
            <a:rect l="l" t="t" r="r" b="b"/>
            <a:pathLst>
              <a:path w="189229" h="585470">
                <a:moveTo>
                  <a:pt x="188975" y="0"/>
                </a:moveTo>
                <a:lnTo>
                  <a:pt x="0" y="0"/>
                </a:lnTo>
                <a:lnTo>
                  <a:pt x="0" y="585216"/>
                </a:lnTo>
                <a:lnTo>
                  <a:pt x="188975" y="585216"/>
                </a:lnTo>
                <a:lnTo>
                  <a:pt x="18897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6" name="object 76"/>
          <p:cNvSpPr/>
          <p:nvPr/>
        </p:nvSpPr>
        <p:spPr>
          <a:xfrm>
            <a:off x="5453253" y="3905187"/>
            <a:ext cx="141923" cy="362426"/>
          </a:xfrm>
          <a:custGeom>
            <a:avLst/>
            <a:gdLst/>
            <a:ahLst/>
            <a:cxnLst/>
            <a:rect l="l" t="t" r="r" b="b"/>
            <a:pathLst>
              <a:path w="189229" h="483235">
                <a:moveTo>
                  <a:pt x="188975" y="0"/>
                </a:moveTo>
                <a:lnTo>
                  <a:pt x="0" y="0"/>
                </a:lnTo>
                <a:lnTo>
                  <a:pt x="0" y="483107"/>
                </a:lnTo>
                <a:lnTo>
                  <a:pt x="188975" y="483107"/>
                </a:lnTo>
                <a:lnTo>
                  <a:pt x="18897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7" name="object 77"/>
          <p:cNvSpPr/>
          <p:nvPr/>
        </p:nvSpPr>
        <p:spPr>
          <a:xfrm>
            <a:off x="6737985" y="3982911"/>
            <a:ext cx="141923" cy="284798"/>
          </a:xfrm>
          <a:custGeom>
            <a:avLst/>
            <a:gdLst/>
            <a:ahLst/>
            <a:cxnLst/>
            <a:rect l="l" t="t" r="r" b="b"/>
            <a:pathLst>
              <a:path w="189229" h="379729">
                <a:moveTo>
                  <a:pt x="188975" y="0"/>
                </a:moveTo>
                <a:lnTo>
                  <a:pt x="0" y="0"/>
                </a:lnTo>
                <a:lnTo>
                  <a:pt x="0" y="379476"/>
                </a:lnTo>
                <a:lnTo>
                  <a:pt x="188975" y="379476"/>
                </a:lnTo>
                <a:lnTo>
                  <a:pt x="18897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8" name="object 78"/>
          <p:cNvSpPr/>
          <p:nvPr/>
        </p:nvSpPr>
        <p:spPr>
          <a:xfrm>
            <a:off x="8022717" y="3543998"/>
            <a:ext cx="141923" cy="723900"/>
          </a:xfrm>
          <a:custGeom>
            <a:avLst/>
            <a:gdLst/>
            <a:ahLst/>
            <a:cxnLst/>
            <a:rect l="l" t="t" r="r" b="b"/>
            <a:pathLst>
              <a:path w="189229" h="965200">
                <a:moveTo>
                  <a:pt x="188975" y="0"/>
                </a:moveTo>
                <a:lnTo>
                  <a:pt x="0" y="0"/>
                </a:lnTo>
                <a:lnTo>
                  <a:pt x="0" y="964691"/>
                </a:lnTo>
                <a:lnTo>
                  <a:pt x="188975" y="964691"/>
                </a:lnTo>
                <a:lnTo>
                  <a:pt x="18897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9" name="object 79"/>
          <p:cNvSpPr/>
          <p:nvPr/>
        </p:nvSpPr>
        <p:spPr>
          <a:xfrm>
            <a:off x="469772" y="3872040"/>
            <a:ext cx="140970" cy="395764"/>
          </a:xfrm>
          <a:custGeom>
            <a:avLst/>
            <a:gdLst/>
            <a:ahLst/>
            <a:cxnLst/>
            <a:rect l="l" t="t" r="r" b="b"/>
            <a:pathLst>
              <a:path w="187959" h="527685">
                <a:moveTo>
                  <a:pt x="187451" y="0"/>
                </a:moveTo>
                <a:lnTo>
                  <a:pt x="0" y="0"/>
                </a:lnTo>
                <a:lnTo>
                  <a:pt x="0" y="527304"/>
                </a:lnTo>
                <a:lnTo>
                  <a:pt x="187451" y="527304"/>
                </a:lnTo>
                <a:lnTo>
                  <a:pt x="18745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0" name="object 80"/>
          <p:cNvSpPr/>
          <p:nvPr/>
        </p:nvSpPr>
        <p:spPr>
          <a:xfrm>
            <a:off x="1754504" y="3805746"/>
            <a:ext cx="140970" cy="461963"/>
          </a:xfrm>
          <a:custGeom>
            <a:avLst/>
            <a:gdLst/>
            <a:ahLst/>
            <a:cxnLst/>
            <a:rect l="l" t="t" r="r" b="b"/>
            <a:pathLst>
              <a:path w="187960" h="615950">
                <a:moveTo>
                  <a:pt x="187452" y="0"/>
                </a:moveTo>
                <a:lnTo>
                  <a:pt x="0" y="0"/>
                </a:lnTo>
                <a:lnTo>
                  <a:pt x="0" y="615695"/>
                </a:lnTo>
                <a:lnTo>
                  <a:pt x="187452" y="615695"/>
                </a:lnTo>
                <a:lnTo>
                  <a:pt x="187452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1" name="object 81"/>
          <p:cNvSpPr/>
          <p:nvPr/>
        </p:nvSpPr>
        <p:spPr>
          <a:xfrm>
            <a:off x="3039236" y="3608007"/>
            <a:ext cx="140970" cy="659606"/>
          </a:xfrm>
          <a:custGeom>
            <a:avLst/>
            <a:gdLst/>
            <a:ahLst/>
            <a:cxnLst/>
            <a:rect l="l" t="t" r="r" b="b"/>
            <a:pathLst>
              <a:path w="187960" h="879475">
                <a:moveTo>
                  <a:pt x="187451" y="0"/>
                </a:moveTo>
                <a:lnTo>
                  <a:pt x="0" y="0"/>
                </a:lnTo>
                <a:lnTo>
                  <a:pt x="0" y="879348"/>
                </a:lnTo>
                <a:lnTo>
                  <a:pt x="187451" y="879348"/>
                </a:lnTo>
                <a:lnTo>
                  <a:pt x="18745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2" name="object 82"/>
          <p:cNvSpPr/>
          <p:nvPr/>
        </p:nvSpPr>
        <p:spPr>
          <a:xfrm>
            <a:off x="4323968" y="4069779"/>
            <a:ext cx="141923" cy="198120"/>
          </a:xfrm>
          <a:custGeom>
            <a:avLst/>
            <a:gdLst/>
            <a:ahLst/>
            <a:cxnLst/>
            <a:rect l="l" t="t" r="r" b="b"/>
            <a:pathLst>
              <a:path w="189229" h="264160">
                <a:moveTo>
                  <a:pt x="188975" y="0"/>
                </a:moveTo>
                <a:lnTo>
                  <a:pt x="0" y="0"/>
                </a:lnTo>
                <a:lnTo>
                  <a:pt x="0" y="263652"/>
                </a:lnTo>
                <a:lnTo>
                  <a:pt x="188975" y="263652"/>
                </a:lnTo>
                <a:lnTo>
                  <a:pt x="18897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3" name="object 83"/>
          <p:cNvSpPr/>
          <p:nvPr/>
        </p:nvSpPr>
        <p:spPr>
          <a:xfrm>
            <a:off x="5608701" y="4004628"/>
            <a:ext cx="141923" cy="262890"/>
          </a:xfrm>
          <a:custGeom>
            <a:avLst/>
            <a:gdLst/>
            <a:ahLst/>
            <a:cxnLst/>
            <a:rect l="l" t="t" r="r" b="b"/>
            <a:pathLst>
              <a:path w="189229" h="350520">
                <a:moveTo>
                  <a:pt x="188975" y="0"/>
                </a:moveTo>
                <a:lnTo>
                  <a:pt x="0" y="0"/>
                </a:lnTo>
                <a:lnTo>
                  <a:pt x="0" y="350519"/>
                </a:lnTo>
                <a:lnTo>
                  <a:pt x="188975" y="350519"/>
                </a:lnTo>
                <a:lnTo>
                  <a:pt x="18897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4" name="object 84"/>
          <p:cNvSpPr/>
          <p:nvPr/>
        </p:nvSpPr>
        <p:spPr>
          <a:xfrm>
            <a:off x="6893432" y="3938333"/>
            <a:ext cx="141923" cy="329565"/>
          </a:xfrm>
          <a:custGeom>
            <a:avLst/>
            <a:gdLst/>
            <a:ahLst/>
            <a:cxnLst/>
            <a:rect l="l" t="t" r="r" b="b"/>
            <a:pathLst>
              <a:path w="189229" h="439420">
                <a:moveTo>
                  <a:pt x="188975" y="0"/>
                </a:moveTo>
                <a:lnTo>
                  <a:pt x="0" y="0"/>
                </a:lnTo>
                <a:lnTo>
                  <a:pt x="0" y="438912"/>
                </a:lnTo>
                <a:lnTo>
                  <a:pt x="188975" y="438912"/>
                </a:lnTo>
                <a:lnTo>
                  <a:pt x="18897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5" name="object 85"/>
          <p:cNvSpPr/>
          <p:nvPr/>
        </p:nvSpPr>
        <p:spPr>
          <a:xfrm>
            <a:off x="8178164" y="3674300"/>
            <a:ext cx="141923" cy="593408"/>
          </a:xfrm>
          <a:custGeom>
            <a:avLst/>
            <a:gdLst/>
            <a:ahLst/>
            <a:cxnLst/>
            <a:rect l="l" t="t" r="r" b="b"/>
            <a:pathLst>
              <a:path w="189229" h="791210">
                <a:moveTo>
                  <a:pt x="188975" y="0"/>
                </a:moveTo>
                <a:lnTo>
                  <a:pt x="0" y="0"/>
                </a:lnTo>
                <a:lnTo>
                  <a:pt x="0" y="790955"/>
                </a:lnTo>
                <a:lnTo>
                  <a:pt x="188975" y="790955"/>
                </a:lnTo>
                <a:lnTo>
                  <a:pt x="18897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6" name="object 86"/>
          <p:cNvSpPr/>
          <p:nvPr/>
        </p:nvSpPr>
        <p:spPr>
          <a:xfrm>
            <a:off x="625220" y="4177221"/>
            <a:ext cx="140970" cy="90488"/>
          </a:xfrm>
          <a:custGeom>
            <a:avLst/>
            <a:gdLst/>
            <a:ahLst/>
            <a:cxnLst/>
            <a:rect l="l" t="t" r="r" b="b"/>
            <a:pathLst>
              <a:path w="187959" h="120650">
                <a:moveTo>
                  <a:pt x="187452" y="0"/>
                </a:moveTo>
                <a:lnTo>
                  <a:pt x="0" y="0"/>
                </a:lnTo>
                <a:lnTo>
                  <a:pt x="0" y="120395"/>
                </a:lnTo>
                <a:lnTo>
                  <a:pt x="187452" y="120395"/>
                </a:lnTo>
                <a:lnTo>
                  <a:pt x="187452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7" name="object 87"/>
          <p:cNvSpPr/>
          <p:nvPr/>
        </p:nvSpPr>
        <p:spPr>
          <a:xfrm>
            <a:off x="1909953" y="3858323"/>
            <a:ext cx="140970" cy="409575"/>
          </a:xfrm>
          <a:custGeom>
            <a:avLst/>
            <a:gdLst/>
            <a:ahLst/>
            <a:cxnLst/>
            <a:rect l="l" t="t" r="r" b="b"/>
            <a:pathLst>
              <a:path w="187960" h="546100">
                <a:moveTo>
                  <a:pt x="187451" y="0"/>
                </a:moveTo>
                <a:lnTo>
                  <a:pt x="0" y="0"/>
                </a:lnTo>
                <a:lnTo>
                  <a:pt x="0" y="545591"/>
                </a:lnTo>
                <a:lnTo>
                  <a:pt x="187451" y="545591"/>
                </a:lnTo>
                <a:lnTo>
                  <a:pt x="1874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8" name="object 88"/>
          <p:cNvSpPr/>
          <p:nvPr/>
        </p:nvSpPr>
        <p:spPr>
          <a:xfrm>
            <a:off x="3194684" y="3539427"/>
            <a:ext cx="140970" cy="728186"/>
          </a:xfrm>
          <a:custGeom>
            <a:avLst/>
            <a:gdLst/>
            <a:ahLst/>
            <a:cxnLst/>
            <a:rect l="l" t="t" r="r" b="b"/>
            <a:pathLst>
              <a:path w="187960" h="970914">
                <a:moveTo>
                  <a:pt x="187452" y="0"/>
                </a:moveTo>
                <a:lnTo>
                  <a:pt x="0" y="0"/>
                </a:lnTo>
                <a:lnTo>
                  <a:pt x="0" y="970787"/>
                </a:lnTo>
                <a:lnTo>
                  <a:pt x="187452" y="970787"/>
                </a:lnTo>
                <a:lnTo>
                  <a:pt x="187452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9" name="object 89"/>
          <p:cNvSpPr/>
          <p:nvPr/>
        </p:nvSpPr>
        <p:spPr>
          <a:xfrm>
            <a:off x="4479416" y="3995483"/>
            <a:ext cx="140970" cy="272415"/>
          </a:xfrm>
          <a:custGeom>
            <a:avLst/>
            <a:gdLst/>
            <a:ahLst/>
            <a:cxnLst/>
            <a:rect l="l" t="t" r="r" b="b"/>
            <a:pathLst>
              <a:path w="187960" h="363220">
                <a:moveTo>
                  <a:pt x="187452" y="0"/>
                </a:moveTo>
                <a:lnTo>
                  <a:pt x="0" y="0"/>
                </a:lnTo>
                <a:lnTo>
                  <a:pt x="0" y="362712"/>
                </a:lnTo>
                <a:lnTo>
                  <a:pt x="187452" y="362712"/>
                </a:lnTo>
                <a:lnTo>
                  <a:pt x="187452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0" name="object 90"/>
          <p:cNvSpPr/>
          <p:nvPr/>
        </p:nvSpPr>
        <p:spPr>
          <a:xfrm>
            <a:off x="5764148" y="3858323"/>
            <a:ext cx="140970" cy="409575"/>
          </a:xfrm>
          <a:custGeom>
            <a:avLst/>
            <a:gdLst/>
            <a:ahLst/>
            <a:cxnLst/>
            <a:rect l="l" t="t" r="r" b="b"/>
            <a:pathLst>
              <a:path w="187959" h="546100">
                <a:moveTo>
                  <a:pt x="187451" y="0"/>
                </a:moveTo>
                <a:lnTo>
                  <a:pt x="0" y="0"/>
                </a:lnTo>
                <a:lnTo>
                  <a:pt x="0" y="545591"/>
                </a:lnTo>
                <a:lnTo>
                  <a:pt x="187451" y="545591"/>
                </a:lnTo>
                <a:lnTo>
                  <a:pt x="1874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1" name="object 91"/>
          <p:cNvSpPr/>
          <p:nvPr/>
        </p:nvSpPr>
        <p:spPr>
          <a:xfrm>
            <a:off x="7048880" y="4177221"/>
            <a:ext cx="141923" cy="90488"/>
          </a:xfrm>
          <a:custGeom>
            <a:avLst/>
            <a:gdLst/>
            <a:ahLst/>
            <a:cxnLst/>
            <a:rect l="l" t="t" r="r" b="b"/>
            <a:pathLst>
              <a:path w="189229" h="120650">
                <a:moveTo>
                  <a:pt x="188975" y="0"/>
                </a:moveTo>
                <a:lnTo>
                  <a:pt x="0" y="0"/>
                </a:lnTo>
                <a:lnTo>
                  <a:pt x="0" y="120395"/>
                </a:lnTo>
                <a:lnTo>
                  <a:pt x="188975" y="120395"/>
                </a:lnTo>
                <a:lnTo>
                  <a:pt x="188975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2" name="object 92"/>
          <p:cNvSpPr/>
          <p:nvPr/>
        </p:nvSpPr>
        <p:spPr>
          <a:xfrm>
            <a:off x="8333612" y="3130232"/>
            <a:ext cx="141923" cy="1137285"/>
          </a:xfrm>
          <a:custGeom>
            <a:avLst/>
            <a:gdLst/>
            <a:ahLst/>
            <a:cxnLst/>
            <a:rect l="l" t="t" r="r" b="b"/>
            <a:pathLst>
              <a:path w="189229" h="1516379">
                <a:moveTo>
                  <a:pt x="188975" y="0"/>
                </a:moveTo>
                <a:lnTo>
                  <a:pt x="0" y="0"/>
                </a:lnTo>
                <a:lnTo>
                  <a:pt x="0" y="1516380"/>
                </a:lnTo>
                <a:lnTo>
                  <a:pt x="188975" y="1516380"/>
                </a:lnTo>
                <a:lnTo>
                  <a:pt x="188975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3" name="object 93"/>
          <p:cNvSpPr/>
          <p:nvPr/>
        </p:nvSpPr>
        <p:spPr>
          <a:xfrm>
            <a:off x="780668" y="4074350"/>
            <a:ext cx="140970" cy="193358"/>
          </a:xfrm>
          <a:custGeom>
            <a:avLst/>
            <a:gdLst/>
            <a:ahLst/>
            <a:cxnLst/>
            <a:rect l="l" t="t" r="r" b="b"/>
            <a:pathLst>
              <a:path w="187959" h="257810">
                <a:moveTo>
                  <a:pt x="187452" y="0"/>
                </a:moveTo>
                <a:lnTo>
                  <a:pt x="0" y="0"/>
                </a:lnTo>
                <a:lnTo>
                  <a:pt x="0" y="257555"/>
                </a:lnTo>
                <a:lnTo>
                  <a:pt x="187452" y="257555"/>
                </a:lnTo>
                <a:lnTo>
                  <a:pt x="187452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4" name="object 94"/>
          <p:cNvSpPr/>
          <p:nvPr/>
        </p:nvSpPr>
        <p:spPr>
          <a:xfrm>
            <a:off x="2065400" y="3634296"/>
            <a:ext cx="140970" cy="633413"/>
          </a:xfrm>
          <a:custGeom>
            <a:avLst/>
            <a:gdLst/>
            <a:ahLst/>
            <a:cxnLst/>
            <a:rect l="l" t="t" r="r" b="b"/>
            <a:pathLst>
              <a:path w="187960" h="844550">
                <a:moveTo>
                  <a:pt x="187451" y="0"/>
                </a:moveTo>
                <a:lnTo>
                  <a:pt x="0" y="0"/>
                </a:lnTo>
                <a:lnTo>
                  <a:pt x="0" y="844296"/>
                </a:lnTo>
                <a:lnTo>
                  <a:pt x="187451" y="844296"/>
                </a:lnTo>
                <a:lnTo>
                  <a:pt x="1874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5" name="object 95"/>
          <p:cNvSpPr/>
          <p:nvPr/>
        </p:nvSpPr>
        <p:spPr>
          <a:xfrm>
            <a:off x="3350133" y="3845750"/>
            <a:ext cx="140970" cy="421958"/>
          </a:xfrm>
          <a:custGeom>
            <a:avLst/>
            <a:gdLst/>
            <a:ahLst/>
            <a:cxnLst/>
            <a:rect l="l" t="t" r="r" b="b"/>
            <a:pathLst>
              <a:path w="187960" h="562610">
                <a:moveTo>
                  <a:pt x="187451" y="0"/>
                </a:moveTo>
                <a:lnTo>
                  <a:pt x="0" y="0"/>
                </a:lnTo>
                <a:lnTo>
                  <a:pt x="0" y="562355"/>
                </a:lnTo>
                <a:lnTo>
                  <a:pt x="187451" y="562355"/>
                </a:lnTo>
                <a:lnTo>
                  <a:pt x="1874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6" name="object 96"/>
          <p:cNvSpPr/>
          <p:nvPr/>
        </p:nvSpPr>
        <p:spPr>
          <a:xfrm>
            <a:off x="4634865" y="4021773"/>
            <a:ext cx="140970" cy="245745"/>
          </a:xfrm>
          <a:custGeom>
            <a:avLst/>
            <a:gdLst/>
            <a:ahLst/>
            <a:cxnLst/>
            <a:rect l="l" t="t" r="r" b="b"/>
            <a:pathLst>
              <a:path w="187960" h="327660">
                <a:moveTo>
                  <a:pt x="187451" y="0"/>
                </a:moveTo>
                <a:lnTo>
                  <a:pt x="0" y="0"/>
                </a:lnTo>
                <a:lnTo>
                  <a:pt x="0" y="327659"/>
                </a:lnTo>
                <a:lnTo>
                  <a:pt x="187451" y="327659"/>
                </a:lnTo>
                <a:lnTo>
                  <a:pt x="1874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7" name="object 97"/>
          <p:cNvSpPr/>
          <p:nvPr/>
        </p:nvSpPr>
        <p:spPr>
          <a:xfrm>
            <a:off x="5919596" y="3950907"/>
            <a:ext cx="140970" cy="316706"/>
          </a:xfrm>
          <a:custGeom>
            <a:avLst/>
            <a:gdLst/>
            <a:ahLst/>
            <a:cxnLst/>
            <a:rect l="l" t="t" r="r" b="b"/>
            <a:pathLst>
              <a:path w="187959" h="422275">
                <a:moveTo>
                  <a:pt x="187451" y="0"/>
                </a:moveTo>
                <a:lnTo>
                  <a:pt x="0" y="0"/>
                </a:lnTo>
                <a:lnTo>
                  <a:pt x="0" y="422148"/>
                </a:lnTo>
                <a:lnTo>
                  <a:pt x="187451" y="422148"/>
                </a:lnTo>
                <a:lnTo>
                  <a:pt x="1874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8" name="object 98"/>
          <p:cNvSpPr/>
          <p:nvPr/>
        </p:nvSpPr>
        <p:spPr>
          <a:xfrm>
            <a:off x="7204328" y="3969195"/>
            <a:ext cx="140970" cy="298609"/>
          </a:xfrm>
          <a:custGeom>
            <a:avLst/>
            <a:gdLst/>
            <a:ahLst/>
            <a:cxnLst/>
            <a:rect l="l" t="t" r="r" b="b"/>
            <a:pathLst>
              <a:path w="187959" h="398145">
                <a:moveTo>
                  <a:pt x="187451" y="0"/>
                </a:moveTo>
                <a:lnTo>
                  <a:pt x="0" y="0"/>
                </a:lnTo>
                <a:lnTo>
                  <a:pt x="0" y="397764"/>
                </a:lnTo>
                <a:lnTo>
                  <a:pt x="187451" y="397764"/>
                </a:lnTo>
                <a:lnTo>
                  <a:pt x="1874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9" name="object 99"/>
          <p:cNvSpPr/>
          <p:nvPr/>
        </p:nvSpPr>
        <p:spPr>
          <a:xfrm>
            <a:off x="8489060" y="3617150"/>
            <a:ext cx="141923" cy="650558"/>
          </a:xfrm>
          <a:custGeom>
            <a:avLst/>
            <a:gdLst/>
            <a:ahLst/>
            <a:cxnLst/>
            <a:rect l="l" t="t" r="r" b="b"/>
            <a:pathLst>
              <a:path w="189229" h="867410">
                <a:moveTo>
                  <a:pt x="188975" y="0"/>
                </a:moveTo>
                <a:lnTo>
                  <a:pt x="0" y="0"/>
                </a:lnTo>
                <a:lnTo>
                  <a:pt x="0" y="867155"/>
                </a:lnTo>
                <a:lnTo>
                  <a:pt x="188975" y="867155"/>
                </a:lnTo>
                <a:lnTo>
                  <a:pt x="188975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0" name="object 100"/>
          <p:cNvSpPr/>
          <p:nvPr/>
        </p:nvSpPr>
        <p:spPr>
          <a:xfrm>
            <a:off x="934974" y="3952050"/>
            <a:ext cx="141923" cy="315754"/>
          </a:xfrm>
          <a:custGeom>
            <a:avLst/>
            <a:gdLst/>
            <a:ahLst/>
            <a:cxnLst/>
            <a:rect l="l" t="t" r="r" b="b"/>
            <a:pathLst>
              <a:path w="189230" h="421004">
                <a:moveTo>
                  <a:pt x="188976" y="0"/>
                </a:moveTo>
                <a:lnTo>
                  <a:pt x="0" y="0"/>
                </a:lnTo>
                <a:lnTo>
                  <a:pt x="0" y="420624"/>
                </a:lnTo>
                <a:lnTo>
                  <a:pt x="188976" y="420624"/>
                </a:lnTo>
                <a:lnTo>
                  <a:pt x="188976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1" name="object 101"/>
          <p:cNvSpPr/>
          <p:nvPr/>
        </p:nvSpPr>
        <p:spPr>
          <a:xfrm>
            <a:off x="2219705" y="3627438"/>
            <a:ext cx="141923" cy="640080"/>
          </a:xfrm>
          <a:custGeom>
            <a:avLst/>
            <a:gdLst/>
            <a:ahLst/>
            <a:cxnLst/>
            <a:rect l="l" t="t" r="r" b="b"/>
            <a:pathLst>
              <a:path w="189230" h="853439">
                <a:moveTo>
                  <a:pt x="188975" y="0"/>
                </a:moveTo>
                <a:lnTo>
                  <a:pt x="0" y="0"/>
                </a:lnTo>
                <a:lnTo>
                  <a:pt x="0" y="853440"/>
                </a:lnTo>
                <a:lnTo>
                  <a:pt x="188975" y="853440"/>
                </a:lnTo>
                <a:lnTo>
                  <a:pt x="188975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2" name="object 102"/>
          <p:cNvSpPr/>
          <p:nvPr/>
        </p:nvSpPr>
        <p:spPr>
          <a:xfrm>
            <a:off x="3505581" y="3762313"/>
            <a:ext cx="140970" cy="505301"/>
          </a:xfrm>
          <a:custGeom>
            <a:avLst/>
            <a:gdLst/>
            <a:ahLst/>
            <a:cxnLst/>
            <a:rect l="l" t="t" r="r" b="b"/>
            <a:pathLst>
              <a:path w="187960" h="673735">
                <a:moveTo>
                  <a:pt x="187451" y="0"/>
                </a:moveTo>
                <a:lnTo>
                  <a:pt x="0" y="0"/>
                </a:lnTo>
                <a:lnTo>
                  <a:pt x="0" y="673607"/>
                </a:lnTo>
                <a:lnTo>
                  <a:pt x="187451" y="673607"/>
                </a:lnTo>
                <a:lnTo>
                  <a:pt x="18745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3" name="object 103"/>
          <p:cNvSpPr/>
          <p:nvPr/>
        </p:nvSpPr>
        <p:spPr>
          <a:xfrm>
            <a:off x="4790313" y="4027488"/>
            <a:ext cx="140970" cy="240030"/>
          </a:xfrm>
          <a:custGeom>
            <a:avLst/>
            <a:gdLst/>
            <a:ahLst/>
            <a:cxnLst/>
            <a:rect l="l" t="t" r="r" b="b"/>
            <a:pathLst>
              <a:path w="187959" h="320039">
                <a:moveTo>
                  <a:pt x="187451" y="0"/>
                </a:moveTo>
                <a:lnTo>
                  <a:pt x="0" y="0"/>
                </a:lnTo>
                <a:lnTo>
                  <a:pt x="0" y="320040"/>
                </a:lnTo>
                <a:lnTo>
                  <a:pt x="187451" y="320040"/>
                </a:lnTo>
                <a:lnTo>
                  <a:pt x="18745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4" name="object 104"/>
          <p:cNvSpPr/>
          <p:nvPr/>
        </p:nvSpPr>
        <p:spPr>
          <a:xfrm>
            <a:off x="6075044" y="4003485"/>
            <a:ext cx="140970" cy="264319"/>
          </a:xfrm>
          <a:custGeom>
            <a:avLst/>
            <a:gdLst/>
            <a:ahLst/>
            <a:cxnLst/>
            <a:rect l="l" t="t" r="r" b="b"/>
            <a:pathLst>
              <a:path w="187959" h="352425">
                <a:moveTo>
                  <a:pt x="187451" y="0"/>
                </a:moveTo>
                <a:lnTo>
                  <a:pt x="0" y="0"/>
                </a:lnTo>
                <a:lnTo>
                  <a:pt x="0" y="352043"/>
                </a:lnTo>
                <a:lnTo>
                  <a:pt x="187451" y="352043"/>
                </a:lnTo>
                <a:lnTo>
                  <a:pt x="18745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5" name="object 105"/>
          <p:cNvSpPr/>
          <p:nvPr/>
        </p:nvSpPr>
        <p:spPr>
          <a:xfrm>
            <a:off x="7359776" y="3920046"/>
            <a:ext cx="140970" cy="347663"/>
          </a:xfrm>
          <a:custGeom>
            <a:avLst/>
            <a:gdLst/>
            <a:ahLst/>
            <a:cxnLst/>
            <a:rect l="l" t="t" r="r" b="b"/>
            <a:pathLst>
              <a:path w="187959" h="463550">
                <a:moveTo>
                  <a:pt x="187452" y="0"/>
                </a:moveTo>
                <a:lnTo>
                  <a:pt x="0" y="0"/>
                </a:lnTo>
                <a:lnTo>
                  <a:pt x="0" y="463295"/>
                </a:lnTo>
                <a:lnTo>
                  <a:pt x="187452" y="463295"/>
                </a:lnTo>
                <a:lnTo>
                  <a:pt x="187452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6" name="object 106"/>
          <p:cNvSpPr/>
          <p:nvPr/>
        </p:nvSpPr>
        <p:spPr>
          <a:xfrm>
            <a:off x="8644508" y="3600006"/>
            <a:ext cx="140970" cy="667702"/>
          </a:xfrm>
          <a:custGeom>
            <a:avLst/>
            <a:gdLst/>
            <a:ahLst/>
            <a:cxnLst/>
            <a:rect l="l" t="t" r="r" b="b"/>
            <a:pathLst>
              <a:path w="187959" h="890270">
                <a:moveTo>
                  <a:pt x="187452" y="0"/>
                </a:moveTo>
                <a:lnTo>
                  <a:pt x="0" y="0"/>
                </a:lnTo>
                <a:lnTo>
                  <a:pt x="0" y="890016"/>
                </a:lnTo>
                <a:lnTo>
                  <a:pt x="187452" y="890016"/>
                </a:lnTo>
                <a:lnTo>
                  <a:pt x="187452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7" name="object 107"/>
          <p:cNvSpPr/>
          <p:nvPr/>
        </p:nvSpPr>
        <p:spPr>
          <a:xfrm>
            <a:off x="1090422" y="3958907"/>
            <a:ext cx="141923" cy="308610"/>
          </a:xfrm>
          <a:custGeom>
            <a:avLst/>
            <a:gdLst/>
            <a:ahLst/>
            <a:cxnLst/>
            <a:rect l="l" t="t" r="r" b="b"/>
            <a:pathLst>
              <a:path w="189230" h="411479">
                <a:moveTo>
                  <a:pt x="188976" y="0"/>
                </a:moveTo>
                <a:lnTo>
                  <a:pt x="0" y="0"/>
                </a:lnTo>
                <a:lnTo>
                  <a:pt x="0" y="411479"/>
                </a:lnTo>
                <a:lnTo>
                  <a:pt x="188976" y="411479"/>
                </a:lnTo>
                <a:lnTo>
                  <a:pt x="188976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8" name="object 108"/>
          <p:cNvSpPr/>
          <p:nvPr/>
        </p:nvSpPr>
        <p:spPr>
          <a:xfrm>
            <a:off x="2375154" y="3580575"/>
            <a:ext cx="141923" cy="687229"/>
          </a:xfrm>
          <a:custGeom>
            <a:avLst/>
            <a:gdLst/>
            <a:ahLst/>
            <a:cxnLst/>
            <a:rect l="l" t="t" r="r" b="b"/>
            <a:pathLst>
              <a:path w="189229" h="916304">
                <a:moveTo>
                  <a:pt x="188975" y="0"/>
                </a:moveTo>
                <a:lnTo>
                  <a:pt x="0" y="0"/>
                </a:lnTo>
                <a:lnTo>
                  <a:pt x="0" y="915924"/>
                </a:lnTo>
                <a:lnTo>
                  <a:pt x="188975" y="915924"/>
                </a:lnTo>
                <a:lnTo>
                  <a:pt x="18897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9" name="object 109"/>
          <p:cNvSpPr/>
          <p:nvPr/>
        </p:nvSpPr>
        <p:spPr>
          <a:xfrm>
            <a:off x="3659885" y="3882327"/>
            <a:ext cx="141923" cy="385286"/>
          </a:xfrm>
          <a:custGeom>
            <a:avLst/>
            <a:gdLst/>
            <a:ahLst/>
            <a:cxnLst/>
            <a:rect l="l" t="t" r="r" b="b"/>
            <a:pathLst>
              <a:path w="189229" h="513714">
                <a:moveTo>
                  <a:pt x="188975" y="0"/>
                </a:moveTo>
                <a:lnTo>
                  <a:pt x="0" y="0"/>
                </a:lnTo>
                <a:lnTo>
                  <a:pt x="0" y="513588"/>
                </a:lnTo>
                <a:lnTo>
                  <a:pt x="188975" y="513588"/>
                </a:lnTo>
                <a:lnTo>
                  <a:pt x="18897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0" name="object 110"/>
          <p:cNvSpPr/>
          <p:nvPr/>
        </p:nvSpPr>
        <p:spPr>
          <a:xfrm>
            <a:off x="4945760" y="4044632"/>
            <a:ext cx="140970" cy="222885"/>
          </a:xfrm>
          <a:custGeom>
            <a:avLst/>
            <a:gdLst/>
            <a:ahLst/>
            <a:cxnLst/>
            <a:rect l="l" t="t" r="r" b="b"/>
            <a:pathLst>
              <a:path w="187959" h="297179">
                <a:moveTo>
                  <a:pt x="187451" y="0"/>
                </a:moveTo>
                <a:lnTo>
                  <a:pt x="0" y="0"/>
                </a:lnTo>
                <a:lnTo>
                  <a:pt x="0" y="297179"/>
                </a:lnTo>
                <a:lnTo>
                  <a:pt x="187451" y="297179"/>
                </a:lnTo>
                <a:lnTo>
                  <a:pt x="1874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1" name="object 111"/>
          <p:cNvSpPr/>
          <p:nvPr/>
        </p:nvSpPr>
        <p:spPr>
          <a:xfrm>
            <a:off x="6230492" y="3952050"/>
            <a:ext cx="140970" cy="315754"/>
          </a:xfrm>
          <a:custGeom>
            <a:avLst/>
            <a:gdLst/>
            <a:ahLst/>
            <a:cxnLst/>
            <a:rect l="l" t="t" r="r" b="b"/>
            <a:pathLst>
              <a:path w="187959" h="421004">
                <a:moveTo>
                  <a:pt x="187451" y="0"/>
                </a:moveTo>
                <a:lnTo>
                  <a:pt x="0" y="0"/>
                </a:lnTo>
                <a:lnTo>
                  <a:pt x="0" y="420624"/>
                </a:lnTo>
                <a:lnTo>
                  <a:pt x="187451" y="420624"/>
                </a:lnTo>
                <a:lnTo>
                  <a:pt x="1874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2" name="object 112"/>
          <p:cNvSpPr/>
          <p:nvPr/>
        </p:nvSpPr>
        <p:spPr>
          <a:xfrm>
            <a:off x="7515225" y="3966908"/>
            <a:ext cx="140970" cy="300990"/>
          </a:xfrm>
          <a:custGeom>
            <a:avLst/>
            <a:gdLst/>
            <a:ahLst/>
            <a:cxnLst/>
            <a:rect l="l" t="t" r="r" b="b"/>
            <a:pathLst>
              <a:path w="187959" h="401320">
                <a:moveTo>
                  <a:pt x="187451" y="0"/>
                </a:moveTo>
                <a:lnTo>
                  <a:pt x="0" y="0"/>
                </a:lnTo>
                <a:lnTo>
                  <a:pt x="0" y="400812"/>
                </a:lnTo>
                <a:lnTo>
                  <a:pt x="187451" y="400812"/>
                </a:lnTo>
                <a:lnTo>
                  <a:pt x="1874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3" name="object 113"/>
          <p:cNvSpPr/>
          <p:nvPr/>
        </p:nvSpPr>
        <p:spPr>
          <a:xfrm>
            <a:off x="8799957" y="3643440"/>
            <a:ext cx="140970" cy="624364"/>
          </a:xfrm>
          <a:custGeom>
            <a:avLst/>
            <a:gdLst/>
            <a:ahLst/>
            <a:cxnLst/>
            <a:rect l="l" t="t" r="r" b="b"/>
            <a:pathLst>
              <a:path w="187959" h="832485">
                <a:moveTo>
                  <a:pt x="187451" y="0"/>
                </a:moveTo>
                <a:lnTo>
                  <a:pt x="0" y="0"/>
                </a:lnTo>
                <a:lnTo>
                  <a:pt x="0" y="832104"/>
                </a:lnTo>
                <a:lnTo>
                  <a:pt x="187451" y="832104"/>
                </a:lnTo>
                <a:lnTo>
                  <a:pt x="1874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4" name="object 114"/>
          <p:cNvSpPr/>
          <p:nvPr/>
        </p:nvSpPr>
        <p:spPr>
          <a:xfrm>
            <a:off x="52577" y="4267517"/>
            <a:ext cx="8994458" cy="0"/>
          </a:xfrm>
          <a:custGeom>
            <a:avLst/>
            <a:gdLst/>
            <a:ahLst/>
            <a:cxnLst/>
            <a:rect l="l" t="t" r="r" b="b"/>
            <a:pathLst>
              <a:path w="11992610">
                <a:moveTo>
                  <a:pt x="0" y="0"/>
                </a:moveTo>
                <a:lnTo>
                  <a:pt x="1199235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5" name="object 115"/>
          <p:cNvSpPr txBox="1"/>
          <p:nvPr/>
        </p:nvSpPr>
        <p:spPr>
          <a:xfrm>
            <a:off x="1420843" y="3469800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48%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2705767" y="3600102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38%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3990784" y="3804412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23%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5275707" y="3808318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23%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6560629" y="3756216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26%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7845647" y="3283967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62%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135636" y="3864115"/>
            <a:ext cx="342424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30" dirty="0">
                <a:solidFill>
                  <a:srgbClr val="404040"/>
                </a:solidFill>
                <a:latin typeface="Calibri"/>
                <a:cs typeface="Calibri"/>
              </a:rPr>
              <a:t>18%</a:t>
            </a:r>
            <a:r>
              <a:rPr sz="1013" spc="45" baseline="-21604" dirty="0">
                <a:solidFill>
                  <a:srgbClr val="404040"/>
                </a:solidFill>
                <a:latin typeface="Calibri"/>
                <a:cs typeface="Calibri"/>
              </a:rPr>
              <a:t>16%</a:t>
            </a:r>
            <a:endParaRPr sz="1013" baseline="-21604">
              <a:latin typeface="Calibri"/>
              <a:cs typeface="Calibri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1576006" y="3355024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57%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4145946" y="3665728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33%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5430964" y="3743453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27%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6716077" y="3820891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22%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8001095" y="3381122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55%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446303" y="3709830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30%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1731454" y="3643726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35%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2861024" y="3445797"/>
            <a:ext cx="342424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45" baseline="-9259" dirty="0">
                <a:solidFill>
                  <a:srgbClr val="404040"/>
                </a:solidFill>
                <a:latin typeface="Calibri"/>
                <a:cs typeface="Calibri"/>
              </a:rPr>
              <a:t>49%</a:t>
            </a:r>
            <a:r>
              <a:rPr sz="675" spc="30" dirty="0">
                <a:solidFill>
                  <a:srgbClr val="404040"/>
                </a:solidFill>
                <a:latin typeface="Calibri"/>
                <a:cs typeface="Calibri"/>
              </a:rPr>
              <a:t>50%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4301394" y="3907778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15%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5586412" y="3841751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20%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6871335" y="3775648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25%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8156257" y="3511615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45%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625755" y="4014763"/>
            <a:ext cx="13763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53" dirty="0">
                <a:solidFill>
                  <a:srgbClr val="404040"/>
                </a:solidFill>
                <a:latin typeface="Calibri"/>
                <a:cs typeface="Calibri"/>
              </a:rPr>
              <a:t>7%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1886712" y="3696113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31%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3171634" y="3377407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55%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5741574" y="3696113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31%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7050786" y="4014763"/>
            <a:ext cx="13763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53" dirty="0">
                <a:solidFill>
                  <a:srgbClr val="404040"/>
                </a:solidFill>
                <a:latin typeface="Calibri"/>
                <a:cs typeface="Calibri"/>
              </a:rPr>
              <a:t>7%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8311705" y="2967736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86%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756970" y="3912121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15%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3327082" y="3683254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32%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3482340" y="3599815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38%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7337202" y="3757836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26%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912419" y="3796888"/>
            <a:ext cx="342424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45" baseline="6172" dirty="0">
                <a:solidFill>
                  <a:srgbClr val="404040"/>
                </a:solidFill>
                <a:latin typeface="Calibri"/>
                <a:cs typeface="Calibri"/>
              </a:rPr>
              <a:t>24%</a:t>
            </a:r>
            <a:r>
              <a:rPr sz="675" spc="30" dirty="0">
                <a:solidFill>
                  <a:srgbClr val="404040"/>
                </a:solidFill>
                <a:latin typeface="Calibri"/>
                <a:cs typeface="Calibri"/>
              </a:rPr>
              <a:t>23%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2041970" y="3472086"/>
            <a:ext cx="497681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26" dirty="0">
                <a:solidFill>
                  <a:srgbClr val="404040"/>
                </a:solidFill>
                <a:latin typeface="Calibri"/>
                <a:cs typeface="Calibri"/>
              </a:rPr>
              <a:t>48%</a:t>
            </a:r>
            <a:r>
              <a:rPr sz="1013" spc="39" baseline="3086" dirty="0">
                <a:solidFill>
                  <a:srgbClr val="404040"/>
                </a:solidFill>
                <a:latin typeface="Calibri"/>
                <a:cs typeface="Calibri"/>
              </a:rPr>
              <a:t>49%</a:t>
            </a:r>
            <a:r>
              <a:rPr sz="1013" spc="39" baseline="33950" dirty="0">
                <a:solidFill>
                  <a:srgbClr val="404040"/>
                </a:solidFill>
                <a:latin typeface="Calibri"/>
                <a:cs typeface="Calibri"/>
              </a:rPr>
              <a:t>52%</a:t>
            </a:r>
            <a:endParaRPr sz="1013" baseline="33950">
              <a:latin typeface="Calibri"/>
              <a:cs typeface="Calibri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3637788" y="3719641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29%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4456653" y="3864573"/>
            <a:ext cx="652939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33" baseline="21604" dirty="0">
                <a:solidFill>
                  <a:srgbClr val="404040"/>
                </a:solidFill>
                <a:latin typeface="Calibri"/>
                <a:cs typeface="Calibri"/>
              </a:rPr>
              <a:t>21%</a:t>
            </a:r>
            <a:r>
              <a:rPr sz="1013" spc="33" baseline="3086" dirty="0">
                <a:solidFill>
                  <a:srgbClr val="404040"/>
                </a:solidFill>
                <a:latin typeface="Calibri"/>
                <a:cs typeface="Calibri"/>
              </a:rPr>
              <a:t>19%</a:t>
            </a:r>
            <a:r>
              <a:rPr sz="675" spc="23" dirty="0">
                <a:solidFill>
                  <a:srgbClr val="404040"/>
                </a:solidFill>
                <a:latin typeface="Calibri"/>
                <a:cs typeface="Calibri"/>
              </a:rPr>
              <a:t>18%</a:t>
            </a:r>
            <a:r>
              <a:rPr sz="1013" spc="33" baseline="-12345" dirty="0">
                <a:solidFill>
                  <a:srgbClr val="404040"/>
                </a:solidFill>
                <a:latin typeface="Calibri"/>
                <a:cs typeface="Calibri"/>
              </a:rPr>
              <a:t>17%</a:t>
            </a:r>
            <a:endParaRPr sz="1013" baseline="-12345">
              <a:latin typeface="Calibri"/>
              <a:cs typeface="Calibri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5897023" y="3789172"/>
            <a:ext cx="497681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26" dirty="0">
                <a:solidFill>
                  <a:srgbClr val="404040"/>
                </a:solidFill>
                <a:latin typeface="Calibri"/>
                <a:cs typeface="Calibri"/>
              </a:rPr>
              <a:t>24%</a:t>
            </a:r>
            <a:r>
              <a:rPr sz="1013" spc="39" baseline="-33950" dirty="0">
                <a:solidFill>
                  <a:srgbClr val="404040"/>
                </a:solidFill>
                <a:latin typeface="Calibri"/>
                <a:cs typeface="Calibri"/>
              </a:rPr>
              <a:t>20%</a:t>
            </a:r>
            <a:r>
              <a:rPr sz="675" spc="26" dirty="0">
                <a:solidFill>
                  <a:srgbClr val="404040"/>
                </a:solidFill>
                <a:latin typeface="Calibri"/>
                <a:cs typeface="Calibri"/>
              </a:rPr>
              <a:t>24%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7182041" y="3806508"/>
            <a:ext cx="497681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  <a:tabLst>
                <a:tab pos="320040" algn="l"/>
              </a:tabLst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23%	23%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8466963" y="3437796"/>
            <a:ext cx="497681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39" baseline="-12345" dirty="0">
                <a:solidFill>
                  <a:srgbClr val="404040"/>
                </a:solidFill>
                <a:latin typeface="Calibri"/>
                <a:cs typeface="Calibri"/>
              </a:rPr>
              <a:t>49%</a:t>
            </a:r>
            <a:r>
              <a:rPr sz="675" spc="26" dirty="0">
                <a:solidFill>
                  <a:srgbClr val="404040"/>
                </a:solidFill>
                <a:latin typeface="Calibri"/>
                <a:cs typeface="Calibri"/>
              </a:rPr>
              <a:t>51%</a:t>
            </a:r>
            <a:r>
              <a:rPr sz="1013" spc="39" baseline="-27777" dirty="0">
                <a:solidFill>
                  <a:srgbClr val="404040"/>
                </a:solidFill>
                <a:latin typeface="Calibri"/>
                <a:cs typeface="Calibri"/>
              </a:rPr>
              <a:t>47%</a:t>
            </a:r>
            <a:endParaRPr sz="1013" baseline="-27777">
              <a:latin typeface="Calibri"/>
              <a:cs typeface="Calibri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167641" y="4318135"/>
            <a:ext cx="1253202" cy="364043"/>
          </a:xfrm>
          <a:prstGeom prst="rect">
            <a:avLst/>
          </a:prstGeom>
        </p:spPr>
        <p:txBody>
          <a:bodyPr vert="horz" wrap="square" lIns="0" tIns="14764" rIns="0" bIns="0" rtlCol="0">
            <a:spAutoFit/>
          </a:bodyPr>
          <a:lstStyle/>
          <a:p>
            <a:pPr marL="9049" marR="3810" indent="476" algn="ctr">
              <a:lnSpc>
                <a:spcPct val="95900"/>
              </a:lnSpc>
              <a:spcBef>
                <a:spcPts val="116"/>
              </a:spcBef>
            </a:pPr>
            <a:r>
              <a:rPr sz="788" dirty="0" err="1">
                <a:solidFill>
                  <a:srgbClr val="585858"/>
                </a:solidFill>
                <a:latin typeface="Arial"/>
                <a:cs typeface="Arial"/>
              </a:rPr>
              <a:t>Att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 err="1">
                <a:solidFill>
                  <a:srgbClr val="585858"/>
                </a:solidFill>
                <a:latin typeface="Arial"/>
                <a:cs typeface="Arial"/>
              </a:rPr>
              <a:t>hitta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 err="1">
                <a:solidFill>
                  <a:srgbClr val="585858"/>
                </a:solidFill>
                <a:latin typeface="Arial"/>
                <a:cs typeface="Arial"/>
              </a:rPr>
              <a:t>nya</a:t>
            </a:r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dirty="0" err="1">
                <a:solidFill>
                  <a:srgbClr val="585858"/>
                </a:solidFill>
                <a:latin typeface="Arial"/>
                <a:cs typeface="Arial"/>
              </a:rPr>
              <a:t>samarbeten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  </a:t>
            </a:r>
            <a:r>
              <a:rPr lang="sv-SE" sz="788" dirty="0">
                <a:solidFill>
                  <a:srgbClr val="585858"/>
                </a:solidFill>
                <a:latin typeface="Arial"/>
                <a:cs typeface="Arial"/>
              </a:rPr>
              <a:t>        </a:t>
            </a:r>
            <a:r>
              <a:rPr sz="788" spc="-4" dirty="0" err="1">
                <a:solidFill>
                  <a:srgbClr val="585858"/>
                </a:solidFill>
                <a:latin typeface="Arial"/>
                <a:cs typeface="Arial"/>
              </a:rPr>
              <a:t>utanför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 det egna</a:t>
            </a:r>
            <a:r>
              <a:rPr sz="788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 err="1">
                <a:solidFill>
                  <a:srgbClr val="585858"/>
                </a:solidFill>
                <a:latin typeface="Arial"/>
                <a:cs typeface="Arial"/>
              </a:rPr>
              <a:t>företaget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  </a:t>
            </a:r>
            <a:r>
              <a:rPr lang="sv-SE" sz="788" spc="-4" dirty="0">
                <a:solidFill>
                  <a:srgbClr val="585858"/>
                </a:solidFill>
                <a:latin typeface="Arial"/>
                <a:cs typeface="Arial"/>
              </a:rPr>
              <a:t>  </a:t>
            </a:r>
            <a:r>
              <a:rPr sz="788" spc="-4" dirty="0" err="1">
                <a:solidFill>
                  <a:srgbClr val="585858"/>
                </a:solidFill>
                <a:latin typeface="Arial"/>
                <a:cs typeface="Arial"/>
              </a:rPr>
              <a:t>för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 att bredda</a:t>
            </a:r>
            <a:r>
              <a:rPr sz="788" spc="-4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kompetens</a:t>
            </a:r>
            <a:endParaRPr sz="788" dirty="0">
              <a:latin typeface="Arial"/>
              <a:cs typeface="Arial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1431608" y="4309656"/>
            <a:ext cx="2477928" cy="364042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165259" marR="3810" indent="-156209">
              <a:lnSpc>
                <a:spcPts val="907"/>
              </a:lnSpc>
              <a:spcBef>
                <a:spcPts val="139"/>
              </a:spcBef>
              <a:tabLst>
                <a:tab pos="1200150" algn="l"/>
                <a:tab pos="1449704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kunna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möta</a:t>
            </a:r>
            <a:r>
              <a:rPr sz="788" spc="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kundens	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skapa företagskultur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som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framtida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 krav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och		fångar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innovation</a:t>
            </a:r>
            <a:endParaRPr sz="788">
              <a:latin typeface="Arial"/>
              <a:cs typeface="Arial"/>
            </a:endParaRPr>
          </a:p>
          <a:p>
            <a:pPr marL="256699">
              <a:lnSpc>
                <a:spcPts val="881"/>
              </a:lnSpc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förväntningar</a:t>
            </a:r>
            <a:endParaRPr sz="788">
              <a:latin typeface="Arial"/>
              <a:cs typeface="Arial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3996023" y="4309656"/>
            <a:ext cx="110918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Avsaknad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av</a:t>
            </a:r>
            <a:r>
              <a:rPr sz="788" spc="-6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kompetens</a:t>
            </a:r>
            <a:endParaRPr sz="788">
              <a:latin typeface="Arial"/>
              <a:cs typeface="Arial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5247799" y="4309656"/>
            <a:ext cx="1175861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534353" marR="3810" indent="-525304">
              <a:lnSpc>
                <a:spcPts val="907"/>
              </a:lnSpc>
              <a:spcBef>
                <a:spcPts val="13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Avsaknad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av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resurser</a:t>
            </a:r>
            <a:r>
              <a:rPr sz="788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och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tid</a:t>
            </a:r>
            <a:endParaRPr sz="788">
              <a:latin typeface="Arial"/>
              <a:cs typeface="Arial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6513386" y="4309656"/>
            <a:ext cx="2512695" cy="2409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ts val="926"/>
              </a:lnSpc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Krav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nya affärsmodeller Krav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nya beteenden</a:t>
            </a:r>
            <a:r>
              <a:rPr sz="788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hos</a:t>
            </a:r>
            <a:endParaRPr sz="788">
              <a:latin typeface="Arial"/>
              <a:cs typeface="Arial"/>
            </a:endParaRPr>
          </a:p>
          <a:p>
            <a:pPr marL="1338739">
              <a:lnSpc>
                <a:spcPts val="926"/>
              </a:lnSpc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medarbetare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och</a:t>
            </a:r>
            <a:r>
              <a:rPr sz="788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ledning</a:t>
            </a:r>
            <a:endParaRPr sz="788">
              <a:latin typeface="Arial"/>
              <a:cs typeface="Arial"/>
            </a:endParaRPr>
          </a:p>
        </p:txBody>
      </p:sp>
      <p:sp>
        <p:nvSpPr>
          <p:cNvPr id="156" name="object 156"/>
          <p:cNvSpPr/>
          <p:nvPr/>
        </p:nvSpPr>
        <p:spPr>
          <a:xfrm>
            <a:off x="1281303" y="2625026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5"/>
                </a:moveTo>
                <a:lnTo>
                  <a:pt x="67056" y="67055"/>
                </a:lnTo>
                <a:lnTo>
                  <a:pt x="67056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7" name="object 157"/>
          <p:cNvSpPr txBox="1"/>
          <p:nvPr/>
        </p:nvSpPr>
        <p:spPr>
          <a:xfrm>
            <a:off x="1344263" y="2572259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med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158" name="object 158"/>
          <p:cNvSpPr/>
          <p:nvPr/>
        </p:nvSpPr>
        <p:spPr>
          <a:xfrm>
            <a:off x="2672333" y="2625026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9" name="object 159"/>
          <p:cNvSpPr txBox="1"/>
          <p:nvPr/>
        </p:nvSpPr>
        <p:spPr>
          <a:xfrm>
            <a:off x="2735294" y="2572259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utan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160" name="object 160"/>
          <p:cNvSpPr/>
          <p:nvPr/>
        </p:nvSpPr>
        <p:spPr>
          <a:xfrm>
            <a:off x="4063365" y="2625026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1" name="object 161"/>
          <p:cNvSpPr txBox="1"/>
          <p:nvPr/>
        </p:nvSpPr>
        <p:spPr>
          <a:xfrm>
            <a:off x="4126516" y="2572259"/>
            <a:ext cx="581025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Koncernchef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162" name="object 162"/>
          <p:cNvSpPr/>
          <p:nvPr/>
        </p:nvSpPr>
        <p:spPr>
          <a:xfrm>
            <a:off x="4871466" y="2625026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6" y="67055"/>
                </a:lnTo>
                <a:lnTo>
                  <a:pt x="67056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3" name="object 163"/>
          <p:cNvSpPr txBox="1"/>
          <p:nvPr/>
        </p:nvSpPr>
        <p:spPr>
          <a:xfrm>
            <a:off x="4933950" y="2572259"/>
            <a:ext cx="60293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164" name="object 164"/>
          <p:cNvSpPr/>
          <p:nvPr/>
        </p:nvSpPr>
        <p:spPr>
          <a:xfrm>
            <a:off x="5700141" y="2625026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5" name="object 165"/>
          <p:cNvSpPr txBox="1"/>
          <p:nvPr/>
        </p:nvSpPr>
        <p:spPr>
          <a:xfrm>
            <a:off x="5763577" y="2572259"/>
            <a:ext cx="128016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Styrelse-ledamot/ordförande</a:t>
            </a:r>
            <a:endParaRPr sz="788">
              <a:latin typeface="Arial"/>
              <a:cs typeface="Arial"/>
            </a:endParaRPr>
          </a:p>
        </p:txBody>
      </p:sp>
      <p:sp>
        <p:nvSpPr>
          <p:cNvPr id="166" name="object 166"/>
          <p:cNvSpPr/>
          <p:nvPr/>
        </p:nvSpPr>
        <p:spPr>
          <a:xfrm>
            <a:off x="7207757" y="2625026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7" name="object 167"/>
          <p:cNvSpPr txBox="1"/>
          <p:nvPr/>
        </p:nvSpPr>
        <p:spPr>
          <a:xfrm>
            <a:off x="7271385" y="2572259"/>
            <a:ext cx="15763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VD</a:t>
            </a:r>
            <a:endParaRPr sz="788">
              <a:latin typeface="Arial"/>
              <a:cs typeface="Arial"/>
            </a:endParaRPr>
          </a:p>
        </p:txBody>
      </p:sp>
      <p:sp>
        <p:nvSpPr>
          <p:cNvPr id="168" name="object 168"/>
          <p:cNvSpPr/>
          <p:nvPr/>
        </p:nvSpPr>
        <p:spPr>
          <a:xfrm>
            <a:off x="7592948" y="2625026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9" name="object 169"/>
          <p:cNvSpPr txBox="1"/>
          <p:nvPr/>
        </p:nvSpPr>
        <p:spPr>
          <a:xfrm>
            <a:off x="7656099" y="2572259"/>
            <a:ext cx="28670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Ä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gare</a:t>
            </a:r>
            <a:endParaRPr sz="788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2" y="241745"/>
            <a:ext cx="2311718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</a:t>
            </a:r>
            <a:r>
              <a:rPr sz="2400" spc="-255" dirty="0">
                <a:solidFill>
                  <a:schemeClr val="bg2"/>
                </a:solidFill>
              </a:rPr>
              <a:t> </a:t>
            </a:r>
            <a:r>
              <a:rPr sz="2400" spc="-71" dirty="0">
                <a:solidFill>
                  <a:schemeClr val="bg2"/>
                </a:solidFill>
              </a:rPr>
              <a:t>detalj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31570" y="2607183"/>
            <a:ext cx="525780" cy="1417320"/>
          </a:xfrm>
          <a:custGeom>
            <a:avLst/>
            <a:gdLst/>
            <a:ahLst/>
            <a:cxnLst/>
            <a:rect l="l" t="t" r="r" b="b"/>
            <a:pathLst>
              <a:path w="701039" h="1889760">
                <a:moveTo>
                  <a:pt x="701040" y="0"/>
                </a:moveTo>
                <a:lnTo>
                  <a:pt x="0" y="0"/>
                </a:lnTo>
                <a:lnTo>
                  <a:pt x="0" y="1889759"/>
                </a:lnTo>
                <a:lnTo>
                  <a:pt x="701040" y="1889759"/>
                </a:lnTo>
                <a:lnTo>
                  <a:pt x="70104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446019" y="2959227"/>
            <a:ext cx="525780" cy="1065371"/>
          </a:xfrm>
          <a:custGeom>
            <a:avLst/>
            <a:gdLst/>
            <a:ahLst/>
            <a:cxnLst/>
            <a:rect l="l" t="t" r="r" b="b"/>
            <a:pathLst>
              <a:path w="701039" h="1420495">
                <a:moveTo>
                  <a:pt x="701039" y="0"/>
                </a:moveTo>
                <a:lnTo>
                  <a:pt x="0" y="0"/>
                </a:lnTo>
                <a:lnTo>
                  <a:pt x="0" y="1420367"/>
                </a:lnTo>
                <a:lnTo>
                  <a:pt x="701039" y="1420367"/>
                </a:lnTo>
                <a:lnTo>
                  <a:pt x="70103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3761613" y="3097530"/>
            <a:ext cx="525780" cy="927259"/>
          </a:xfrm>
          <a:custGeom>
            <a:avLst/>
            <a:gdLst/>
            <a:ahLst/>
            <a:cxnLst/>
            <a:rect l="l" t="t" r="r" b="b"/>
            <a:pathLst>
              <a:path w="701039" h="1236345">
                <a:moveTo>
                  <a:pt x="701039" y="0"/>
                </a:moveTo>
                <a:lnTo>
                  <a:pt x="0" y="0"/>
                </a:lnTo>
                <a:lnTo>
                  <a:pt x="0" y="1235964"/>
                </a:lnTo>
                <a:lnTo>
                  <a:pt x="701039" y="1235964"/>
                </a:lnTo>
                <a:lnTo>
                  <a:pt x="70103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5076063" y="3164967"/>
            <a:ext cx="527209" cy="859631"/>
          </a:xfrm>
          <a:custGeom>
            <a:avLst/>
            <a:gdLst/>
            <a:ahLst/>
            <a:cxnLst/>
            <a:rect l="l" t="t" r="r" b="b"/>
            <a:pathLst>
              <a:path w="702945" h="1146175">
                <a:moveTo>
                  <a:pt x="702564" y="0"/>
                </a:moveTo>
                <a:lnTo>
                  <a:pt x="0" y="0"/>
                </a:lnTo>
                <a:lnTo>
                  <a:pt x="0" y="1146048"/>
                </a:lnTo>
                <a:lnTo>
                  <a:pt x="702564" y="1146048"/>
                </a:lnTo>
                <a:lnTo>
                  <a:pt x="70256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6391655" y="2700908"/>
            <a:ext cx="525780" cy="1323975"/>
          </a:xfrm>
          <a:custGeom>
            <a:avLst/>
            <a:gdLst/>
            <a:ahLst/>
            <a:cxnLst/>
            <a:rect l="l" t="t" r="r" b="b"/>
            <a:pathLst>
              <a:path w="701040" h="1765300">
                <a:moveTo>
                  <a:pt x="701040" y="0"/>
                </a:moveTo>
                <a:lnTo>
                  <a:pt x="0" y="0"/>
                </a:lnTo>
                <a:lnTo>
                  <a:pt x="0" y="1764791"/>
                </a:lnTo>
                <a:lnTo>
                  <a:pt x="701040" y="1764791"/>
                </a:lnTo>
                <a:lnTo>
                  <a:pt x="70104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7706106" y="2688335"/>
            <a:ext cx="527209" cy="1336358"/>
          </a:xfrm>
          <a:custGeom>
            <a:avLst/>
            <a:gdLst/>
            <a:ahLst/>
            <a:cxnLst/>
            <a:rect l="l" t="t" r="r" b="b"/>
            <a:pathLst>
              <a:path w="702945" h="1781810">
                <a:moveTo>
                  <a:pt x="702564" y="0"/>
                </a:moveTo>
                <a:lnTo>
                  <a:pt x="0" y="0"/>
                </a:lnTo>
                <a:lnTo>
                  <a:pt x="0" y="1781555"/>
                </a:lnTo>
                <a:lnTo>
                  <a:pt x="702564" y="1781555"/>
                </a:lnTo>
                <a:lnTo>
                  <a:pt x="70256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736091" y="1796795"/>
            <a:ext cx="0" cy="2227898"/>
          </a:xfrm>
          <a:custGeom>
            <a:avLst/>
            <a:gdLst/>
            <a:ahLst/>
            <a:cxnLst/>
            <a:rect l="l" t="t" r="r" b="b"/>
            <a:pathLst>
              <a:path h="2970529">
                <a:moveTo>
                  <a:pt x="0" y="2970276"/>
                </a:moveTo>
                <a:lnTo>
                  <a:pt x="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736091" y="4024502"/>
            <a:ext cx="7891463" cy="0"/>
          </a:xfrm>
          <a:custGeom>
            <a:avLst/>
            <a:gdLst/>
            <a:ahLst/>
            <a:cxnLst/>
            <a:rect l="l" t="t" r="r" b="b"/>
            <a:pathLst>
              <a:path w="10521950">
                <a:moveTo>
                  <a:pt x="0" y="0"/>
                </a:moveTo>
                <a:lnTo>
                  <a:pt x="105216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 txBox="1"/>
          <p:nvPr/>
        </p:nvSpPr>
        <p:spPr>
          <a:xfrm>
            <a:off x="1287971" y="2426684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4,1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8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62178" y="4672547"/>
            <a:ext cx="2860358" cy="156293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525">
              <a:spcBef>
                <a:spcPts val="139"/>
              </a:spcBef>
            </a:pPr>
            <a:r>
              <a:rPr sz="900" i="1" spc="11" dirty="0">
                <a:latin typeface="Calibri"/>
                <a:cs typeface="Calibri"/>
              </a:rPr>
              <a:t>Skala: </a:t>
            </a:r>
            <a:r>
              <a:rPr sz="900" i="1" spc="26" dirty="0">
                <a:latin typeface="Calibri"/>
                <a:cs typeface="Calibri"/>
              </a:rPr>
              <a:t>1-6 där </a:t>
            </a:r>
            <a:r>
              <a:rPr sz="900" i="1" spc="4" dirty="0">
                <a:latin typeface="Calibri"/>
                <a:cs typeface="Calibri"/>
              </a:rPr>
              <a:t>1: </a:t>
            </a:r>
            <a:r>
              <a:rPr sz="900" i="1" spc="15" dirty="0">
                <a:latin typeface="Calibri"/>
                <a:cs typeface="Calibri"/>
              </a:rPr>
              <a:t>Instämmer </a:t>
            </a:r>
            <a:r>
              <a:rPr sz="900" i="1" spc="-4" dirty="0">
                <a:latin typeface="Calibri"/>
                <a:cs typeface="Calibri"/>
              </a:rPr>
              <a:t>inte </a:t>
            </a:r>
            <a:r>
              <a:rPr sz="900" i="1" spc="8" dirty="0">
                <a:latin typeface="Calibri"/>
                <a:cs typeface="Calibri"/>
              </a:rPr>
              <a:t>alls </a:t>
            </a:r>
            <a:r>
              <a:rPr sz="900" i="1" spc="26" dirty="0">
                <a:latin typeface="Calibri"/>
                <a:cs typeface="Calibri"/>
              </a:rPr>
              <a:t>och </a:t>
            </a:r>
            <a:r>
              <a:rPr sz="900" i="1" spc="4" dirty="0">
                <a:latin typeface="Calibri"/>
                <a:cs typeface="Calibri"/>
              </a:rPr>
              <a:t>6: </a:t>
            </a:r>
            <a:r>
              <a:rPr sz="900" i="1" spc="15" dirty="0">
                <a:latin typeface="Calibri"/>
                <a:cs typeface="Calibri"/>
              </a:rPr>
              <a:t>Instämmer</a:t>
            </a:r>
            <a:r>
              <a:rPr sz="900" i="1" spc="19" dirty="0">
                <a:latin typeface="Calibri"/>
                <a:cs typeface="Calibri"/>
              </a:rPr>
              <a:t> </a:t>
            </a:r>
            <a:r>
              <a:rPr sz="900" i="1" spc="-8" dirty="0">
                <a:latin typeface="Calibri"/>
                <a:cs typeface="Calibri"/>
              </a:rPr>
              <a:t>helt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045172" y="4921543"/>
            <a:ext cx="1053465" cy="180819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9525">
              <a:spcBef>
                <a:spcPts val="150"/>
              </a:spcBef>
            </a:pPr>
            <a:r>
              <a:rPr sz="1050" spc="41" dirty="0">
                <a:solidFill>
                  <a:srgbClr val="7E7E7E"/>
                </a:solidFill>
                <a:latin typeface="Calibri"/>
                <a:cs typeface="Calibri"/>
              </a:rPr>
              <a:t>Ledarkollen</a:t>
            </a:r>
            <a:r>
              <a:rPr sz="1050" spc="-19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050" spc="68" dirty="0">
                <a:solidFill>
                  <a:srgbClr val="7E7E7E"/>
                </a:solidFill>
                <a:latin typeface="Calibri"/>
                <a:cs typeface="Calibri"/>
              </a:rPr>
              <a:t>2019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03373" y="2778728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3,3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9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18776" y="2917032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3,0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8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34083" y="2983802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2,9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3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549200" y="2520125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3,9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7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864602" y="2506885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4,0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0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46304" y="3947351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6304" y="3501580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46304" y="3055811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3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46304" y="2610040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6304" y="2164271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46304" y="1718501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06710" y="4181170"/>
            <a:ext cx="320040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1149668" algn="l"/>
                <a:tab pos="2645569" algn="l"/>
              </a:tabLst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jobb/privatliv	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strategiskt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arbete	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</a:t>
            </a:r>
            <a:r>
              <a:rPr sz="788" spc="-4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reflektion</a:t>
            </a:r>
            <a:endParaRPr sz="788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39597" y="4066413"/>
            <a:ext cx="655558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Jag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har en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bra balans mellan Jag lägger tillräckligt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tid Jag lägger tillräckligt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tid Jag lägger tillräckligt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tid Jag lägger tillräckligt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</a:t>
            </a:r>
            <a:r>
              <a:rPr sz="788" spc="-3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tid</a:t>
            </a:r>
            <a:endParaRPr sz="788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863560" y="4181170"/>
            <a:ext cx="2276951" cy="2409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200978">
              <a:lnSpc>
                <a:spcPts val="926"/>
              </a:lnSpc>
              <a:spcBef>
                <a:spcPts val="79"/>
              </a:spcBef>
              <a:tabLst>
                <a:tab pos="1316354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 min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egen	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mina</a:t>
            </a:r>
            <a:r>
              <a:rPr sz="788" spc="-53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medarbetare</a:t>
            </a:r>
            <a:endParaRPr sz="788">
              <a:latin typeface="Arial"/>
              <a:cs typeface="Arial"/>
            </a:endParaRPr>
          </a:p>
          <a:p>
            <a:pPr marL="9525">
              <a:lnSpc>
                <a:spcPts val="926"/>
              </a:lnSpc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kompetensutveckling</a:t>
            </a:r>
            <a:endParaRPr sz="788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305199" y="4066413"/>
            <a:ext cx="1331119" cy="480420"/>
          </a:xfrm>
          <a:prstGeom prst="rect">
            <a:avLst/>
          </a:prstGeom>
        </p:spPr>
        <p:txBody>
          <a:bodyPr vert="horz" wrap="square" lIns="0" tIns="14764" rIns="0" bIns="0" rtlCol="0">
            <a:spAutoFit/>
          </a:bodyPr>
          <a:lstStyle/>
          <a:p>
            <a:pPr marL="9525" marR="3810" indent="-476" algn="ctr">
              <a:lnSpc>
                <a:spcPct val="95900"/>
              </a:lnSpc>
              <a:spcBef>
                <a:spcPts val="116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Jag har någon inom mitt  företag som jag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kan</a:t>
            </a:r>
            <a:r>
              <a:rPr sz="788" spc="-4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diskutera  mina ledarskapsutmaningar 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</a:t>
            </a:r>
            <a:endParaRPr sz="788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2933" y="1019652"/>
            <a:ext cx="7816691" cy="378469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200" spc="86" dirty="0">
                <a:solidFill>
                  <a:schemeClr val="bg2"/>
                </a:solidFill>
                <a:latin typeface="Calibri"/>
                <a:cs typeface="Calibri"/>
              </a:rPr>
              <a:t>Som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ledare </a:t>
            </a: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har </a:t>
            </a:r>
            <a:r>
              <a:rPr sz="1200" spc="75" dirty="0">
                <a:solidFill>
                  <a:schemeClr val="bg2"/>
                </a:solidFill>
                <a:latin typeface="Calibri"/>
                <a:cs typeface="Calibri"/>
              </a:rPr>
              <a:t>du </a:t>
            </a:r>
            <a:r>
              <a:rPr sz="1200" spc="68" dirty="0">
                <a:solidFill>
                  <a:schemeClr val="bg2"/>
                </a:solidFill>
                <a:latin typeface="Calibri"/>
                <a:cs typeface="Calibri"/>
              </a:rPr>
              <a:t>en </a:t>
            </a:r>
            <a:r>
              <a:rPr sz="1200" spc="11" dirty="0">
                <a:solidFill>
                  <a:schemeClr val="bg2"/>
                </a:solidFill>
                <a:latin typeface="Calibri"/>
                <a:cs typeface="Calibri"/>
              </a:rPr>
              <a:t>viktig </a:t>
            </a:r>
            <a:r>
              <a:rPr sz="1200" spc="19" dirty="0">
                <a:solidFill>
                  <a:schemeClr val="bg2"/>
                </a:solidFill>
                <a:latin typeface="Calibri"/>
                <a:cs typeface="Calibri"/>
              </a:rPr>
              <a:t>roll </a:t>
            </a:r>
            <a:r>
              <a:rPr sz="1200" spc="68" dirty="0">
                <a:solidFill>
                  <a:schemeClr val="bg2"/>
                </a:solidFill>
                <a:latin typeface="Calibri"/>
                <a:cs typeface="Calibri"/>
              </a:rPr>
              <a:t>på </a:t>
            </a:r>
            <a:r>
              <a:rPr sz="1200" spc="15" dirty="0">
                <a:solidFill>
                  <a:schemeClr val="bg2"/>
                </a:solidFill>
                <a:latin typeface="Calibri"/>
                <a:cs typeface="Calibri"/>
              </a:rPr>
              <a:t>ditt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företag,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det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är </a:t>
            </a:r>
            <a:r>
              <a:rPr sz="1200" spc="8" dirty="0">
                <a:solidFill>
                  <a:schemeClr val="bg2"/>
                </a:solidFill>
                <a:latin typeface="Calibri"/>
                <a:cs typeface="Calibri"/>
              </a:rPr>
              <a:t>viktigt </a:t>
            </a:r>
            <a:r>
              <a:rPr sz="1200" spc="79" dirty="0">
                <a:solidFill>
                  <a:schemeClr val="bg2"/>
                </a:solidFill>
                <a:latin typeface="Calibri"/>
                <a:cs typeface="Calibri"/>
              </a:rPr>
              <a:t>med </a:t>
            </a: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balans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200" spc="15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fungera </a:t>
            </a:r>
            <a:r>
              <a:rPr sz="1200" spc="68" dirty="0">
                <a:solidFill>
                  <a:schemeClr val="bg2"/>
                </a:solidFill>
                <a:latin typeface="Calibri"/>
                <a:cs typeface="Calibri"/>
              </a:rPr>
              <a:t>och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prestera. </a:t>
            </a:r>
            <a:r>
              <a:rPr sz="1200" spc="75" dirty="0">
                <a:solidFill>
                  <a:schemeClr val="bg2"/>
                </a:solidFill>
                <a:latin typeface="Calibri"/>
                <a:cs typeface="Calibri"/>
              </a:rPr>
              <a:t>Hur</a:t>
            </a:r>
            <a:r>
              <a:rPr sz="1200" spc="135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15" dirty="0">
                <a:solidFill>
                  <a:schemeClr val="bg2"/>
                </a:solidFill>
                <a:latin typeface="Calibri"/>
                <a:cs typeface="Calibri"/>
              </a:rPr>
              <a:t>väl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9525"/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instämmer </a:t>
            </a:r>
            <a:r>
              <a:rPr sz="1200" spc="75" dirty="0">
                <a:solidFill>
                  <a:schemeClr val="bg2"/>
                </a:solidFill>
                <a:latin typeface="Calibri"/>
                <a:cs typeface="Calibri"/>
              </a:rPr>
              <a:t>du </a:t>
            </a:r>
            <a:r>
              <a:rPr sz="1200" spc="-8" dirty="0">
                <a:solidFill>
                  <a:schemeClr val="bg2"/>
                </a:solidFill>
                <a:latin typeface="Calibri"/>
                <a:cs typeface="Calibri"/>
              </a:rPr>
              <a:t>i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följande</a:t>
            </a:r>
            <a:r>
              <a:rPr sz="1200" spc="71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påståenden: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3" y="241745"/>
            <a:ext cx="4116229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 </a:t>
            </a:r>
            <a:r>
              <a:rPr sz="2400" spc="-71" dirty="0">
                <a:solidFill>
                  <a:schemeClr val="bg2"/>
                </a:solidFill>
              </a:rPr>
              <a:t>detalj </a:t>
            </a:r>
            <a:r>
              <a:rPr sz="2400" spc="49" dirty="0">
                <a:solidFill>
                  <a:schemeClr val="bg2"/>
                </a:solidFill>
              </a:rPr>
              <a:t>-</a:t>
            </a:r>
            <a:r>
              <a:rPr sz="2400" spc="-315" dirty="0">
                <a:solidFill>
                  <a:schemeClr val="bg2"/>
                </a:solidFill>
              </a:rPr>
              <a:t> </a:t>
            </a:r>
            <a:r>
              <a:rPr sz="2400" spc="-68" dirty="0">
                <a:solidFill>
                  <a:schemeClr val="bg2"/>
                </a:solidFill>
              </a:rPr>
              <a:t>Befattning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1217" y="2634615"/>
            <a:ext cx="154305" cy="1390173"/>
          </a:xfrm>
          <a:custGeom>
            <a:avLst/>
            <a:gdLst/>
            <a:ahLst/>
            <a:cxnLst/>
            <a:rect l="l" t="t" r="r" b="b"/>
            <a:pathLst>
              <a:path w="205740" h="1853564">
                <a:moveTo>
                  <a:pt x="205739" y="0"/>
                </a:moveTo>
                <a:lnTo>
                  <a:pt x="0" y="0"/>
                </a:lnTo>
                <a:lnTo>
                  <a:pt x="0" y="1853183"/>
                </a:lnTo>
                <a:lnTo>
                  <a:pt x="205739" y="1853183"/>
                </a:lnTo>
                <a:lnTo>
                  <a:pt x="20573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003679" y="3048381"/>
            <a:ext cx="154305" cy="976313"/>
          </a:xfrm>
          <a:custGeom>
            <a:avLst/>
            <a:gdLst/>
            <a:ahLst/>
            <a:cxnLst/>
            <a:rect l="l" t="t" r="r" b="b"/>
            <a:pathLst>
              <a:path w="205739" h="1301750">
                <a:moveTo>
                  <a:pt x="205739" y="0"/>
                </a:moveTo>
                <a:lnTo>
                  <a:pt x="0" y="0"/>
                </a:lnTo>
                <a:lnTo>
                  <a:pt x="0" y="1301496"/>
                </a:lnTo>
                <a:lnTo>
                  <a:pt x="205739" y="1301496"/>
                </a:lnTo>
                <a:lnTo>
                  <a:pt x="20573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3407283" y="3218688"/>
            <a:ext cx="154305" cy="805815"/>
          </a:xfrm>
          <a:custGeom>
            <a:avLst/>
            <a:gdLst/>
            <a:ahLst/>
            <a:cxnLst/>
            <a:rect l="l" t="t" r="r" b="b"/>
            <a:pathLst>
              <a:path w="205739" h="1074420">
                <a:moveTo>
                  <a:pt x="205739" y="0"/>
                </a:moveTo>
                <a:lnTo>
                  <a:pt x="0" y="0"/>
                </a:lnTo>
                <a:lnTo>
                  <a:pt x="0" y="1074420"/>
                </a:lnTo>
                <a:lnTo>
                  <a:pt x="205739" y="1074420"/>
                </a:lnTo>
                <a:lnTo>
                  <a:pt x="20573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4809743" y="3204973"/>
            <a:ext cx="154305" cy="819626"/>
          </a:xfrm>
          <a:custGeom>
            <a:avLst/>
            <a:gdLst/>
            <a:ahLst/>
            <a:cxnLst/>
            <a:rect l="l" t="t" r="r" b="b"/>
            <a:pathLst>
              <a:path w="205740" h="1092835">
                <a:moveTo>
                  <a:pt x="205739" y="0"/>
                </a:moveTo>
                <a:lnTo>
                  <a:pt x="0" y="0"/>
                </a:lnTo>
                <a:lnTo>
                  <a:pt x="0" y="1092707"/>
                </a:lnTo>
                <a:lnTo>
                  <a:pt x="205739" y="1092707"/>
                </a:lnTo>
                <a:lnTo>
                  <a:pt x="20573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6212205" y="2696336"/>
            <a:ext cx="154305" cy="1328261"/>
          </a:xfrm>
          <a:custGeom>
            <a:avLst/>
            <a:gdLst/>
            <a:ahLst/>
            <a:cxnLst/>
            <a:rect l="l" t="t" r="r" b="b"/>
            <a:pathLst>
              <a:path w="205740" h="1771014">
                <a:moveTo>
                  <a:pt x="205739" y="0"/>
                </a:moveTo>
                <a:lnTo>
                  <a:pt x="0" y="0"/>
                </a:lnTo>
                <a:lnTo>
                  <a:pt x="0" y="1770888"/>
                </a:lnTo>
                <a:lnTo>
                  <a:pt x="205739" y="1770888"/>
                </a:lnTo>
                <a:lnTo>
                  <a:pt x="20573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7615808" y="2651760"/>
            <a:ext cx="154305" cy="1373029"/>
          </a:xfrm>
          <a:custGeom>
            <a:avLst/>
            <a:gdLst/>
            <a:ahLst/>
            <a:cxnLst/>
            <a:rect l="l" t="t" r="r" b="b"/>
            <a:pathLst>
              <a:path w="205740" h="1830704">
                <a:moveTo>
                  <a:pt x="205740" y="0"/>
                </a:moveTo>
                <a:lnTo>
                  <a:pt x="0" y="0"/>
                </a:lnTo>
                <a:lnTo>
                  <a:pt x="0" y="1830324"/>
                </a:lnTo>
                <a:lnTo>
                  <a:pt x="205740" y="1830324"/>
                </a:lnTo>
                <a:lnTo>
                  <a:pt x="20574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770381" y="2447163"/>
            <a:ext cx="154305" cy="1577340"/>
          </a:xfrm>
          <a:custGeom>
            <a:avLst/>
            <a:gdLst/>
            <a:ahLst/>
            <a:cxnLst/>
            <a:rect l="l" t="t" r="r" b="b"/>
            <a:pathLst>
              <a:path w="205740" h="2103120">
                <a:moveTo>
                  <a:pt x="205740" y="0"/>
                </a:moveTo>
                <a:lnTo>
                  <a:pt x="0" y="0"/>
                </a:lnTo>
                <a:lnTo>
                  <a:pt x="0" y="2103119"/>
                </a:lnTo>
                <a:lnTo>
                  <a:pt x="205740" y="2103119"/>
                </a:lnTo>
                <a:lnTo>
                  <a:pt x="205740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2173986" y="2919223"/>
            <a:ext cx="154305" cy="1105376"/>
          </a:xfrm>
          <a:custGeom>
            <a:avLst/>
            <a:gdLst/>
            <a:ahLst/>
            <a:cxnLst/>
            <a:rect l="l" t="t" r="r" b="b"/>
            <a:pathLst>
              <a:path w="205739" h="1473835">
                <a:moveTo>
                  <a:pt x="205739" y="0"/>
                </a:moveTo>
                <a:lnTo>
                  <a:pt x="0" y="0"/>
                </a:lnTo>
                <a:lnTo>
                  <a:pt x="0" y="1473707"/>
                </a:lnTo>
                <a:lnTo>
                  <a:pt x="205739" y="1473707"/>
                </a:lnTo>
                <a:lnTo>
                  <a:pt x="205739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3576447" y="2986658"/>
            <a:ext cx="154305" cy="1038225"/>
          </a:xfrm>
          <a:custGeom>
            <a:avLst/>
            <a:gdLst/>
            <a:ahLst/>
            <a:cxnLst/>
            <a:rect l="l" t="t" r="r" b="b"/>
            <a:pathLst>
              <a:path w="205739" h="1384300">
                <a:moveTo>
                  <a:pt x="205739" y="0"/>
                </a:moveTo>
                <a:lnTo>
                  <a:pt x="0" y="0"/>
                </a:lnTo>
                <a:lnTo>
                  <a:pt x="0" y="1383792"/>
                </a:lnTo>
                <a:lnTo>
                  <a:pt x="205739" y="1383792"/>
                </a:lnTo>
                <a:lnTo>
                  <a:pt x="205739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4978907" y="3186683"/>
            <a:ext cx="154305" cy="838200"/>
          </a:xfrm>
          <a:custGeom>
            <a:avLst/>
            <a:gdLst/>
            <a:ahLst/>
            <a:cxnLst/>
            <a:rect l="l" t="t" r="r" b="b"/>
            <a:pathLst>
              <a:path w="205740" h="1117600">
                <a:moveTo>
                  <a:pt x="205739" y="0"/>
                </a:moveTo>
                <a:lnTo>
                  <a:pt x="0" y="0"/>
                </a:lnTo>
                <a:lnTo>
                  <a:pt x="0" y="1117092"/>
                </a:lnTo>
                <a:lnTo>
                  <a:pt x="205739" y="1117092"/>
                </a:lnTo>
                <a:lnTo>
                  <a:pt x="205739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6382512" y="2768346"/>
            <a:ext cx="154305" cy="1256348"/>
          </a:xfrm>
          <a:custGeom>
            <a:avLst/>
            <a:gdLst/>
            <a:ahLst/>
            <a:cxnLst/>
            <a:rect l="l" t="t" r="r" b="b"/>
            <a:pathLst>
              <a:path w="205740" h="1675129">
                <a:moveTo>
                  <a:pt x="205739" y="0"/>
                </a:moveTo>
                <a:lnTo>
                  <a:pt x="0" y="0"/>
                </a:lnTo>
                <a:lnTo>
                  <a:pt x="0" y="1674876"/>
                </a:lnTo>
                <a:lnTo>
                  <a:pt x="205739" y="1674876"/>
                </a:lnTo>
                <a:lnTo>
                  <a:pt x="205739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7784973" y="2580893"/>
            <a:ext cx="154305" cy="1443990"/>
          </a:xfrm>
          <a:custGeom>
            <a:avLst/>
            <a:gdLst/>
            <a:ahLst/>
            <a:cxnLst/>
            <a:rect l="l" t="t" r="r" b="b"/>
            <a:pathLst>
              <a:path w="205740" h="1925320">
                <a:moveTo>
                  <a:pt x="205739" y="0"/>
                </a:moveTo>
                <a:lnTo>
                  <a:pt x="0" y="0"/>
                </a:lnTo>
                <a:lnTo>
                  <a:pt x="0" y="1924812"/>
                </a:lnTo>
                <a:lnTo>
                  <a:pt x="205739" y="1924812"/>
                </a:lnTo>
                <a:lnTo>
                  <a:pt x="205739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940689" y="2388870"/>
            <a:ext cx="154305" cy="1635919"/>
          </a:xfrm>
          <a:custGeom>
            <a:avLst/>
            <a:gdLst/>
            <a:ahLst/>
            <a:cxnLst/>
            <a:rect l="l" t="t" r="r" b="b"/>
            <a:pathLst>
              <a:path w="205740" h="2181225">
                <a:moveTo>
                  <a:pt x="205739" y="0"/>
                </a:moveTo>
                <a:lnTo>
                  <a:pt x="0" y="0"/>
                </a:lnTo>
                <a:lnTo>
                  <a:pt x="0" y="2180843"/>
                </a:lnTo>
                <a:lnTo>
                  <a:pt x="205739" y="2180843"/>
                </a:lnTo>
                <a:lnTo>
                  <a:pt x="205739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2343150" y="2643758"/>
            <a:ext cx="154305" cy="1381125"/>
          </a:xfrm>
          <a:custGeom>
            <a:avLst/>
            <a:gdLst/>
            <a:ahLst/>
            <a:cxnLst/>
            <a:rect l="l" t="t" r="r" b="b"/>
            <a:pathLst>
              <a:path w="205739" h="1841500">
                <a:moveTo>
                  <a:pt x="205739" y="0"/>
                </a:moveTo>
                <a:lnTo>
                  <a:pt x="0" y="0"/>
                </a:lnTo>
                <a:lnTo>
                  <a:pt x="0" y="1840991"/>
                </a:lnTo>
                <a:lnTo>
                  <a:pt x="205739" y="1840991"/>
                </a:lnTo>
                <a:lnTo>
                  <a:pt x="205739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3745610" y="2857500"/>
            <a:ext cx="154305" cy="1167289"/>
          </a:xfrm>
          <a:custGeom>
            <a:avLst/>
            <a:gdLst/>
            <a:ahLst/>
            <a:cxnLst/>
            <a:rect l="l" t="t" r="r" b="b"/>
            <a:pathLst>
              <a:path w="205739" h="1556385">
                <a:moveTo>
                  <a:pt x="205739" y="0"/>
                </a:moveTo>
                <a:lnTo>
                  <a:pt x="0" y="0"/>
                </a:lnTo>
                <a:lnTo>
                  <a:pt x="0" y="1556004"/>
                </a:lnTo>
                <a:lnTo>
                  <a:pt x="205739" y="1556004"/>
                </a:lnTo>
                <a:lnTo>
                  <a:pt x="205739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5149214" y="3089528"/>
            <a:ext cx="154305" cy="935355"/>
          </a:xfrm>
          <a:custGeom>
            <a:avLst/>
            <a:gdLst/>
            <a:ahLst/>
            <a:cxnLst/>
            <a:rect l="l" t="t" r="r" b="b"/>
            <a:pathLst>
              <a:path w="205740" h="1247139">
                <a:moveTo>
                  <a:pt x="205739" y="0"/>
                </a:moveTo>
                <a:lnTo>
                  <a:pt x="0" y="0"/>
                </a:lnTo>
                <a:lnTo>
                  <a:pt x="0" y="1246631"/>
                </a:lnTo>
                <a:lnTo>
                  <a:pt x="205739" y="1246631"/>
                </a:lnTo>
                <a:lnTo>
                  <a:pt x="205739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6551676" y="2559177"/>
            <a:ext cx="154305" cy="1465421"/>
          </a:xfrm>
          <a:custGeom>
            <a:avLst/>
            <a:gdLst/>
            <a:ahLst/>
            <a:cxnLst/>
            <a:rect l="l" t="t" r="r" b="b"/>
            <a:pathLst>
              <a:path w="205740" h="1953895">
                <a:moveTo>
                  <a:pt x="205739" y="0"/>
                </a:moveTo>
                <a:lnTo>
                  <a:pt x="0" y="0"/>
                </a:lnTo>
                <a:lnTo>
                  <a:pt x="0" y="1953767"/>
                </a:lnTo>
                <a:lnTo>
                  <a:pt x="205739" y="1953767"/>
                </a:lnTo>
                <a:lnTo>
                  <a:pt x="205739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7954137" y="2710052"/>
            <a:ext cx="154305" cy="1314450"/>
          </a:xfrm>
          <a:custGeom>
            <a:avLst/>
            <a:gdLst/>
            <a:ahLst/>
            <a:cxnLst/>
            <a:rect l="l" t="t" r="r" b="b"/>
            <a:pathLst>
              <a:path w="205740" h="1752600">
                <a:moveTo>
                  <a:pt x="205739" y="0"/>
                </a:moveTo>
                <a:lnTo>
                  <a:pt x="0" y="0"/>
                </a:lnTo>
                <a:lnTo>
                  <a:pt x="0" y="1752600"/>
                </a:lnTo>
                <a:lnTo>
                  <a:pt x="205739" y="1752600"/>
                </a:lnTo>
                <a:lnTo>
                  <a:pt x="205739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1109852" y="2902077"/>
            <a:ext cx="154305" cy="1122521"/>
          </a:xfrm>
          <a:custGeom>
            <a:avLst/>
            <a:gdLst/>
            <a:ahLst/>
            <a:cxnLst/>
            <a:rect l="l" t="t" r="r" b="b"/>
            <a:pathLst>
              <a:path w="205739" h="1496695">
                <a:moveTo>
                  <a:pt x="205740" y="0"/>
                </a:moveTo>
                <a:lnTo>
                  <a:pt x="0" y="0"/>
                </a:lnTo>
                <a:lnTo>
                  <a:pt x="0" y="1496567"/>
                </a:lnTo>
                <a:lnTo>
                  <a:pt x="205740" y="1496567"/>
                </a:lnTo>
                <a:lnTo>
                  <a:pt x="205740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2" name="object 22"/>
          <p:cNvSpPr/>
          <p:nvPr/>
        </p:nvSpPr>
        <p:spPr>
          <a:xfrm>
            <a:off x="2512314" y="3195827"/>
            <a:ext cx="154305" cy="828675"/>
          </a:xfrm>
          <a:custGeom>
            <a:avLst/>
            <a:gdLst/>
            <a:ahLst/>
            <a:cxnLst/>
            <a:rect l="l" t="t" r="r" b="b"/>
            <a:pathLst>
              <a:path w="205739" h="1104900">
                <a:moveTo>
                  <a:pt x="205739" y="0"/>
                </a:moveTo>
                <a:lnTo>
                  <a:pt x="0" y="0"/>
                </a:lnTo>
                <a:lnTo>
                  <a:pt x="0" y="1104900"/>
                </a:lnTo>
                <a:lnTo>
                  <a:pt x="205739" y="1104900"/>
                </a:lnTo>
                <a:lnTo>
                  <a:pt x="205739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3" name="object 23"/>
          <p:cNvSpPr/>
          <p:nvPr/>
        </p:nvSpPr>
        <p:spPr>
          <a:xfrm>
            <a:off x="3915917" y="3303270"/>
            <a:ext cx="154305" cy="721519"/>
          </a:xfrm>
          <a:custGeom>
            <a:avLst/>
            <a:gdLst/>
            <a:ahLst/>
            <a:cxnLst/>
            <a:rect l="l" t="t" r="r" b="b"/>
            <a:pathLst>
              <a:path w="205739" h="962025">
                <a:moveTo>
                  <a:pt x="205739" y="0"/>
                </a:moveTo>
                <a:lnTo>
                  <a:pt x="0" y="0"/>
                </a:lnTo>
                <a:lnTo>
                  <a:pt x="0" y="961643"/>
                </a:lnTo>
                <a:lnTo>
                  <a:pt x="205739" y="961643"/>
                </a:lnTo>
                <a:lnTo>
                  <a:pt x="205739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4" name="object 24"/>
          <p:cNvSpPr/>
          <p:nvPr/>
        </p:nvSpPr>
        <p:spPr>
          <a:xfrm>
            <a:off x="5318378" y="3284983"/>
            <a:ext cx="154305" cy="739616"/>
          </a:xfrm>
          <a:custGeom>
            <a:avLst/>
            <a:gdLst/>
            <a:ahLst/>
            <a:cxnLst/>
            <a:rect l="l" t="t" r="r" b="b"/>
            <a:pathLst>
              <a:path w="205740" h="986154">
                <a:moveTo>
                  <a:pt x="205739" y="0"/>
                </a:moveTo>
                <a:lnTo>
                  <a:pt x="0" y="0"/>
                </a:lnTo>
                <a:lnTo>
                  <a:pt x="0" y="986028"/>
                </a:lnTo>
                <a:lnTo>
                  <a:pt x="205739" y="986028"/>
                </a:lnTo>
                <a:lnTo>
                  <a:pt x="205739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5" name="object 25"/>
          <p:cNvSpPr/>
          <p:nvPr/>
        </p:nvSpPr>
        <p:spPr>
          <a:xfrm>
            <a:off x="6720839" y="2705481"/>
            <a:ext cx="154305" cy="1319213"/>
          </a:xfrm>
          <a:custGeom>
            <a:avLst/>
            <a:gdLst/>
            <a:ahLst/>
            <a:cxnLst/>
            <a:rect l="l" t="t" r="r" b="b"/>
            <a:pathLst>
              <a:path w="205740" h="1758950">
                <a:moveTo>
                  <a:pt x="205739" y="0"/>
                </a:moveTo>
                <a:lnTo>
                  <a:pt x="0" y="0"/>
                </a:lnTo>
                <a:lnTo>
                  <a:pt x="0" y="1758696"/>
                </a:lnTo>
                <a:lnTo>
                  <a:pt x="205739" y="1758696"/>
                </a:lnTo>
                <a:lnTo>
                  <a:pt x="205739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6" name="object 26"/>
          <p:cNvSpPr/>
          <p:nvPr/>
        </p:nvSpPr>
        <p:spPr>
          <a:xfrm>
            <a:off x="8124444" y="2688335"/>
            <a:ext cx="154305" cy="1336358"/>
          </a:xfrm>
          <a:custGeom>
            <a:avLst/>
            <a:gdLst/>
            <a:ahLst/>
            <a:cxnLst/>
            <a:rect l="l" t="t" r="r" b="b"/>
            <a:pathLst>
              <a:path w="205740" h="1781810">
                <a:moveTo>
                  <a:pt x="205739" y="0"/>
                </a:moveTo>
                <a:lnTo>
                  <a:pt x="0" y="0"/>
                </a:lnTo>
                <a:lnTo>
                  <a:pt x="0" y="1781555"/>
                </a:lnTo>
                <a:lnTo>
                  <a:pt x="205739" y="1781555"/>
                </a:lnTo>
                <a:lnTo>
                  <a:pt x="205739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7" name="object 27"/>
          <p:cNvSpPr/>
          <p:nvPr/>
        </p:nvSpPr>
        <p:spPr>
          <a:xfrm>
            <a:off x="1279016" y="2630042"/>
            <a:ext cx="154305" cy="1394460"/>
          </a:xfrm>
          <a:custGeom>
            <a:avLst/>
            <a:gdLst/>
            <a:ahLst/>
            <a:cxnLst/>
            <a:rect l="l" t="t" r="r" b="b"/>
            <a:pathLst>
              <a:path w="205739" h="1859279">
                <a:moveTo>
                  <a:pt x="205739" y="0"/>
                </a:moveTo>
                <a:lnTo>
                  <a:pt x="0" y="0"/>
                </a:lnTo>
                <a:lnTo>
                  <a:pt x="0" y="1859279"/>
                </a:lnTo>
                <a:lnTo>
                  <a:pt x="205739" y="1859279"/>
                </a:lnTo>
                <a:lnTo>
                  <a:pt x="205739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8" name="object 28"/>
          <p:cNvSpPr/>
          <p:nvPr/>
        </p:nvSpPr>
        <p:spPr>
          <a:xfrm>
            <a:off x="2682621" y="2902077"/>
            <a:ext cx="154305" cy="1122521"/>
          </a:xfrm>
          <a:custGeom>
            <a:avLst/>
            <a:gdLst/>
            <a:ahLst/>
            <a:cxnLst/>
            <a:rect l="l" t="t" r="r" b="b"/>
            <a:pathLst>
              <a:path w="205739" h="1496695">
                <a:moveTo>
                  <a:pt x="205739" y="0"/>
                </a:moveTo>
                <a:lnTo>
                  <a:pt x="0" y="0"/>
                </a:lnTo>
                <a:lnTo>
                  <a:pt x="0" y="1496567"/>
                </a:lnTo>
                <a:lnTo>
                  <a:pt x="205739" y="1496567"/>
                </a:lnTo>
                <a:lnTo>
                  <a:pt x="205739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4085082" y="3022092"/>
            <a:ext cx="154305" cy="1002506"/>
          </a:xfrm>
          <a:custGeom>
            <a:avLst/>
            <a:gdLst/>
            <a:ahLst/>
            <a:cxnLst/>
            <a:rect l="l" t="t" r="r" b="b"/>
            <a:pathLst>
              <a:path w="205739" h="1336675">
                <a:moveTo>
                  <a:pt x="205739" y="0"/>
                </a:moveTo>
                <a:lnTo>
                  <a:pt x="0" y="0"/>
                </a:lnTo>
                <a:lnTo>
                  <a:pt x="0" y="1336548"/>
                </a:lnTo>
                <a:lnTo>
                  <a:pt x="205739" y="1336548"/>
                </a:lnTo>
                <a:lnTo>
                  <a:pt x="205739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0" name="object 30"/>
          <p:cNvSpPr/>
          <p:nvPr/>
        </p:nvSpPr>
        <p:spPr>
          <a:xfrm>
            <a:off x="5487542" y="3057525"/>
            <a:ext cx="154305" cy="967264"/>
          </a:xfrm>
          <a:custGeom>
            <a:avLst/>
            <a:gdLst/>
            <a:ahLst/>
            <a:cxnLst/>
            <a:rect l="l" t="t" r="r" b="b"/>
            <a:pathLst>
              <a:path w="205740" h="1289685">
                <a:moveTo>
                  <a:pt x="205740" y="0"/>
                </a:moveTo>
                <a:lnTo>
                  <a:pt x="0" y="0"/>
                </a:lnTo>
                <a:lnTo>
                  <a:pt x="0" y="1289304"/>
                </a:lnTo>
                <a:lnTo>
                  <a:pt x="205740" y="1289304"/>
                </a:lnTo>
                <a:lnTo>
                  <a:pt x="205740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1" name="object 31"/>
          <p:cNvSpPr/>
          <p:nvPr/>
        </p:nvSpPr>
        <p:spPr>
          <a:xfrm>
            <a:off x="6891146" y="2785491"/>
            <a:ext cx="154305" cy="1239203"/>
          </a:xfrm>
          <a:custGeom>
            <a:avLst/>
            <a:gdLst/>
            <a:ahLst/>
            <a:cxnLst/>
            <a:rect l="l" t="t" r="r" b="b"/>
            <a:pathLst>
              <a:path w="205740" h="1652270">
                <a:moveTo>
                  <a:pt x="205739" y="0"/>
                </a:moveTo>
                <a:lnTo>
                  <a:pt x="0" y="0"/>
                </a:lnTo>
                <a:lnTo>
                  <a:pt x="0" y="1652015"/>
                </a:lnTo>
                <a:lnTo>
                  <a:pt x="205739" y="1652015"/>
                </a:lnTo>
                <a:lnTo>
                  <a:pt x="205739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object 32"/>
          <p:cNvSpPr/>
          <p:nvPr/>
        </p:nvSpPr>
        <p:spPr>
          <a:xfrm>
            <a:off x="8293607" y="2674620"/>
            <a:ext cx="154305" cy="1350169"/>
          </a:xfrm>
          <a:custGeom>
            <a:avLst/>
            <a:gdLst/>
            <a:ahLst/>
            <a:cxnLst/>
            <a:rect l="l" t="t" r="r" b="b"/>
            <a:pathLst>
              <a:path w="205740" h="1800225">
                <a:moveTo>
                  <a:pt x="205739" y="0"/>
                </a:moveTo>
                <a:lnTo>
                  <a:pt x="0" y="0"/>
                </a:lnTo>
                <a:lnTo>
                  <a:pt x="0" y="1799843"/>
                </a:lnTo>
                <a:lnTo>
                  <a:pt x="205739" y="1799843"/>
                </a:lnTo>
                <a:lnTo>
                  <a:pt x="205739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3" name="object 33"/>
          <p:cNvSpPr/>
          <p:nvPr/>
        </p:nvSpPr>
        <p:spPr>
          <a:xfrm>
            <a:off x="1449324" y="2603754"/>
            <a:ext cx="154305" cy="1421129"/>
          </a:xfrm>
          <a:custGeom>
            <a:avLst/>
            <a:gdLst/>
            <a:ahLst/>
            <a:cxnLst/>
            <a:rect l="l" t="t" r="r" b="b"/>
            <a:pathLst>
              <a:path w="205739" h="1894839">
                <a:moveTo>
                  <a:pt x="205740" y="0"/>
                </a:moveTo>
                <a:lnTo>
                  <a:pt x="0" y="0"/>
                </a:lnTo>
                <a:lnTo>
                  <a:pt x="0" y="1894331"/>
                </a:lnTo>
                <a:lnTo>
                  <a:pt x="205740" y="1894331"/>
                </a:lnTo>
                <a:lnTo>
                  <a:pt x="205740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4" name="object 34"/>
          <p:cNvSpPr/>
          <p:nvPr/>
        </p:nvSpPr>
        <p:spPr>
          <a:xfrm>
            <a:off x="2851784" y="2883789"/>
            <a:ext cx="154305" cy="1141095"/>
          </a:xfrm>
          <a:custGeom>
            <a:avLst/>
            <a:gdLst/>
            <a:ahLst/>
            <a:cxnLst/>
            <a:rect l="l" t="t" r="r" b="b"/>
            <a:pathLst>
              <a:path w="205739" h="1521460">
                <a:moveTo>
                  <a:pt x="205740" y="0"/>
                </a:moveTo>
                <a:lnTo>
                  <a:pt x="0" y="0"/>
                </a:lnTo>
                <a:lnTo>
                  <a:pt x="0" y="1520952"/>
                </a:lnTo>
                <a:lnTo>
                  <a:pt x="205740" y="1520952"/>
                </a:lnTo>
                <a:lnTo>
                  <a:pt x="205740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5" name="object 35"/>
          <p:cNvSpPr/>
          <p:nvPr/>
        </p:nvSpPr>
        <p:spPr>
          <a:xfrm>
            <a:off x="4254246" y="3008375"/>
            <a:ext cx="154305" cy="1016318"/>
          </a:xfrm>
          <a:custGeom>
            <a:avLst/>
            <a:gdLst/>
            <a:ahLst/>
            <a:cxnLst/>
            <a:rect l="l" t="t" r="r" b="b"/>
            <a:pathLst>
              <a:path w="205739" h="1355089">
                <a:moveTo>
                  <a:pt x="205739" y="0"/>
                </a:moveTo>
                <a:lnTo>
                  <a:pt x="0" y="0"/>
                </a:lnTo>
                <a:lnTo>
                  <a:pt x="0" y="1354835"/>
                </a:lnTo>
                <a:lnTo>
                  <a:pt x="205739" y="1354835"/>
                </a:lnTo>
                <a:lnTo>
                  <a:pt x="205739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6" name="object 36"/>
          <p:cNvSpPr/>
          <p:nvPr/>
        </p:nvSpPr>
        <p:spPr>
          <a:xfrm>
            <a:off x="5657850" y="3115817"/>
            <a:ext cx="154305" cy="908685"/>
          </a:xfrm>
          <a:custGeom>
            <a:avLst/>
            <a:gdLst/>
            <a:ahLst/>
            <a:cxnLst/>
            <a:rect l="l" t="t" r="r" b="b"/>
            <a:pathLst>
              <a:path w="205740" h="1211579">
                <a:moveTo>
                  <a:pt x="205740" y="0"/>
                </a:moveTo>
                <a:lnTo>
                  <a:pt x="0" y="0"/>
                </a:lnTo>
                <a:lnTo>
                  <a:pt x="0" y="1211580"/>
                </a:lnTo>
                <a:lnTo>
                  <a:pt x="205740" y="1211580"/>
                </a:lnTo>
                <a:lnTo>
                  <a:pt x="205740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7" name="object 37"/>
          <p:cNvSpPr/>
          <p:nvPr/>
        </p:nvSpPr>
        <p:spPr>
          <a:xfrm>
            <a:off x="7060310" y="2670049"/>
            <a:ext cx="154305" cy="1354454"/>
          </a:xfrm>
          <a:custGeom>
            <a:avLst/>
            <a:gdLst/>
            <a:ahLst/>
            <a:cxnLst/>
            <a:rect l="l" t="t" r="r" b="b"/>
            <a:pathLst>
              <a:path w="205740" h="1805939">
                <a:moveTo>
                  <a:pt x="205740" y="0"/>
                </a:moveTo>
                <a:lnTo>
                  <a:pt x="0" y="0"/>
                </a:lnTo>
                <a:lnTo>
                  <a:pt x="0" y="1805939"/>
                </a:lnTo>
                <a:lnTo>
                  <a:pt x="205740" y="1805939"/>
                </a:lnTo>
                <a:lnTo>
                  <a:pt x="205740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8" name="object 38"/>
          <p:cNvSpPr/>
          <p:nvPr/>
        </p:nvSpPr>
        <p:spPr>
          <a:xfrm>
            <a:off x="8462771" y="2732913"/>
            <a:ext cx="154305" cy="1291590"/>
          </a:xfrm>
          <a:custGeom>
            <a:avLst/>
            <a:gdLst/>
            <a:ahLst/>
            <a:cxnLst/>
            <a:rect l="l" t="t" r="r" b="b"/>
            <a:pathLst>
              <a:path w="205740" h="1722120">
                <a:moveTo>
                  <a:pt x="205739" y="0"/>
                </a:moveTo>
                <a:lnTo>
                  <a:pt x="0" y="0"/>
                </a:lnTo>
                <a:lnTo>
                  <a:pt x="0" y="1722120"/>
                </a:lnTo>
                <a:lnTo>
                  <a:pt x="205739" y="1722120"/>
                </a:lnTo>
                <a:lnTo>
                  <a:pt x="205739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9" name="object 39"/>
          <p:cNvSpPr/>
          <p:nvPr/>
        </p:nvSpPr>
        <p:spPr>
          <a:xfrm>
            <a:off x="1618487" y="2616327"/>
            <a:ext cx="154305" cy="1408271"/>
          </a:xfrm>
          <a:custGeom>
            <a:avLst/>
            <a:gdLst/>
            <a:ahLst/>
            <a:cxnLst/>
            <a:rect l="l" t="t" r="r" b="b"/>
            <a:pathLst>
              <a:path w="205739" h="1877695">
                <a:moveTo>
                  <a:pt x="205740" y="0"/>
                </a:moveTo>
                <a:lnTo>
                  <a:pt x="0" y="0"/>
                </a:lnTo>
                <a:lnTo>
                  <a:pt x="0" y="1877567"/>
                </a:lnTo>
                <a:lnTo>
                  <a:pt x="205740" y="1877567"/>
                </a:lnTo>
                <a:lnTo>
                  <a:pt x="205740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0" name="object 40"/>
          <p:cNvSpPr/>
          <p:nvPr/>
        </p:nvSpPr>
        <p:spPr>
          <a:xfrm>
            <a:off x="3022091" y="2883789"/>
            <a:ext cx="153353" cy="1141095"/>
          </a:xfrm>
          <a:custGeom>
            <a:avLst/>
            <a:gdLst/>
            <a:ahLst/>
            <a:cxnLst/>
            <a:rect l="l" t="t" r="r" b="b"/>
            <a:pathLst>
              <a:path w="204470" h="1521460">
                <a:moveTo>
                  <a:pt x="204216" y="0"/>
                </a:moveTo>
                <a:lnTo>
                  <a:pt x="0" y="0"/>
                </a:lnTo>
                <a:lnTo>
                  <a:pt x="0" y="1520952"/>
                </a:lnTo>
                <a:lnTo>
                  <a:pt x="204216" y="1520952"/>
                </a:lnTo>
                <a:lnTo>
                  <a:pt x="204216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1" name="object 41"/>
          <p:cNvSpPr/>
          <p:nvPr/>
        </p:nvSpPr>
        <p:spPr>
          <a:xfrm>
            <a:off x="4424552" y="2897505"/>
            <a:ext cx="154305" cy="1127284"/>
          </a:xfrm>
          <a:custGeom>
            <a:avLst/>
            <a:gdLst/>
            <a:ahLst/>
            <a:cxnLst/>
            <a:rect l="l" t="t" r="r" b="b"/>
            <a:pathLst>
              <a:path w="205739" h="1503045">
                <a:moveTo>
                  <a:pt x="205740" y="0"/>
                </a:moveTo>
                <a:lnTo>
                  <a:pt x="0" y="0"/>
                </a:lnTo>
                <a:lnTo>
                  <a:pt x="0" y="1502664"/>
                </a:lnTo>
                <a:lnTo>
                  <a:pt x="205740" y="1502664"/>
                </a:lnTo>
                <a:lnTo>
                  <a:pt x="205740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2" name="object 42"/>
          <p:cNvSpPr/>
          <p:nvPr/>
        </p:nvSpPr>
        <p:spPr>
          <a:xfrm>
            <a:off x="5827014" y="3031235"/>
            <a:ext cx="154305" cy="993458"/>
          </a:xfrm>
          <a:custGeom>
            <a:avLst/>
            <a:gdLst/>
            <a:ahLst/>
            <a:cxnLst/>
            <a:rect l="l" t="t" r="r" b="b"/>
            <a:pathLst>
              <a:path w="205740" h="1324610">
                <a:moveTo>
                  <a:pt x="205740" y="0"/>
                </a:moveTo>
                <a:lnTo>
                  <a:pt x="0" y="0"/>
                </a:lnTo>
                <a:lnTo>
                  <a:pt x="0" y="1324355"/>
                </a:lnTo>
                <a:lnTo>
                  <a:pt x="205740" y="1324355"/>
                </a:lnTo>
                <a:lnTo>
                  <a:pt x="205740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3" name="object 43"/>
          <p:cNvSpPr/>
          <p:nvPr/>
        </p:nvSpPr>
        <p:spPr>
          <a:xfrm>
            <a:off x="7229475" y="2772917"/>
            <a:ext cx="154305" cy="1251585"/>
          </a:xfrm>
          <a:custGeom>
            <a:avLst/>
            <a:gdLst/>
            <a:ahLst/>
            <a:cxnLst/>
            <a:rect l="l" t="t" r="r" b="b"/>
            <a:pathLst>
              <a:path w="205740" h="1668779">
                <a:moveTo>
                  <a:pt x="205740" y="0"/>
                </a:moveTo>
                <a:lnTo>
                  <a:pt x="0" y="0"/>
                </a:lnTo>
                <a:lnTo>
                  <a:pt x="0" y="1668779"/>
                </a:lnTo>
                <a:lnTo>
                  <a:pt x="205740" y="1668779"/>
                </a:lnTo>
                <a:lnTo>
                  <a:pt x="205740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4" name="object 44"/>
          <p:cNvSpPr/>
          <p:nvPr/>
        </p:nvSpPr>
        <p:spPr>
          <a:xfrm>
            <a:off x="8633078" y="2585466"/>
            <a:ext cx="154305" cy="1439228"/>
          </a:xfrm>
          <a:custGeom>
            <a:avLst/>
            <a:gdLst/>
            <a:ahLst/>
            <a:cxnLst/>
            <a:rect l="l" t="t" r="r" b="b"/>
            <a:pathLst>
              <a:path w="205740" h="1918970">
                <a:moveTo>
                  <a:pt x="205739" y="0"/>
                </a:moveTo>
                <a:lnTo>
                  <a:pt x="0" y="0"/>
                </a:lnTo>
                <a:lnTo>
                  <a:pt x="0" y="1918715"/>
                </a:lnTo>
                <a:lnTo>
                  <a:pt x="205739" y="1918715"/>
                </a:lnTo>
                <a:lnTo>
                  <a:pt x="205739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5" name="object 45"/>
          <p:cNvSpPr/>
          <p:nvPr/>
        </p:nvSpPr>
        <p:spPr>
          <a:xfrm>
            <a:off x="485775" y="1796795"/>
            <a:ext cx="0" cy="2227898"/>
          </a:xfrm>
          <a:custGeom>
            <a:avLst/>
            <a:gdLst/>
            <a:ahLst/>
            <a:cxnLst/>
            <a:rect l="l" t="t" r="r" b="b"/>
            <a:pathLst>
              <a:path h="2970529">
                <a:moveTo>
                  <a:pt x="0" y="2970276"/>
                </a:moveTo>
                <a:lnTo>
                  <a:pt x="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6" name="object 46"/>
          <p:cNvSpPr/>
          <p:nvPr/>
        </p:nvSpPr>
        <p:spPr>
          <a:xfrm>
            <a:off x="485775" y="4024502"/>
            <a:ext cx="8417243" cy="0"/>
          </a:xfrm>
          <a:custGeom>
            <a:avLst/>
            <a:gdLst/>
            <a:ahLst/>
            <a:cxnLst/>
            <a:rect l="l" t="t" r="r" b="b"/>
            <a:pathLst>
              <a:path w="11222990">
                <a:moveTo>
                  <a:pt x="0" y="0"/>
                </a:moveTo>
                <a:lnTo>
                  <a:pt x="1122273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7" name="object 47"/>
          <p:cNvSpPr txBox="1"/>
          <p:nvPr/>
        </p:nvSpPr>
        <p:spPr>
          <a:xfrm>
            <a:off x="600151" y="2453450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4,1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003108" y="2867882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3,2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406235" y="3037236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2,8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172653" y="2738723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3,5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809172" y="3006185"/>
            <a:ext cx="32527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181" spc="39" baseline="-10582" dirty="0">
                <a:solidFill>
                  <a:srgbClr val="404040"/>
                </a:solidFill>
                <a:latin typeface="Calibri"/>
                <a:cs typeface="Calibri"/>
              </a:rPr>
              <a:t>2,8</a:t>
            </a:r>
            <a:r>
              <a:rPr sz="1181" spc="33" baseline="-10582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2,9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212301" y="2515839"/>
            <a:ext cx="32527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4,0</a:t>
            </a: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81" spc="39" baseline="-39682" dirty="0">
                <a:solidFill>
                  <a:srgbClr val="404040"/>
                </a:solidFill>
                <a:latin typeface="Calibri"/>
                <a:cs typeface="Calibri"/>
              </a:rPr>
              <a:t>3,8</a:t>
            </a:r>
            <a:endParaRPr sz="1181" baseline="-39682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615238" y="2399919"/>
            <a:ext cx="32527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181" spc="39" baseline="-39682" dirty="0">
                <a:solidFill>
                  <a:srgbClr val="404040"/>
                </a:solidFill>
                <a:latin typeface="Calibri"/>
                <a:cs typeface="Calibri"/>
              </a:rPr>
              <a:t>4,1</a:t>
            </a:r>
            <a:r>
              <a:rPr sz="1181" spc="33" baseline="-39682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4,2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69773" y="2208086"/>
            <a:ext cx="32527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181" spc="39" baseline="-31746" dirty="0">
                <a:solidFill>
                  <a:srgbClr val="404040"/>
                </a:solidFill>
                <a:latin typeface="Calibri"/>
                <a:cs typeface="Calibri"/>
              </a:rPr>
              <a:t>4,5</a:t>
            </a:r>
            <a:r>
              <a:rPr sz="1181" spc="33" baseline="-3174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4,7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342293" y="2462308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4,1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575876" y="2667876"/>
            <a:ext cx="325279" cy="274082"/>
          </a:xfrm>
          <a:prstGeom prst="rect">
            <a:avLst/>
          </a:prstGeom>
        </p:spPr>
        <p:txBody>
          <a:bodyPr vert="horz" wrap="square" lIns="0" tIns="18574" rIns="0" bIns="0" rtlCol="0">
            <a:spAutoFit/>
          </a:bodyPr>
          <a:lstStyle/>
          <a:p>
            <a:pPr marL="179070">
              <a:spcBef>
                <a:spcPts val="146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3,6</a:t>
            </a:r>
            <a:endParaRPr sz="788">
              <a:latin typeface="Calibri"/>
              <a:cs typeface="Calibri"/>
            </a:endParaRPr>
          </a:p>
          <a:p>
            <a:pPr marL="9525">
              <a:spcBef>
                <a:spcPts val="71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3,3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148358" y="2908077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3,1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551486" y="2377536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4,3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7954422" y="2529078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4,0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108996" y="2720912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3,5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511933" y="3015044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2,9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915060" y="3122104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2,6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317998" y="3104197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2,7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6720935" y="2524696"/>
            <a:ext cx="32527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4,0</a:t>
            </a: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81" spc="39" baseline="-44973" dirty="0">
                <a:solidFill>
                  <a:srgbClr val="404040"/>
                </a:solidFill>
                <a:latin typeface="Calibri"/>
                <a:cs typeface="Calibri"/>
              </a:rPr>
              <a:t>3,8</a:t>
            </a:r>
            <a:endParaRPr sz="1181" baseline="-44973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8124063" y="2493454"/>
            <a:ext cx="32527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181" spc="39" baseline="-7936" dirty="0">
                <a:solidFill>
                  <a:srgbClr val="404040"/>
                </a:solidFill>
                <a:latin typeface="Calibri"/>
                <a:cs typeface="Calibri"/>
              </a:rPr>
              <a:t>4,0</a:t>
            </a:r>
            <a:r>
              <a:rPr sz="1181" spc="33" baseline="-793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4,0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4084511" y="2827877"/>
            <a:ext cx="32527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181" spc="39" baseline="-7936" dirty="0">
                <a:solidFill>
                  <a:srgbClr val="404040"/>
                </a:solidFill>
                <a:latin typeface="Calibri"/>
                <a:cs typeface="Calibri"/>
              </a:rPr>
              <a:t>3,3</a:t>
            </a:r>
            <a:r>
              <a:rPr sz="1181" spc="33" baseline="-793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3,3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7060120" y="2489073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4,0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8463343" y="2551461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3,9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1278636" y="2422113"/>
            <a:ext cx="49482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181" spc="39" baseline="-15873" dirty="0">
                <a:solidFill>
                  <a:srgbClr val="404040"/>
                </a:solidFill>
                <a:latin typeface="Calibri"/>
                <a:cs typeface="Calibri"/>
              </a:rPr>
              <a:t>4,1 </a:t>
            </a: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4,2</a:t>
            </a:r>
            <a:r>
              <a:rPr sz="788" spc="71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81" spc="39" baseline="-7936" dirty="0">
                <a:solidFill>
                  <a:srgbClr val="404040"/>
                </a:solidFill>
                <a:latin typeface="Calibri"/>
                <a:cs typeface="Calibri"/>
              </a:rPr>
              <a:t>4,2</a:t>
            </a:r>
            <a:endParaRPr sz="1181" baseline="-7936">
              <a:latin typeface="Calibri"/>
              <a:cs typeface="Calibri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2681573" y="2703004"/>
            <a:ext cx="49482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181" spc="39" baseline="-10582" dirty="0">
                <a:solidFill>
                  <a:srgbClr val="404040"/>
                </a:solidFill>
                <a:latin typeface="Calibri"/>
                <a:cs typeface="Calibri"/>
              </a:rPr>
              <a:t>3,5 </a:t>
            </a: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3,6</a:t>
            </a:r>
            <a:r>
              <a:rPr sz="788" spc="71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3,6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4423695" y="2716339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3,5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487639" y="2850071"/>
            <a:ext cx="49482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181" spc="39" baseline="-15873" dirty="0">
                <a:solidFill>
                  <a:srgbClr val="404040"/>
                </a:solidFill>
                <a:latin typeface="Calibri"/>
                <a:cs typeface="Calibri"/>
              </a:rPr>
              <a:t>3,2 </a:t>
            </a:r>
            <a:r>
              <a:rPr sz="1181" spc="39" baseline="-47619" dirty="0">
                <a:solidFill>
                  <a:srgbClr val="404040"/>
                </a:solidFill>
                <a:latin typeface="Calibri"/>
                <a:cs typeface="Calibri"/>
              </a:rPr>
              <a:t>3,0</a:t>
            </a:r>
            <a:r>
              <a:rPr sz="1181" spc="107" baseline="-47619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3,2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7229761" y="2591467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3,8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8632889" y="2404301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4,2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251079" y="3947351"/>
            <a:ext cx="15859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endParaRPr sz="788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251079" y="3501580"/>
            <a:ext cx="15859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endParaRPr sz="788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251079" y="3055811"/>
            <a:ext cx="15859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3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endParaRPr sz="788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251079" y="2610040"/>
            <a:ext cx="15859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endParaRPr sz="788">
              <a:latin typeface="Arial"/>
              <a:cs typeface="Aria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251079" y="2164271"/>
            <a:ext cx="15859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endParaRPr sz="788">
              <a:latin typeface="Arial"/>
              <a:cs typeface="Aria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251079" y="1718501"/>
            <a:ext cx="15859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endParaRPr sz="788">
              <a:latin typeface="Arial"/>
              <a:cs typeface="Aria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532714" y="4066413"/>
            <a:ext cx="6976586" cy="2409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algn="ctr">
              <a:lnSpc>
                <a:spcPts val="926"/>
              </a:lnSpc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Jag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har en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bra balans mellan Jag lägger tillräckligt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tid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påJag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lägger tillräckligt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tid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påJag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lägger tillräckligt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tid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påJag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lägger tillräckligt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tid</a:t>
            </a:r>
            <a:r>
              <a:rPr sz="788" spc="13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på</a:t>
            </a:r>
            <a:endParaRPr sz="788">
              <a:latin typeface="Arial"/>
              <a:cs typeface="Arial"/>
            </a:endParaRPr>
          </a:p>
          <a:p>
            <a:pPr marL="72390" algn="ctr">
              <a:lnSpc>
                <a:spcPts val="926"/>
              </a:lnSpc>
              <a:tabLst>
                <a:tab pos="1369695" algn="l"/>
                <a:tab pos="2953226" algn="l"/>
                <a:tab pos="3872865" algn="l"/>
                <a:tab pos="5556409" algn="l"/>
              </a:tabLst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jobb/privatliv	strategiskt</a:t>
            </a:r>
            <a:r>
              <a:rPr sz="788" spc="1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arbete	reflektion	min</a:t>
            </a:r>
            <a:r>
              <a:rPr sz="788" spc="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egen</a:t>
            </a:r>
            <a:r>
              <a:rPr sz="788" spc="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kompetensutveckling	mina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medarbetare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7536752" y="4066413"/>
            <a:ext cx="1331119" cy="480420"/>
          </a:xfrm>
          <a:prstGeom prst="rect">
            <a:avLst/>
          </a:prstGeom>
        </p:spPr>
        <p:txBody>
          <a:bodyPr vert="horz" wrap="square" lIns="0" tIns="14764" rIns="0" bIns="0" rtlCol="0">
            <a:spAutoFit/>
          </a:bodyPr>
          <a:lstStyle/>
          <a:p>
            <a:pPr marL="9525" marR="3810" algn="ctr">
              <a:lnSpc>
                <a:spcPct val="95900"/>
              </a:lnSpc>
              <a:spcBef>
                <a:spcPts val="116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Jag har någon inom mitt  företag som jag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kan</a:t>
            </a:r>
            <a:r>
              <a:rPr sz="788" spc="-4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diskutera  mina ledarskapsutmaningar 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</a:t>
            </a:r>
            <a:endParaRPr sz="788">
              <a:latin typeface="Arial"/>
              <a:cs typeface="Arial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1260729" y="1801367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5"/>
                </a:moveTo>
                <a:lnTo>
                  <a:pt x="67056" y="67055"/>
                </a:lnTo>
                <a:lnTo>
                  <a:pt x="67056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4" name="object 84"/>
          <p:cNvSpPr txBox="1"/>
          <p:nvPr/>
        </p:nvSpPr>
        <p:spPr>
          <a:xfrm>
            <a:off x="1322736" y="1747933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med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2651759" y="1801367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6" name="object 86"/>
          <p:cNvSpPr txBox="1"/>
          <p:nvPr/>
        </p:nvSpPr>
        <p:spPr>
          <a:xfrm>
            <a:off x="2714053" y="1747933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utan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4042791" y="1801367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8" name="object 88"/>
          <p:cNvSpPr txBox="1"/>
          <p:nvPr/>
        </p:nvSpPr>
        <p:spPr>
          <a:xfrm>
            <a:off x="4105085" y="1747933"/>
            <a:ext cx="581025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Koncernchef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4849749" y="1801367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6" y="67055"/>
                </a:lnTo>
                <a:lnTo>
                  <a:pt x="67056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0" name="object 90"/>
          <p:cNvSpPr txBox="1"/>
          <p:nvPr/>
        </p:nvSpPr>
        <p:spPr>
          <a:xfrm>
            <a:off x="4912423" y="1747933"/>
            <a:ext cx="60293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5679567" y="1801367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2" name="object 92"/>
          <p:cNvSpPr txBox="1"/>
          <p:nvPr/>
        </p:nvSpPr>
        <p:spPr>
          <a:xfrm>
            <a:off x="5742051" y="1747933"/>
            <a:ext cx="128016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Styrelse-ledamot/ordförande</a:t>
            </a:r>
            <a:endParaRPr sz="788">
              <a:latin typeface="Arial"/>
              <a:cs typeface="Arial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7187183" y="1801367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4" name="object 94"/>
          <p:cNvSpPr txBox="1"/>
          <p:nvPr/>
        </p:nvSpPr>
        <p:spPr>
          <a:xfrm>
            <a:off x="7249859" y="1747933"/>
            <a:ext cx="15763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VD</a:t>
            </a:r>
            <a:endParaRPr sz="788">
              <a:latin typeface="Arial"/>
              <a:cs typeface="Arial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7571232" y="1801367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6" name="object 96"/>
          <p:cNvSpPr txBox="1"/>
          <p:nvPr/>
        </p:nvSpPr>
        <p:spPr>
          <a:xfrm>
            <a:off x="7634858" y="1747933"/>
            <a:ext cx="28670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Ä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gare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362178" y="4672547"/>
            <a:ext cx="2860358" cy="156293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525">
              <a:spcBef>
                <a:spcPts val="139"/>
              </a:spcBef>
            </a:pPr>
            <a:r>
              <a:rPr sz="900" i="1" spc="11" dirty="0">
                <a:latin typeface="Calibri"/>
                <a:cs typeface="Calibri"/>
              </a:rPr>
              <a:t>Skala: </a:t>
            </a:r>
            <a:r>
              <a:rPr sz="900" i="1" spc="26" dirty="0">
                <a:latin typeface="Calibri"/>
                <a:cs typeface="Calibri"/>
              </a:rPr>
              <a:t>1-6 där </a:t>
            </a:r>
            <a:r>
              <a:rPr sz="900" i="1" spc="4" dirty="0">
                <a:latin typeface="Calibri"/>
                <a:cs typeface="Calibri"/>
              </a:rPr>
              <a:t>1: </a:t>
            </a:r>
            <a:r>
              <a:rPr sz="900" i="1" spc="15" dirty="0">
                <a:latin typeface="Calibri"/>
                <a:cs typeface="Calibri"/>
              </a:rPr>
              <a:t>Instämmer </a:t>
            </a:r>
            <a:r>
              <a:rPr sz="900" i="1" spc="-4" dirty="0">
                <a:latin typeface="Calibri"/>
                <a:cs typeface="Calibri"/>
              </a:rPr>
              <a:t>inte </a:t>
            </a:r>
            <a:r>
              <a:rPr sz="900" i="1" spc="8" dirty="0">
                <a:latin typeface="Calibri"/>
                <a:cs typeface="Calibri"/>
              </a:rPr>
              <a:t>alls </a:t>
            </a:r>
            <a:r>
              <a:rPr sz="900" i="1" spc="26" dirty="0">
                <a:latin typeface="Calibri"/>
                <a:cs typeface="Calibri"/>
              </a:rPr>
              <a:t>och </a:t>
            </a:r>
            <a:r>
              <a:rPr sz="900" i="1" spc="4" dirty="0">
                <a:latin typeface="Calibri"/>
                <a:cs typeface="Calibri"/>
              </a:rPr>
              <a:t>6: </a:t>
            </a:r>
            <a:r>
              <a:rPr sz="900" i="1" spc="15" dirty="0">
                <a:latin typeface="Calibri"/>
                <a:cs typeface="Calibri"/>
              </a:rPr>
              <a:t>Instämmer</a:t>
            </a:r>
            <a:r>
              <a:rPr sz="900" i="1" spc="19" dirty="0">
                <a:latin typeface="Calibri"/>
                <a:cs typeface="Calibri"/>
              </a:rPr>
              <a:t> </a:t>
            </a:r>
            <a:r>
              <a:rPr sz="900" i="1" spc="-8" dirty="0">
                <a:latin typeface="Calibri"/>
                <a:cs typeface="Calibri"/>
              </a:rPr>
              <a:t>helt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4045172" y="4921543"/>
            <a:ext cx="1053465" cy="180819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9525">
              <a:spcBef>
                <a:spcPts val="150"/>
              </a:spcBef>
            </a:pPr>
            <a:r>
              <a:rPr sz="1050" spc="41" dirty="0">
                <a:solidFill>
                  <a:srgbClr val="7E7E7E"/>
                </a:solidFill>
                <a:latin typeface="Calibri"/>
                <a:cs typeface="Calibri"/>
              </a:rPr>
              <a:t>Ledarkollen</a:t>
            </a:r>
            <a:r>
              <a:rPr sz="1050" spc="-19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050" spc="68" dirty="0">
                <a:solidFill>
                  <a:srgbClr val="7E7E7E"/>
                </a:solidFill>
                <a:latin typeface="Calibri"/>
                <a:cs typeface="Calibri"/>
              </a:rPr>
              <a:t>2019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452933" y="1019652"/>
            <a:ext cx="7816691" cy="378469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200" spc="86" dirty="0">
                <a:solidFill>
                  <a:schemeClr val="bg2"/>
                </a:solidFill>
                <a:latin typeface="Calibri"/>
                <a:cs typeface="Calibri"/>
              </a:rPr>
              <a:t>Som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ledare </a:t>
            </a: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har </a:t>
            </a:r>
            <a:r>
              <a:rPr sz="1200" spc="75" dirty="0">
                <a:solidFill>
                  <a:schemeClr val="bg2"/>
                </a:solidFill>
                <a:latin typeface="Calibri"/>
                <a:cs typeface="Calibri"/>
              </a:rPr>
              <a:t>du </a:t>
            </a:r>
            <a:r>
              <a:rPr sz="1200" spc="68" dirty="0">
                <a:solidFill>
                  <a:schemeClr val="bg2"/>
                </a:solidFill>
                <a:latin typeface="Calibri"/>
                <a:cs typeface="Calibri"/>
              </a:rPr>
              <a:t>en </a:t>
            </a:r>
            <a:r>
              <a:rPr sz="1200" spc="11" dirty="0">
                <a:solidFill>
                  <a:schemeClr val="bg2"/>
                </a:solidFill>
                <a:latin typeface="Calibri"/>
                <a:cs typeface="Calibri"/>
              </a:rPr>
              <a:t>viktig </a:t>
            </a:r>
            <a:r>
              <a:rPr sz="1200" spc="19" dirty="0">
                <a:solidFill>
                  <a:schemeClr val="bg2"/>
                </a:solidFill>
                <a:latin typeface="Calibri"/>
                <a:cs typeface="Calibri"/>
              </a:rPr>
              <a:t>roll </a:t>
            </a:r>
            <a:r>
              <a:rPr sz="1200" spc="68" dirty="0">
                <a:solidFill>
                  <a:schemeClr val="bg2"/>
                </a:solidFill>
                <a:latin typeface="Calibri"/>
                <a:cs typeface="Calibri"/>
              </a:rPr>
              <a:t>på </a:t>
            </a:r>
            <a:r>
              <a:rPr sz="1200" spc="15" dirty="0">
                <a:solidFill>
                  <a:schemeClr val="bg2"/>
                </a:solidFill>
                <a:latin typeface="Calibri"/>
                <a:cs typeface="Calibri"/>
              </a:rPr>
              <a:t>ditt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företag,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det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är </a:t>
            </a:r>
            <a:r>
              <a:rPr sz="1200" spc="8" dirty="0">
                <a:solidFill>
                  <a:schemeClr val="bg2"/>
                </a:solidFill>
                <a:latin typeface="Calibri"/>
                <a:cs typeface="Calibri"/>
              </a:rPr>
              <a:t>viktigt </a:t>
            </a:r>
            <a:r>
              <a:rPr sz="1200" spc="79" dirty="0">
                <a:solidFill>
                  <a:schemeClr val="bg2"/>
                </a:solidFill>
                <a:latin typeface="Calibri"/>
                <a:cs typeface="Calibri"/>
              </a:rPr>
              <a:t>med </a:t>
            </a: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balans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200" spc="15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fungera </a:t>
            </a:r>
            <a:r>
              <a:rPr sz="1200" spc="68" dirty="0">
                <a:solidFill>
                  <a:schemeClr val="bg2"/>
                </a:solidFill>
                <a:latin typeface="Calibri"/>
                <a:cs typeface="Calibri"/>
              </a:rPr>
              <a:t>och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prestera. </a:t>
            </a:r>
            <a:r>
              <a:rPr sz="1200" spc="75" dirty="0">
                <a:solidFill>
                  <a:schemeClr val="bg2"/>
                </a:solidFill>
                <a:latin typeface="Calibri"/>
                <a:cs typeface="Calibri"/>
              </a:rPr>
              <a:t>Hur</a:t>
            </a:r>
            <a:r>
              <a:rPr sz="1200" spc="135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15" dirty="0">
                <a:solidFill>
                  <a:schemeClr val="bg2"/>
                </a:solidFill>
                <a:latin typeface="Calibri"/>
                <a:cs typeface="Calibri"/>
              </a:rPr>
              <a:t>väl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9525"/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instämmer </a:t>
            </a:r>
            <a:r>
              <a:rPr sz="1200" spc="75" dirty="0">
                <a:solidFill>
                  <a:schemeClr val="bg2"/>
                </a:solidFill>
                <a:latin typeface="Calibri"/>
                <a:cs typeface="Calibri"/>
              </a:rPr>
              <a:t>du </a:t>
            </a:r>
            <a:r>
              <a:rPr sz="1200" spc="-8" dirty="0">
                <a:solidFill>
                  <a:schemeClr val="bg2"/>
                </a:solidFill>
                <a:latin typeface="Calibri"/>
                <a:cs typeface="Calibri"/>
              </a:rPr>
              <a:t>i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följande</a:t>
            </a:r>
            <a:r>
              <a:rPr sz="1200" spc="71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påståenden: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87117" y="1892808"/>
            <a:ext cx="592455" cy="144304"/>
          </a:xfrm>
          <a:custGeom>
            <a:avLst/>
            <a:gdLst/>
            <a:ahLst/>
            <a:cxnLst/>
            <a:rect l="l" t="t" r="r" b="b"/>
            <a:pathLst>
              <a:path w="789939" h="192405">
                <a:moveTo>
                  <a:pt x="789431" y="0"/>
                </a:moveTo>
                <a:lnTo>
                  <a:pt x="0" y="0"/>
                </a:lnTo>
                <a:lnTo>
                  <a:pt x="0" y="192023"/>
                </a:lnTo>
                <a:lnTo>
                  <a:pt x="789431" y="192023"/>
                </a:lnTo>
                <a:lnTo>
                  <a:pt x="78943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" name="object 3"/>
          <p:cNvSpPr/>
          <p:nvPr/>
        </p:nvSpPr>
        <p:spPr>
          <a:xfrm>
            <a:off x="2087117" y="2252853"/>
            <a:ext cx="1061085" cy="144304"/>
          </a:xfrm>
          <a:custGeom>
            <a:avLst/>
            <a:gdLst/>
            <a:ahLst/>
            <a:cxnLst/>
            <a:rect l="l" t="t" r="r" b="b"/>
            <a:pathLst>
              <a:path w="1414779" h="192405">
                <a:moveTo>
                  <a:pt x="1414272" y="0"/>
                </a:moveTo>
                <a:lnTo>
                  <a:pt x="0" y="0"/>
                </a:lnTo>
                <a:lnTo>
                  <a:pt x="0" y="192024"/>
                </a:lnTo>
                <a:lnTo>
                  <a:pt x="1414272" y="192024"/>
                </a:lnTo>
                <a:lnTo>
                  <a:pt x="141427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087117" y="2612898"/>
            <a:ext cx="1747838" cy="144304"/>
          </a:xfrm>
          <a:custGeom>
            <a:avLst/>
            <a:gdLst/>
            <a:ahLst/>
            <a:cxnLst/>
            <a:rect l="l" t="t" r="r" b="b"/>
            <a:pathLst>
              <a:path w="2330450" h="192404">
                <a:moveTo>
                  <a:pt x="2330196" y="0"/>
                </a:moveTo>
                <a:lnTo>
                  <a:pt x="0" y="0"/>
                </a:lnTo>
                <a:lnTo>
                  <a:pt x="0" y="192024"/>
                </a:lnTo>
                <a:lnTo>
                  <a:pt x="2330196" y="192024"/>
                </a:lnTo>
                <a:lnTo>
                  <a:pt x="233019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2087118" y="2974086"/>
            <a:ext cx="1510189" cy="144304"/>
          </a:xfrm>
          <a:custGeom>
            <a:avLst/>
            <a:gdLst/>
            <a:ahLst/>
            <a:cxnLst/>
            <a:rect l="l" t="t" r="r" b="b"/>
            <a:pathLst>
              <a:path w="2013585" h="192404">
                <a:moveTo>
                  <a:pt x="2013203" y="0"/>
                </a:moveTo>
                <a:lnTo>
                  <a:pt x="0" y="0"/>
                </a:lnTo>
                <a:lnTo>
                  <a:pt x="0" y="192024"/>
                </a:lnTo>
                <a:lnTo>
                  <a:pt x="2013203" y="192024"/>
                </a:lnTo>
                <a:lnTo>
                  <a:pt x="2013203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2087118" y="3334131"/>
            <a:ext cx="905351" cy="144304"/>
          </a:xfrm>
          <a:custGeom>
            <a:avLst/>
            <a:gdLst/>
            <a:ahLst/>
            <a:cxnLst/>
            <a:rect l="l" t="t" r="r" b="b"/>
            <a:pathLst>
              <a:path w="1207135" h="192404">
                <a:moveTo>
                  <a:pt x="1207008" y="0"/>
                </a:moveTo>
                <a:lnTo>
                  <a:pt x="0" y="0"/>
                </a:lnTo>
                <a:lnTo>
                  <a:pt x="0" y="192024"/>
                </a:lnTo>
                <a:lnTo>
                  <a:pt x="1207008" y="192024"/>
                </a:lnTo>
                <a:lnTo>
                  <a:pt x="120700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2087117" y="3694176"/>
            <a:ext cx="1496378" cy="144304"/>
          </a:xfrm>
          <a:custGeom>
            <a:avLst/>
            <a:gdLst/>
            <a:ahLst/>
            <a:cxnLst/>
            <a:rect l="l" t="t" r="r" b="b"/>
            <a:pathLst>
              <a:path w="1995170" h="192404">
                <a:moveTo>
                  <a:pt x="1994915" y="0"/>
                </a:moveTo>
                <a:lnTo>
                  <a:pt x="0" y="0"/>
                </a:lnTo>
                <a:lnTo>
                  <a:pt x="0" y="192023"/>
                </a:lnTo>
                <a:lnTo>
                  <a:pt x="1994915" y="192023"/>
                </a:lnTo>
                <a:lnTo>
                  <a:pt x="199491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2087117" y="4054221"/>
            <a:ext cx="1897380" cy="144304"/>
          </a:xfrm>
          <a:custGeom>
            <a:avLst/>
            <a:gdLst/>
            <a:ahLst/>
            <a:cxnLst/>
            <a:rect l="l" t="t" r="r" b="b"/>
            <a:pathLst>
              <a:path w="2529840" h="192404">
                <a:moveTo>
                  <a:pt x="2529840" y="0"/>
                </a:moveTo>
                <a:lnTo>
                  <a:pt x="0" y="0"/>
                </a:lnTo>
                <a:lnTo>
                  <a:pt x="0" y="192024"/>
                </a:lnTo>
                <a:lnTo>
                  <a:pt x="2529840" y="192024"/>
                </a:lnTo>
                <a:lnTo>
                  <a:pt x="252984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2117979" y="4415409"/>
            <a:ext cx="0" cy="144304"/>
          </a:xfrm>
          <a:custGeom>
            <a:avLst/>
            <a:gdLst/>
            <a:ahLst/>
            <a:cxnLst/>
            <a:rect l="l" t="t" r="r" b="b"/>
            <a:pathLst>
              <a:path h="192404">
                <a:moveTo>
                  <a:pt x="0" y="0"/>
                </a:moveTo>
                <a:lnTo>
                  <a:pt x="0" y="192023"/>
                </a:lnTo>
              </a:path>
            </a:pathLst>
          </a:custGeom>
          <a:ln w="82295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2087118" y="1784223"/>
            <a:ext cx="5394007" cy="0"/>
          </a:xfrm>
          <a:custGeom>
            <a:avLst/>
            <a:gdLst/>
            <a:ahLst/>
            <a:cxnLst/>
            <a:rect l="l" t="t" r="r" b="b"/>
            <a:pathLst>
              <a:path w="7192009">
                <a:moveTo>
                  <a:pt x="0" y="0"/>
                </a:moveTo>
                <a:lnTo>
                  <a:pt x="719175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2087117" y="1784223"/>
            <a:ext cx="0" cy="2882741"/>
          </a:xfrm>
          <a:custGeom>
            <a:avLst/>
            <a:gdLst/>
            <a:ahLst/>
            <a:cxnLst/>
            <a:rect l="l" t="t" r="r" b="b"/>
            <a:pathLst>
              <a:path h="3843654">
                <a:moveTo>
                  <a:pt x="0" y="0"/>
                </a:moveTo>
                <a:lnTo>
                  <a:pt x="0" y="3843528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 txBox="1"/>
          <p:nvPr/>
        </p:nvSpPr>
        <p:spPr>
          <a:xfrm>
            <a:off x="2726816" y="1894236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11%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96113" y="2254758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20%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83342" y="2615280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32%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45122" y="2975514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28%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039808" y="3336036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17%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631596" y="3696557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28%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032790" y="4057079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35%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196275" y="4417086"/>
            <a:ext cx="15763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1%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005583" y="1587055"/>
            <a:ext cx="16478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517457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056668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596164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3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135660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675156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214462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753958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7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293453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8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832949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9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344537" y="1587055"/>
            <a:ext cx="27527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02106" y="1886521"/>
            <a:ext cx="130921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Avsaknad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av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resurser och</a:t>
            </a:r>
            <a:r>
              <a:rPr sz="788" spc="-6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tid</a:t>
            </a:r>
            <a:endParaRPr sz="788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46684" y="2246947"/>
            <a:ext cx="126444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Interkulturell kommunikation</a:t>
            </a:r>
            <a:endParaRPr sz="788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124521" y="2607278"/>
            <a:ext cx="88630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Kulturella</a:t>
            </a:r>
            <a:r>
              <a:rPr sz="788" spc="-23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skillnader</a:t>
            </a:r>
            <a:endParaRPr sz="788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285684" y="2967799"/>
            <a:ext cx="724852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Leda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</a:t>
            </a:r>
            <a:r>
              <a:rPr sz="788" spc="-56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distans</a:t>
            </a:r>
            <a:endParaRPr sz="788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46304" y="3328225"/>
            <a:ext cx="156400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Rekrytera internationell</a:t>
            </a:r>
            <a:r>
              <a:rPr sz="788" spc="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kompetens</a:t>
            </a:r>
            <a:endParaRPr sz="788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18541" y="3688746"/>
            <a:ext cx="1492567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Skapa nätverk på nya</a:t>
            </a:r>
            <a:r>
              <a:rPr sz="788" spc="-1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marknader</a:t>
            </a:r>
            <a:endParaRPr sz="788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519332" y="4049078"/>
            <a:ext cx="49149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Ej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relevant</a:t>
            </a:r>
            <a:endParaRPr sz="788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702689" y="4409541"/>
            <a:ext cx="30908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nn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:</a:t>
            </a:r>
            <a:endParaRPr sz="788">
              <a:latin typeface="Arial"/>
              <a:cs typeface="Arial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title"/>
          </p:nvPr>
        </p:nvSpPr>
        <p:spPr>
          <a:xfrm>
            <a:off x="452932" y="241745"/>
            <a:ext cx="2311718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</a:t>
            </a:r>
            <a:r>
              <a:rPr sz="2400" spc="-255" dirty="0">
                <a:solidFill>
                  <a:schemeClr val="bg2"/>
                </a:solidFill>
              </a:rPr>
              <a:t> </a:t>
            </a:r>
            <a:r>
              <a:rPr sz="2400" spc="-71" dirty="0">
                <a:solidFill>
                  <a:schemeClr val="bg2"/>
                </a:solidFill>
              </a:rPr>
              <a:t>detalj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52932" y="1133665"/>
            <a:ext cx="4172903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Vilka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ledarskapsutmaningar </a:t>
            </a:r>
            <a:r>
              <a:rPr sz="1050" spc="56" dirty="0">
                <a:solidFill>
                  <a:schemeClr val="bg2"/>
                </a:solidFill>
                <a:latin typeface="Calibri"/>
                <a:cs typeface="Calibri"/>
              </a:rPr>
              <a:t>ser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 med</a:t>
            </a:r>
            <a:r>
              <a:rPr sz="1050" spc="-75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internationaliseringen?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3" y="241745"/>
            <a:ext cx="4116229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 </a:t>
            </a:r>
            <a:r>
              <a:rPr sz="2400" spc="-71" dirty="0">
                <a:solidFill>
                  <a:schemeClr val="bg2"/>
                </a:solidFill>
              </a:rPr>
              <a:t>detalj </a:t>
            </a:r>
            <a:r>
              <a:rPr sz="2400" spc="49" dirty="0">
                <a:solidFill>
                  <a:schemeClr val="bg2"/>
                </a:solidFill>
              </a:rPr>
              <a:t>-</a:t>
            </a:r>
            <a:r>
              <a:rPr sz="2400" spc="-315" dirty="0">
                <a:solidFill>
                  <a:schemeClr val="bg2"/>
                </a:solidFill>
              </a:rPr>
              <a:t> </a:t>
            </a:r>
            <a:r>
              <a:rPr sz="2400" spc="-68" dirty="0">
                <a:solidFill>
                  <a:schemeClr val="bg2"/>
                </a:solidFill>
              </a:rPr>
              <a:t>Befattning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2932" y="1133665"/>
            <a:ext cx="4172903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Vilka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ledarskapsutmaningar </a:t>
            </a:r>
            <a:r>
              <a:rPr sz="1050" spc="56" dirty="0">
                <a:solidFill>
                  <a:schemeClr val="bg2"/>
                </a:solidFill>
                <a:latin typeface="Calibri"/>
                <a:cs typeface="Calibri"/>
              </a:rPr>
              <a:t>ser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 med</a:t>
            </a:r>
            <a:r>
              <a:rPr sz="1050" spc="-75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internationaliseringen?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743" y="3841623"/>
            <a:ext cx="164783" cy="181928"/>
          </a:xfrm>
          <a:custGeom>
            <a:avLst/>
            <a:gdLst/>
            <a:ahLst/>
            <a:cxnLst/>
            <a:rect l="l" t="t" r="r" b="b"/>
            <a:pathLst>
              <a:path w="219709" h="242570">
                <a:moveTo>
                  <a:pt x="219455" y="0"/>
                </a:moveTo>
                <a:lnTo>
                  <a:pt x="0" y="0"/>
                </a:lnTo>
                <a:lnTo>
                  <a:pt x="0" y="242316"/>
                </a:lnTo>
                <a:lnTo>
                  <a:pt x="219455" y="242316"/>
                </a:lnTo>
                <a:lnTo>
                  <a:pt x="21945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1729358" y="3637025"/>
            <a:ext cx="164783" cy="386715"/>
          </a:xfrm>
          <a:custGeom>
            <a:avLst/>
            <a:gdLst/>
            <a:ahLst/>
            <a:cxnLst/>
            <a:rect l="l" t="t" r="r" b="b"/>
            <a:pathLst>
              <a:path w="219710" h="515620">
                <a:moveTo>
                  <a:pt x="219456" y="0"/>
                </a:moveTo>
                <a:lnTo>
                  <a:pt x="0" y="0"/>
                </a:lnTo>
                <a:lnTo>
                  <a:pt x="0" y="515111"/>
                </a:lnTo>
                <a:lnTo>
                  <a:pt x="219456" y="515111"/>
                </a:lnTo>
                <a:lnTo>
                  <a:pt x="21945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3228975" y="3418713"/>
            <a:ext cx="164783" cy="604838"/>
          </a:xfrm>
          <a:custGeom>
            <a:avLst/>
            <a:gdLst/>
            <a:ahLst/>
            <a:cxnLst/>
            <a:rect l="l" t="t" r="r" b="b"/>
            <a:pathLst>
              <a:path w="219710" h="806450">
                <a:moveTo>
                  <a:pt x="219455" y="0"/>
                </a:moveTo>
                <a:lnTo>
                  <a:pt x="0" y="0"/>
                </a:lnTo>
                <a:lnTo>
                  <a:pt x="0" y="806196"/>
                </a:lnTo>
                <a:lnTo>
                  <a:pt x="219455" y="806196"/>
                </a:lnTo>
                <a:lnTo>
                  <a:pt x="21945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4728591" y="3533013"/>
            <a:ext cx="164783" cy="490538"/>
          </a:xfrm>
          <a:custGeom>
            <a:avLst/>
            <a:gdLst/>
            <a:ahLst/>
            <a:cxnLst/>
            <a:rect l="l" t="t" r="r" b="b"/>
            <a:pathLst>
              <a:path w="219709" h="654050">
                <a:moveTo>
                  <a:pt x="219456" y="0"/>
                </a:moveTo>
                <a:lnTo>
                  <a:pt x="0" y="0"/>
                </a:lnTo>
                <a:lnTo>
                  <a:pt x="0" y="653796"/>
                </a:lnTo>
                <a:lnTo>
                  <a:pt x="219456" y="653796"/>
                </a:lnTo>
                <a:lnTo>
                  <a:pt x="21945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6228207" y="3742182"/>
            <a:ext cx="164783" cy="281464"/>
          </a:xfrm>
          <a:custGeom>
            <a:avLst/>
            <a:gdLst/>
            <a:ahLst/>
            <a:cxnLst/>
            <a:rect l="l" t="t" r="r" b="b"/>
            <a:pathLst>
              <a:path w="219709" h="375285">
                <a:moveTo>
                  <a:pt x="219455" y="0"/>
                </a:moveTo>
                <a:lnTo>
                  <a:pt x="0" y="0"/>
                </a:lnTo>
                <a:lnTo>
                  <a:pt x="0" y="374904"/>
                </a:lnTo>
                <a:lnTo>
                  <a:pt x="219455" y="374904"/>
                </a:lnTo>
                <a:lnTo>
                  <a:pt x="21945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7727823" y="3579875"/>
            <a:ext cx="164783" cy="443865"/>
          </a:xfrm>
          <a:custGeom>
            <a:avLst/>
            <a:gdLst/>
            <a:ahLst/>
            <a:cxnLst/>
            <a:rect l="l" t="t" r="r" b="b"/>
            <a:pathLst>
              <a:path w="219709" h="591820">
                <a:moveTo>
                  <a:pt x="219455" y="0"/>
                </a:moveTo>
                <a:lnTo>
                  <a:pt x="0" y="0"/>
                </a:lnTo>
                <a:lnTo>
                  <a:pt x="0" y="591311"/>
                </a:lnTo>
                <a:lnTo>
                  <a:pt x="219455" y="591311"/>
                </a:lnTo>
                <a:lnTo>
                  <a:pt x="21945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411480" y="3758184"/>
            <a:ext cx="164783" cy="265271"/>
          </a:xfrm>
          <a:custGeom>
            <a:avLst/>
            <a:gdLst/>
            <a:ahLst/>
            <a:cxnLst/>
            <a:rect l="l" t="t" r="r" b="b"/>
            <a:pathLst>
              <a:path w="219709" h="353695">
                <a:moveTo>
                  <a:pt x="219455" y="0"/>
                </a:moveTo>
                <a:lnTo>
                  <a:pt x="0" y="0"/>
                </a:lnTo>
                <a:lnTo>
                  <a:pt x="0" y="353568"/>
                </a:lnTo>
                <a:lnTo>
                  <a:pt x="219455" y="353568"/>
                </a:lnTo>
                <a:lnTo>
                  <a:pt x="21945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1909954" y="3625596"/>
            <a:ext cx="165734" cy="398145"/>
          </a:xfrm>
          <a:custGeom>
            <a:avLst/>
            <a:gdLst/>
            <a:ahLst/>
            <a:cxnLst/>
            <a:rect l="l" t="t" r="r" b="b"/>
            <a:pathLst>
              <a:path w="220980" h="530860">
                <a:moveTo>
                  <a:pt x="220979" y="0"/>
                </a:moveTo>
                <a:lnTo>
                  <a:pt x="0" y="0"/>
                </a:lnTo>
                <a:lnTo>
                  <a:pt x="0" y="530352"/>
                </a:lnTo>
                <a:lnTo>
                  <a:pt x="220979" y="530352"/>
                </a:lnTo>
                <a:lnTo>
                  <a:pt x="220979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3409569" y="3360420"/>
            <a:ext cx="165734" cy="662939"/>
          </a:xfrm>
          <a:custGeom>
            <a:avLst/>
            <a:gdLst/>
            <a:ahLst/>
            <a:cxnLst/>
            <a:rect l="l" t="t" r="r" b="b"/>
            <a:pathLst>
              <a:path w="220979" h="883920">
                <a:moveTo>
                  <a:pt x="220980" y="0"/>
                </a:moveTo>
                <a:lnTo>
                  <a:pt x="0" y="0"/>
                </a:lnTo>
                <a:lnTo>
                  <a:pt x="0" y="883919"/>
                </a:lnTo>
                <a:lnTo>
                  <a:pt x="220980" y="883919"/>
                </a:lnTo>
                <a:lnTo>
                  <a:pt x="220980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4909186" y="3327273"/>
            <a:ext cx="165734" cy="696277"/>
          </a:xfrm>
          <a:custGeom>
            <a:avLst/>
            <a:gdLst/>
            <a:ahLst/>
            <a:cxnLst/>
            <a:rect l="l" t="t" r="r" b="b"/>
            <a:pathLst>
              <a:path w="220979" h="928370">
                <a:moveTo>
                  <a:pt x="220979" y="0"/>
                </a:moveTo>
                <a:lnTo>
                  <a:pt x="0" y="0"/>
                </a:lnTo>
                <a:lnTo>
                  <a:pt x="0" y="928116"/>
                </a:lnTo>
                <a:lnTo>
                  <a:pt x="220979" y="928116"/>
                </a:lnTo>
                <a:lnTo>
                  <a:pt x="220979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6408801" y="3658743"/>
            <a:ext cx="164783" cy="364807"/>
          </a:xfrm>
          <a:custGeom>
            <a:avLst/>
            <a:gdLst/>
            <a:ahLst/>
            <a:cxnLst/>
            <a:rect l="l" t="t" r="r" b="b"/>
            <a:pathLst>
              <a:path w="219709" h="486410">
                <a:moveTo>
                  <a:pt x="219455" y="0"/>
                </a:moveTo>
                <a:lnTo>
                  <a:pt x="0" y="0"/>
                </a:lnTo>
                <a:lnTo>
                  <a:pt x="0" y="486156"/>
                </a:lnTo>
                <a:lnTo>
                  <a:pt x="219455" y="486156"/>
                </a:lnTo>
                <a:lnTo>
                  <a:pt x="21945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7908417" y="3559302"/>
            <a:ext cx="164783" cy="464344"/>
          </a:xfrm>
          <a:custGeom>
            <a:avLst/>
            <a:gdLst/>
            <a:ahLst/>
            <a:cxnLst/>
            <a:rect l="l" t="t" r="r" b="b"/>
            <a:pathLst>
              <a:path w="219709" h="619125">
                <a:moveTo>
                  <a:pt x="219455" y="0"/>
                </a:moveTo>
                <a:lnTo>
                  <a:pt x="0" y="0"/>
                </a:lnTo>
                <a:lnTo>
                  <a:pt x="0" y="618744"/>
                </a:lnTo>
                <a:lnTo>
                  <a:pt x="219455" y="618744"/>
                </a:lnTo>
                <a:lnTo>
                  <a:pt x="21945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592073" y="3769615"/>
            <a:ext cx="164783" cy="253841"/>
          </a:xfrm>
          <a:custGeom>
            <a:avLst/>
            <a:gdLst/>
            <a:ahLst/>
            <a:cxnLst/>
            <a:rect l="l" t="t" r="r" b="b"/>
            <a:pathLst>
              <a:path w="219709" h="338454">
                <a:moveTo>
                  <a:pt x="219456" y="0"/>
                </a:moveTo>
                <a:lnTo>
                  <a:pt x="0" y="0"/>
                </a:lnTo>
                <a:lnTo>
                  <a:pt x="0" y="338328"/>
                </a:lnTo>
                <a:lnTo>
                  <a:pt x="219456" y="338328"/>
                </a:lnTo>
                <a:lnTo>
                  <a:pt x="219456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2091690" y="3685032"/>
            <a:ext cx="164783" cy="338613"/>
          </a:xfrm>
          <a:custGeom>
            <a:avLst/>
            <a:gdLst/>
            <a:ahLst/>
            <a:cxnLst/>
            <a:rect l="l" t="t" r="r" b="b"/>
            <a:pathLst>
              <a:path w="219710" h="451485">
                <a:moveTo>
                  <a:pt x="219456" y="0"/>
                </a:moveTo>
                <a:lnTo>
                  <a:pt x="0" y="0"/>
                </a:lnTo>
                <a:lnTo>
                  <a:pt x="0" y="451104"/>
                </a:lnTo>
                <a:lnTo>
                  <a:pt x="219456" y="451104"/>
                </a:lnTo>
                <a:lnTo>
                  <a:pt x="219456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3591306" y="3431285"/>
            <a:ext cx="164783" cy="592455"/>
          </a:xfrm>
          <a:custGeom>
            <a:avLst/>
            <a:gdLst/>
            <a:ahLst/>
            <a:cxnLst/>
            <a:rect l="l" t="t" r="r" b="b"/>
            <a:pathLst>
              <a:path w="219710" h="789939">
                <a:moveTo>
                  <a:pt x="219455" y="0"/>
                </a:moveTo>
                <a:lnTo>
                  <a:pt x="0" y="0"/>
                </a:lnTo>
                <a:lnTo>
                  <a:pt x="0" y="789432"/>
                </a:lnTo>
                <a:lnTo>
                  <a:pt x="219455" y="789432"/>
                </a:lnTo>
                <a:lnTo>
                  <a:pt x="21945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5090921" y="3178683"/>
            <a:ext cx="164783" cy="844868"/>
          </a:xfrm>
          <a:custGeom>
            <a:avLst/>
            <a:gdLst/>
            <a:ahLst/>
            <a:cxnLst/>
            <a:rect l="l" t="t" r="r" b="b"/>
            <a:pathLst>
              <a:path w="219709" h="1126489">
                <a:moveTo>
                  <a:pt x="219455" y="0"/>
                </a:moveTo>
                <a:lnTo>
                  <a:pt x="0" y="0"/>
                </a:lnTo>
                <a:lnTo>
                  <a:pt x="0" y="1126235"/>
                </a:lnTo>
                <a:lnTo>
                  <a:pt x="219455" y="1126235"/>
                </a:lnTo>
                <a:lnTo>
                  <a:pt x="21945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6590537" y="3769615"/>
            <a:ext cx="164783" cy="253841"/>
          </a:xfrm>
          <a:custGeom>
            <a:avLst/>
            <a:gdLst/>
            <a:ahLst/>
            <a:cxnLst/>
            <a:rect l="l" t="t" r="r" b="b"/>
            <a:pathLst>
              <a:path w="219709" h="338454">
                <a:moveTo>
                  <a:pt x="219456" y="0"/>
                </a:moveTo>
                <a:lnTo>
                  <a:pt x="0" y="0"/>
                </a:lnTo>
                <a:lnTo>
                  <a:pt x="0" y="338328"/>
                </a:lnTo>
                <a:lnTo>
                  <a:pt x="219456" y="338328"/>
                </a:lnTo>
                <a:lnTo>
                  <a:pt x="219456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8090153" y="3346704"/>
            <a:ext cx="164783" cy="676751"/>
          </a:xfrm>
          <a:custGeom>
            <a:avLst/>
            <a:gdLst/>
            <a:ahLst/>
            <a:cxnLst/>
            <a:rect l="l" t="t" r="r" b="b"/>
            <a:pathLst>
              <a:path w="219709" h="902335">
                <a:moveTo>
                  <a:pt x="219455" y="0"/>
                </a:moveTo>
                <a:lnTo>
                  <a:pt x="0" y="0"/>
                </a:lnTo>
                <a:lnTo>
                  <a:pt x="0" y="902207"/>
                </a:lnTo>
                <a:lnTo>
                  <a:pt x="219455" y="902207"/>
                </a:lnTo>
                <a:lnTo>
                  <a:pt x="21945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2" name="object 22"/>
          <p:cNvSpPr/>
          <p:nvPr/>
        </p:nvSpPr>
        <p:spPr>
          <a:xfrm>
            <a:off x="773810" y="3848482"/>
            <a:ext cx="164783" cy="175259"/>
          </a:xfrm>
          <a:custGeom>
            <a:avLst/>
            <a:gdLst/>
            <a:ahLst/>
            <a:cxnLst/>
            <a:rect l="l" t="t" r="r" b="b"/>
            <a:pathLst>
              <a:path w="219709" h="233679">
                <a:moveTo>
                  <a:pt x="219456" y="0"/>
                </a:moveTo>
                <a:lnTo>
                  <a:pt x="0" y="0"/>
                </a:lnTo>
                <a:lnTo>
                  <a:pt x="0" y="233172"/>
                </a:lnTo>
                <a:lnTo>
                  <a:pt x="219456" y="233172"/>
                </a:lnTo>
                <a:lnTo>
                  <a:pt x="219456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3" name="object 23"/>
          <p:cNvSpPr/>
          <p:nvPr/>
        </p:nvSpPr>
        <p:spPr>
          <a:xfrm>
            <a:off x="2273426" y="3148965"/>
            <a:ext cx="164783" cy="874395"/>
          </a:xfrm>
          <a:custGeom>
            <a:avLst/>
            <a:gdLst/>
            <a:ahLst/>
            <a:cxnLst/>
            <a:rect l="l" t="t" r="r" b="b"/>
            <a:pathLst>
              <a:path w="219710" h="1165860">
                <a:moveTo>
                  <a:pt x="219456" y="0"/>
                </a:moveTo>
                <a:lnTo>
                  <a:pt x="0" y="0"/>
                </a:lnTo>
                <a:lnTo>
                  <a:pt x="0" y="1165859"/>
                </a:lnTo>
                <a:lnTo>
                  <a:pt x="219456" y="1165859"/>
                </a:lnTo>
                <a:lnTo>
                  <a:pt x="219456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4" name="object 24"/>
          <p:cNvSpPr/>
          <p:nvPr/>
        </p:nvSpPr>
        <p:spPr>
          <a:xfrm>
            <a:off x="3773042" y="3265551"/>
            <a:ext cx="164783" cy="758189"/>
          </a:xfrm>
          <a:custGeom>
            <a:avLst/>
            <a:gdLst/>
            <a:ahLst/>
            <a:cxnLst/>
            <a:rect l="l" t="t" r="r" b="b"/>
            <a:pathLst>
              <a:path w="219710" h="1010920">
                <a:moveTo>
                  <a:pt x="219455" y="0"/>
                </a:moveTo>
                <a:lnTo>
                  <a:pt x="0" y="0"/>
                </a:lnTo>
                <a:lnTo>
                  <a:pt x="0" y="1010411"/>
                </a:lnTo>
                <a:lnTo>
                  <a:pt x="219455" y="1010411"/>
                </a:lnTo>
                <a:lnTo>
                  <a:pt x="219455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5" name="object 25"/>
          <p:cNvSpPr/>
          <p:nvPr/>
        </p:nvSpPr>
        <p:spPr>
          <a:xfrm>
            <a:off x="5272658" y="3148965"/>
            <a:ext cx="164783" cy="874395"/>
          </a:xfrm>
          <a:custGeom>
            <a:avLst/>
            <a:gdLst/>
            <a:ahLst/>
            <a:cxnLst/>
            <a:rect l="l" t="t" r="r" b="b"/>
            <a:pathLst>
              <a:path w="219709" h="1165860">
                <a:moveTo>
                  <a:pt x="219456" y="0"/>
                </a:moveTo>
                <a:lnTo>
                  <a:pt x="0" y="0"/>
                </a:lnTo>
                <a:lnTo>
                  <a:pt x="0" y="1165859"/>
                </a:lnTo>
                <a:lnTo>
                  <a:pt x="219456" y="1165859"/>
                </a:lnTo>
                <a:lnTo>
                  <a:pt x="219456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6" name="object 26"/>
          <p:cNvSpPr/>
          <p:nvPr/>
        </p:nvSpPr>
        <p:spPr>
          <a:xfrm>
            <a:off x="6771133" y="3848482"/>
            <a:ext cx="165734" cy="175259"/>
          </a:xfrm>
          <a:custGeom>
            <a:avLst/>
            <a:gdLst/>
            <a:ahLst/>
            <a:cxnLst/>
            <a:rect l="l" t="t" r="r" b="b"/>
            <a:pathLst>
              <a:path w="220979" h="233679">
                <a:moveTo>
                  <a:pt x="220979" y="0"/>
                </a:moveTo>
                <a:lnTo>
                  <a:pt x="0" y="0"/>
                </a:lnTo>
                <a:lnTo>
                  <a:pt x="0" y="233172"/>
                </a:lnTo>
                <a:lnTo>
                  <a:pt x="220979" y="233172"/>
                </a:lnTo>
                <a:lnTo>
                  <a:pt x="220979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7" name="object 27"/>
          <p:cNvSpPr/>
          <p:nvPr/>
        </p:nvSpPr>
        <p:spPr>
          <a:xfrm>
            <a:off x="8270749" y="3673602"/>
            <a:ext cx="165734" cy="350044"/>
          </a:xfrm>
          <a:custGeom>
            <a:avLst/>
            <a:gdLst/>
            <a:ahLst/>
            <a:cxnLst/>
            <a:rect l="l" t="t" r="r" b="b"/>
            <a:pathLst>
              <a:path w="220979" h="466725">
                <a:moveTo>
                  <a:pt x="220979" y="0"/>
                </a:moveTo>
                <a:lnTo>
                  <a:pt x="0" y="0"/>
                </a:lnTo>
                <a:lnTo>
                  <a:pt x="0" y="466344"/>
                </a:lnTo>
                <a:lnTo>
                  <a:pt x="220979" y="466344"/>
                </a:lnTo>
                <a:lnTo>
                  <a:pt x="220979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8" name="object 28"/>
          <p:cNvSpPr/>
          <p:nvPr/>
        </p:nvSpPr>
        <p:spPr>
          <a:xfrm>
            <a:off x="954404" y="3865625"/>
            <a:ext cx="164783" cy="158115"/>
          </a:xfrm>
          <a:custGeom>
            <a:avLst/>
            <a:gdLst/>
            <a:ahLst/>
            <a:cxnLst/>
            <a:rect l="l" t="t" r="r" b="b"/>
            <a:pathLst>
              <a:path w="219709" h="210820">
                <a:moveTo>
                  <a:pt x="219456" y="0"/>
                </a:moveTo>
                <a:lnTo>
                  <a:pt x="0" y="0"/>
                </a:lnTo>
                <a:lnTo>
                  <a:pt x="0" y="210311"/>
                </a:lnTo>
                <a:lnTo>
                  <a:pt x="219456" y="210311"/>
                </a:lnTo>
                <a:lnTo>
                  <a:pt x="219456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2454021" y="3707892"/>
            <a:ext cx="164783" cy="315754"/>
          </a:xfrm>
          <a:custGeom>
            <a:avLst/>
            <a:gdLst/>
            <a:ahLst/>
            <a:cxnLst/>
            <a:rect l="l" t="t" r="r" b="b"/>
            <a:pathLst>
              <a:path w="219710" h="421004">
                <a:moveTo>
                  <a:pt x="219456" y="0"/>
                </a:moveTo>
                <a:lnTo>
                  <a:pt x="0" y="0"/>
                </a:lnTo>
                <a:lnTo>
                  <a:pt x="0" y="420624"/>
                </a:lnTo>
                <a:lnTo>
                  <a:pt x="219456" y="420624"/>
                </a:lnTo>
                <a:lnTo>
                  <a:pt x="219456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0" name="object 30"/>
          <p:cNvSpPr/>
          <p:nvPr/>
        </p:nvSpPr>
        <p:spPr>
          <a:xfrm>
            <a:off x="3953636" y="3527298"/>
            <a:ext cx="164783" cy="496253"/>
          </a:xfrm>
          <a:custGeom>
            <a:avLst/>
            <a:gdLst/>
            <a:ahLst/>
            <a:cxnLst/>
            <a:rect l="l" t="t" r="r" b="b"/>
            <a:pathLst>
              <a:path w="219710" h="661670">
                <a:moveTo>
                  <a:pt x="219456" y="0"/>
                </a:moveTo>
                <a:lnTo>
                  <a:pt x="0" y="0"/>
                </a:lnTo>
                <a:lnTo>
                  <a:pt x="0" y="661416"/>
                </a:lnTo>
                <a:lnTo>
                  <a:pt x="219456" y="661416"/>
                </a:lnTo>
                <a:lnTo>
                  <a:pt x="219456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1" name="object 31"/>
          <p:cNvSpPr/>
          <p:nvPr/>
        </p:nvSpPr>
        <p:spPr>
          <a:xfrm>
            <a:off x="5453253" y="3571875"/>
            <a:ext cx="164783" cy="451485"/>
          </a:xfrm>
          <a:custGeom>
            <a:avLst/>
            <a:gdLst/>
            <a:ahLst/>
            <a:cxnLst/>
            <a:rect l="l" t="t" r="r" b="b"/>
            <a:pathLst>
              <a:path w="219709" h="601979">
                <a:moveTo>
                  <a:pt x="219455" y="0"/>
                </a:moveTo>
                <a:lnTo>
                  <a:pt x="0" y="0"/>
                </a:lnTo>
                <a:lnTo>
                  <a:pt x="0" y="601980"/>
                </a:lnTo>
                <a:lnTo>
                  <a:pt x="219455" y="601980"/>
                </a:lnTo>
                <a:lnTo>
                  <a:pt x="219455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object 32"/>
          <p:cNvSpPr/>
          <p:nvPr/>
        </p:nvSpPr>
        <p:spPr>
          <a:xfrm>
            <a:off x="6952869" y="3707892"/>
            <a:ext cx="164783" cy="315754"/>
          </a:xfrm>
          <a:custGeom>
            <a:avLst/>
            <a:gdLst/>
            <a:ahLst/>
            <a:cxnLst/>
            <a:rect l="l" t="t" r="r" b="b"/>
            <a:pathLst>
              <a:path w="219709" h="421004">
                <a:moveTo>
                  <a:pt x="219455" y="0"/>
                </a:moveTo>
                <a:lnTo>
                  <a:pt x="0" y="0"/>
                </a:lnTo>
                <a:lnTo>
                  <a:pt x="0" y="420624"/>
                </a:lnTo>
                <a:lnTo>
                  <a:pt x="219455" y="420624"/>
                </a:lnTo>
                <a:lnTo>
                  <a:pt x="219455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3" name="object 33"/>
          <p:cNvSpPr/>
          <p:nvPr/>
        </p:nvSpPr>
        <p:spPr>
          <a:xfrm>
            <a:off x="8452485" y="3550158"/>
            <a:ext cx="164783" cy="473393"/>
          </a:xfrm>
          <a:custGeom>
            <a:avLst/>
            <a:gdLst/>
            <a:ahLst/>
            <a:cxnLst/>
            <a:rect l="l" t="t" r="r" b="b"/>
            <a:pathLst>
              <a:path w="219709" h="631189">
                <a:moveTo>
                  <a:pt x="219455" y="0"/>
                </a:moveTo>
                <a:lnTo>
                  <a:pt x="0" y="0"/>
                </a:lnTo>
                <a:lnTo>
                  <a:pt x="0" y="630935"/>
                </a:lnTo>
                <a:lnTo>
                  <a:pt x="219455" y="630935"/>
                </a:lnTo>
                <a:lnTo>
                  <a:pt x="219455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4" name="object 34"/>
          <p:cNvSpPr/>
          <p:nvPr/>
        </p:nvSpPr>
        <p:spPr>
          <a:xfrm>
            <a:off x="1136141" y="3830192"/>
            <a:ext cx="164783" cy="193358"/>
          </a:xfrm>
          <a:custGeom>
            <a:avLst/>
            <a:gdLst/>
            <a:ahLst/>
            <a:cxnLst/>
            <a:rect l="l" t="t" r="r" b="b"/>
            <a:pathLst>
              <a:path w="219710" h="257810">
                <a:moveTo>
                  <a:pt x="219456" y="0"/>
                </a:moveTo>
                <a:lnTo>
                  <a:pt x="0" y="0"/>
                </a:lnTo>
                <a:lnTo>
                  <a:pt x="0" y="257556"/>
                </a:lnTo>
                <a:lnTo>
                  <a:pt x="219456" y="257556"/>
                </a:lnTo>
                <a:lnTo>
                  <a:pt x="219456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5" name="object 35"/>
          <p:cNvSpPr/>
          <p:nvPr/>
        </p:nvSpPr>
        <p:spPr>
          <a:xfrm>
            <a:off x="2635758" y="3763900"/>
            <a:ext cx="164783" cy="259556"/>
          </a:xfrm>
          <a:custGeom>
            <a:avLst/>
            <a:gdLst/>
            <a:ahLst/>
            <a:cxnLst/>
            <a:rect l="l" t="t" r="r" b="b"/>
            <a:pathLst>
              <a:path w="219710" h="346075">
                <a:moveTo>
                  <a:pt x="219455" y="0"/>
                </a:moveTo>
                <a:lnTo>
                  <a:pt x="0" y="0"/>
                </a:lnTo>
                <a:lnTo>
                  <a:pt x="0" y="345948"/>
                </a:lnTo>
                <a:lnTo>
                  <a:pt x="219455" y="345948"/>
                </a:lnTo>
                <a:lnTo>
                  <a:pt x="219455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6" name="object 36"/>
          <p:cNvSpPr/>
          <p:nvPr/>
        </p:nvSpPr>
        <p:spPr>
          <a:xfrm>
            <a:off x="4135374" y="3581019"/>
            <a:ext cx="164783" cy="442436"/>
          </a:xfrm>
          <a:custGeom>
            <a:avLst/>
            <a:gdLst/>
            <a:ahLst/>
            <a:cxnLst/>
            <a:rect l="l" t="t" r="r" b="b"/>
            <a:pathLst>
              <a:path w="219710" h="589914">
                <a:moveTo>
                  <a:pt x="219455" y="0"/>
                </a:moveTo>
                <a:lnTo>
                  <a:pt x="0" y="0"/>
                </a:lnTo>
                <a:lnTo>
                  <a:pt x="0" y="589787"/>
                </a:lnTo>
                <a:lnTo>
                  <a:pt x="219455" y="589787"/>
                </a:lnTo>
                <a:lnTo>
                  <a:pt x="219455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7" name="object 37"/>
          <p:cNvSpPr/>
          <p:nvPr/>
        </p:nvSpPr>
        <p:spPr>
          <a:xfrm>
            <a:off x="5634989" y="3581019"/>
            <a:ext cx="164783" cy="442436"/>
          </a:xfrm>
          <a:custGeom>
            <a:avLst/>
            <a:gdLst/>
            <a:ahLst/>
            <a:cxnLst/>
            <a:rect l="l" t="t" r="r" b="b"/>
            <a:pathLst>
              <a:path w="219709" h="589914">
                <a:moveTo>
                  <a:pt x="219455" y="0"/>
                </a:moveTo>
                <a:lnTo>
                  <a:pt x="0" y="0"/>
                </a:lnTo>
                <a:lnTo>
                  <a:pt x="0" y="589787"/>
                </a:lnTo>
                <a:lnTo>
                  <a:pt x="219455" y="589787"/>
                </a:lnTo>
                <a:lnTo>
                  <a:pt x="219455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8" name="object 38"/>
          <p:cNvSpPr/>
          <p:nvPr/>
        </p:nvSpPr>
        <p:spPr>
          <a:xfrm>
            <a:off x="7134605" y="3749040"/>
            <a:ext cx="164783" cy="274320"/>
          </a:xfrm>
          <a:custGeom>
            <a:avLst/>
            <a:gdLst/>
            <a:ahLst/>
            <a:cxnLst/>
            <a:rect l="l" t="t" r="r" b="b"/>
            <a:pathLst>
              <a:path w="219709" h="365760">
                <a:moveTo>
                  <a:pt x="219456" y="0"/>
                </a:moveTo>
                <a:lnTo>
                  <a:pt x="0" y="0"/>
                </a:lnTo>
                <a:lnTo>
                  <a:pt x="0" y="365759"/>
                </a:lnTo>
                <a:lnTo>
                  <a:pt x="219456" y="365759"/>
                </a:lnTo>
                <a:lnTo>
                  <a:pt x="219456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9" name="object 39"/>
          <p:cNvSpPr/>
          <p:nvPr/>
        </p:nvSpPr>
        <p:spPr>
          <a:xfrm>
            <a:off x="8634221" y="3561588"/>
            <a:ext cx="164783" cy="461963"/>
          </a:xfrm>
          <a:custGeom>
            <a:avLst/>
            <a:gdLst/>
            <a:ahLst/>
            <a:cxnLst/>
            <a:rect l="l" t="t" r="r" b="b"/>
            <a:pathLst>
              <a:path w="219709" h="615950">
                <a:moveTo>
                  <a:pt x="219455" y="0"/>
                </a:moveTo>
                <a:lnTo>
                  <a:pt x="0" y="0"/>
                </a:lnTo>
                <a:lnTo>
                  <a:pt x="0" y="615696"/>
                </a:lnTo>
                <a:lnTo>
                  <a:pt x="219455" y="615696"/>
                </a:lnTo>
                <a:lnTo>
                  <a:pt x="219455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0" name="object 40"/>
          <p:cNvSpPr/>
          <p:nvPr/>
        </p:nvSpPr>
        <p:spPr>
          <a:xfrm>
            <a:off x="1316737" y="3833622"/>
            <a:ext cx="165734" cy="190024"/>
          </a:xfrm>
          <a:custGeom>
            <a:avLst/>
            <a:gdLst/>
            <a:ahLst/>
            <a:cxnLst/>
            <a:rect l="l" t="t" r="r" b="b"/>
            <a:pathLst>
              <a:path w="220980" h="253364">
                <a:moveTo>
                  <a:pt x="220979" y="0"/>
                </a:moveTo>
                <a:lnTo>
                  <a:pt x="0" y="0"/>
                </a:lnTo>
                <a:lnTo>
                  <a:pt x="0" y="252983"/>
                </a:lnTo>
                <a:lnTo>
                  <a:pt x="220979" y="252983"/>
                </a:lnTo>
                <a:lnTo>
                  <a:pt x="220979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1" name="object 41"/>
          <p:cNvSpPr/>
          <p:nvPr/>
        </p:nvSpPr>
        <p:spPr>
          <a:xfrm>
            <a:off x="2816352" y="3803904"/>
            <a:ext cx="165734" cy="219551"/>
          </a:xfrm>
          <a:custGeom>
            <a:avLst/>
            <a:gdLst/>
            <a:ahLst/>
            <a:cxnLst/>
            <a:rect l="l" t="t" r="r" b="b"/>
            <a:pathLst>
              <a:path w="220979" h="292735">
                <a:moveTo>
                  <a:pt x="220979" y="0"/>
                </a:moveTo>
                <a:lnTo>
                  <a:pt x="0" y="0"/>
                </a:lnTo>
                <a:lnTo>
                  <a:pt x="0" y="292607"/>
                </a:lnTo>
                <a:lnTo>
                  <a:pt x="220979" y="292607"/>
                </a:lnTo>
                <a:lnTo>
                  <a:pt x="220979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2" name="object 42"/>
          <p:cNvSpPr/>
          <p:nvPr/>
        </p:nvSpPr>
        <p:spPr>
          <a:xfrm>
            <a:off x="4315968" y="3575304"/>
            <a:ext cx="165734" cy="448151"/>
          </a:xfrm>
          <a:custGeom>
            <a:avLst/>
            <a:gdLst/>
            <a:ahLst/>
            <a:cxnLst/>
            <a:rect l="l" t="t" r="r" b="b"/>
            <a:pathLst>
              <a:path w="220979" h="597535">
                <a:moveTo>
                  <a:pt x="220979" y="0"/>
                </a:moveTo>
                <a:lnTo>
                  <a:pt x="0" y="0"/>
                </a:lnTo>
                <a:lnTo>
                  <a:pt x="0" y="597407"/>
                </a:lnTo>
                <a:lnTo>
                  <a:pt x="220979" y="597407"/>
                </a:lnTo>
                <a:lnTo>
                  <a:pt x="220979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3" name="object 43"/>
          <p:cNvSpPr/>
          <p:nvPr/>
        </p:nvSpPr>
        <p:spPr>
          <a:xfrm>
            <a:off x="5815583" y="3634741"/>
            <a:ext cx="164783" cy="388619"/>
          </a:xfrm>
          <a:custGeom>
            <a:avLst/>
            <a:gdLst/>
            <a:ahLst/>
            <a:cxnLst/>
            <a:rect l="l" t="t" r="r" b="b"/>
            <a:pathLst>
              <a:path w="219709" h="518160">
                <a:moveTo>
                  <a:pt x="219456" y="0"/>
                </a:moveTo>
                <a:lnTo>
                  <a:pt x="0" y="0"/>
                </a:lnTo>
                <a:lnTo>
                  <a:pt x="0" y="518159"/>
                </a:lnTo>
                <a:lnTo>
                  <a:pt x="219456" y="518159"/>
                </a:lnTo>
                <a:lnTo>
                  <a:pt x="219456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4" name="object 44"/>
          <p:cNvSpPr/>
          <p:nvPr/>
        </p:nvSpPr>
        <p:spPr>
          <a:xfrm>
            <a:off x="7315200" y="3784473"/>
            <a:ext cx="164783" cy="239078"/>
          </a:xfrm>
          <a:custGeom>
            <a:avLst/>
            <a:gdLst/>
            <a:ahLst/>
            <a:cxnLst/>
            <a:rect l="l" t="t" r="r" b="b"/>
            <a:pathLst>
              <a:path w="219709" h="318770">
                <a:moveTo>
                  <a:pt x="219455" y="0"/>
                </a:moveTo>
                <a:lnTo>
                  <a:pt x="0" y="0"/>
                </a:lnTo>
                <a:lnTo>
                  <a:pt x="0" y="318516"/>
                </a:lnTo>
                <a:lnTo>
                  <a:pt x="219455" y="318516"/>
                </a:lnTo>
                <a:lnTo>
                  <a:pt x="21945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5" name="object 45"/>
          <p:cNvSpPr/>
          <p:nvPr/>
        </p:nvSpPr>
        <p:spPr>
          <a:xfrm>
            <a:off x="8814816" y="3526155"/>
            <a:ext cx="164783" cy="497205"/>
          </a:xfrm>
          <a:custGeom>
            <a:avLst/>
            <a:gdLst/>
            <a:ahLst/>
            <a:cxnLst/>
            <a:rect l="l" t="t" r="r" b="b"/>
            <a:pathLst>
              <a:path w="219709" h="662939">
                <a:moveTo>
                  <a:pt x="219455" y="0"/>
                </a:moveTo>
                <a:lnTo>
                  <a:pt x="0" y="0"/>
                </a:lnTo>
                <a:lnTo>
                  <a:pt x="0" y="662940"/>
                </a:lnTo>
                <a:lnTo>
                  <a:pt x="219455" y="662940"/>
                </a:lnTo>
                <a:lnTo>
                  <a:pt x="21945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6" name="object 46"/>
          <p:cNvSpPr/>
          <p:nvPr/>
        </p:nvSpPr>
        <p:spPr>
          <a:xfrm>
            <a:off x="106299" y="4023359"/>
            <a:ext cx="8997791" cy="0"/>
          </a:xfrm>
          <a:custGeom>
            <a:avLst/>
            <a:gdLst/>
            <a:ahLst/>
            <a:cxnLst/>
            <a:rect l="l" t="t" r="r" b="b"/>
            <a:pathLst>
              <a:path w="11997055">
                <a:moveTo>
                  <a:pt x="0" y="0"/>
                </a:moveTo>
                <a:lnTo>
                  <a:pt x="11996928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7" name="object 47"/>
          <p:cNvSpPr txBox="1"/>
          <p:nvPr/>
        </p:nvSpPr>
        <p:spPr>
          <a:xfrm>
            <a:off x="218389" y="3679603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11%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217830" y="3256026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36%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717446" y="3370136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29%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217348" y="3579267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17%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718024" y="3462909"/>
            <a:ext cx="368141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73" baseline="-9259" dirty="0">
                <a:solidFill>
                  <a:srgbClr val="404040"/>
                </a:solidFill>
                <a:latin typeface="Calibri"/>
                <a:cs typeface="Calibri"/>
              </a:rPr>
              <a:t>23%</a:t>
            </a:r>
            <a:r>
              <a:rPr sz="1013" spc="-129" baseline="-9259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24%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399091" y="3197734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39%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898993" y="3164586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41%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398609" y="3496056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22%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7717156" y="3396616"/>
            <a:ext cx="368141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73" baseline="-12345" dirty="0">
                <a:solidFill>
                  <a:srgbClr val="404040"/>
                </a:solidFill>
                <a:latin typeface="Calibri"/>
                <a:cs typeface="Calibri"/>
              </a:rPr>
              <a:t>26%</a:t>
            </a:r>
            <a:r>
              <a:rPr sz="1013" spc="-129" baseline="-123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27%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99669" y="3595078"/>
            <a:ext cx="368141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16%</a:t>
            </a:r>
            <a:r>
              <a:rPr sz="675" spc="-8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-6172" dirty="0">
                <a:solidFill>
                  <a:srgbClr val="404040"/>
                </a:solidFill>
                <a:latin typeface="Calibri"/>
                <a:cs typeface="Calibri"/>
              </a:rPr>
              <a:t>15%</a:t>
            </a:r>
            <a:endParaRPr sz="1013" baseline="-6172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2080545" y="3522536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20%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580447" y="3269076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35%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579869" y="3606927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15%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8079676" y="3184494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40%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261806" y="2986468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52%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761707" y="3102865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45%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080254" y="2986468"/>
            <a:ext cx="368141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73" baseline="-18518" dirty="0">
                <a:solidFill>
                  <a:srgbClr val="404040"/>
                </a:solidFill>
                <a:latin typeface="Calibri"/>
                <a:cs typeface="Calibri"/>
              </a:rPr>
              <a:t>50%</a:t>
            </a:r>
            <a:r>
              <a:rPr sz="1013" spc="-129" baseline="-18518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52%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6761131" y="3685604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10%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8261032" y="3510916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21%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2443163" y="3545014"/>
            <a:ext cx="368141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19%</a:t>
            </a:r>
            <a:r>
              <a:rPr sz="675" spc="-8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-37037" dirty="0">
                <a:solidFill>
                  <a:srgbClr val="404040"/>
                </a:solidFill>
                <a:latin typeface="Calibri"/>
                <a:cs typeface="Calibri"/>
              </a:rPr>
              <a:t>15%</a:t>
            </a:r>
            <a:endParaRPr sz="1013" baseline="-37037">
              <a:latin typeface="Calibri"/>
              <a:cs typeface="Calibr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6942391" y="3545014"/>
            <a:ext cx="368141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19%</a:t>
            </a:r>
            <a:r>
              <a:rPr sz="675" spc="-8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-27777" dirty="0">
                <a:solidFill>
                  <a:srgbClr val="404040"/>
                </a:solidFill>
                <a:latin typeface="Calibri"/>
                <a:cs typeface="Calibri"/>
              </a:rPr>
              <a:t>16%</a:t>
            </a:r>
            <a:endParaRPr sz="1013" baseline="-27777">
              <a:latin typeface="Calibri"/>
              <a:cs typeface="Calibri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762228" y="3671374"/>
            <a:ext cx="731044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73" baseline="-9259" dirty="0">
                <a:solidFill>
                  <a:srgbClr val="404040"/>
                </a:solidFill>
                <a:latin typeface="Calibri"/>
                <a:cs typeface="Calibri"/>
              </a:rPr>
              <a:t>10% </a:t>
            </a:r>
            <a:r>
              <a:rPr sz="1013" spc="78" baseline="-21604" dirty="0">
                <a:solidFill>
                  <a:srgbClr val="404040"/>
                </a:solidFill>
                <a:latin typeface="Calibri"/>
                <a:cs typeface="Calibri"/>
              </a:rPr>
              <a:t>9% </a:t>
            </a:r>
            <a:r>
              <a:rPr sz="1013" spc="73" baseline="3086" dirty="0">
                <a:solidFill>
                  <a:srgbClr val="404040"/>
                </a:solidFill>
                <a:latin typeface="Calibri"/>
                <a:cs typeface="Calibri"/>
              </a:rPr>
              <a:t>11%</a:t>
            </a:r>
            <a:r>
              <a:rPr sz="1013" spc="134" baseline="308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11%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2805683" y="3641694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13%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3942968" y="3418999"/>
            <a:ext cx="549593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73" baseline="33950" dirty="0">
                <a:solidFill>
                  <a:srgbClr val="404040"/>
                </a:solidFill>
                <a:latin typeface="Calibri"/>
                <a:cs typeface="Calibri"/>
              </a:rPr>
              <a:t>29%</a:t>
            </a:r>
            <a:r>
              <a:rPr sz="1013" spc="-107" baseline="339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26%</a:t>
            </a:r>
            <a:r>
              <a:rPr sz="675" spc="-68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3086" dirty="0">
                <a:solidFill>
                  <a:srgbClr val="404040"/>
                </a:solidFill>
                <a:latin typeface="Calibri"/>
                <a:cs typeface="Calibri"/>
              </a:rPr>
              <a:t>26%</a:t>
            </a:r>
            <a:endParaRPr sz="1013" baseline="3086">
              <a:latin typeface="Calibri"/>
              <a:cs typeface="Calibri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442775" y="3418999"/>
            <a:ext cx="549593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73" baseline="6172" dirty="0">
                <a:solidFill>
                  <a:srgbClr val="404040"/>
                </a:solidFill>
                <a:latin typeface="Calibri"/>
                <a:cs typeface="Calibri"/>
              </a:rPr>
              <a:t>27%</a:t>
            </a:r>
            <a:r>
              <a:rPr sz="1013" spc="-107" baseline="6172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26%</a:t>
            </a:r>
            <a:r>
              <a:rPr sz="675" spc="-68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-33950" dirty="0">
                <a:solidFill>
                  <a:srgbClr val="404040"/>
                </a:solidFill>
                <a:latin typeface="Calibri"/>
                <a:cs typeface="Calibri"/>
              </a:rPr>
              <a:t>23%</a:t>
            </a:r>
            <a:endParaRPr sz="1013" baseline="-33950">
              <a:latin typeface="Calibri"/>
              <a:cs typeface="Calibr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7305007" y="3621786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14%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8442293" y="3363468"/>
            <a:ext cx="549593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73" baseline="-15432" dirty="0">
                <a:solidFill>
                  <a:srgbClr val="404040"/>
                </a:solidFill>
                <a:latin typeface="Calibri"/>
                <a:cs typeface="Calibri"/>
              </a:rPr>
              <a:t>28%</a:t>
            </a:r>
            <a:r>
              <a:rPr sz="1013" spc="-107" baseline="-15432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-21604" dirty="0">
                <a:solidFill>
                  <a:srgbClr val="404040"/>
                </a:solidFill>
                <a:latin typeface="Calibri"/>
                <a:cs typeface="Calibri"/>
              </a:rPr>
              <a:t>27%</a:t>
            </a:r>
            <a:r>
              <a:rPr sz="1013" spc="-101" baseline="-2160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29%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201472" y="4064318"/>
            <a:ext cx="130921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Avsaknad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av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resurser och</a:t>
            </a:r>
            <a:r>
              <a:rPr sz="788" spc="-6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tid</a:t>
            </a:r>
            <a:endParaRPr sz="788">
              <a:latin typeface="Arial"/>
              <a:cs typeface="Aria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1723454" y="4064318"/>
            <a:ext cx="126444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Interkulturell kommunikation</a:t>
            </a:r>
            <a:endParaRPr sz="788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3412141" y="4064318"/>
            <a:ext cx="88630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Kulturella</a:t>
            </a:r>
            <a:r>
              <a:rPr sz="788" spc="-23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skillnader</a:t>
            </a:r>
            <a:endParaRPr sz="788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992719" y="4064318"/>
            <a:ext cx="724852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Leda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på</a:t>
            </a:r>
            <a:r>
              <a:rPr sz="788" spc="-56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distans</a:t>
            </a:r>
            <a:endParaRPr sz="788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6331173" y="4064318"/>
            <a:ext cx="1047274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279083" marR="3810" indent="-270034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Rekrytera internationell  kompetens</a:t>
            </a:r>
            <a:endParaRPr sz="788">
              <a:latin typeface="Arial"/>
              <a:cs typeface="Aria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7608570" y="4064318"/>
            <a:ext cx="1492567" cy="265425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algn="ctr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Skapa </a:t>
            </a:r>
            <a:r>
              <a:rPr sz="788" spc="-4" dirty="0" err="1">
                <a:solidFill>
                  <a:srgbClr val="585858"/>
                </a:solidFill>
                <a:latin typeface="Arial"/>
                <a:cs typeface="Arial"/>
              </a:rPr>
              <a:t>nätverk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endParaRPr lang="sv-SE" sz="788" spc="-4" dirty="0">
              <a:solidFill>
                <a:srgbClr val="585858"/>
              </a:solidFill>
              <a:latin typeface="Arial"/>
              <a:cs typeface="Arial"/>
            </a:endParaRPr>
          </a:p>
          <a:p>
            <a:pPr marL="9525" algn="ctr">
              <a:spcBef>
                <a:spcPts val="79"/>
              </a:spcBef>
            </a:pPr>
            <a:r>
              <a:rPr sz="788" spc="-4" dirty="0" err="1">
                <a:solidFill>
                  <a:srgbClr val="585858"/>
                </a:solidFill>
                <a:latin typeface="Arial"/>
                <a:cs typeface="Arial"/>
              </a:rPr>
              <a:t>på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 nya</a:t>
            </a:r>
            <a:r>
              <a:rPr sz="788" spc="-1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marknader</a:t>
            </a:r>
            <a:endParaRPr sz="788" dirty="0">
              <a:latin typeface="Arial"/>
              <a:cs typeface="Arial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1335024" y="1875662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5"/>
                </a:moveTo>
                <a:lnTo>
                  <a:pt x="67056" y="67055"/>
                </a:lnTo>
                <a:lnTo>
                  <a:pt x="67056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1" name="object 81"/>
          <p:cNvSpPr txBox="1"/>
          <p:nvPr/>
        </p:nvSpPr>
        <p:spPr>
          <a:xfrm>
            <a:off x="1397317" y="1822704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med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2726055" y="1875662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3" name="object 83"/>
          <p:cNvSpPr txBox="1"/>
          <p:nvPr/>
        </p:nvSpPr>
        <p:spPr>
          <a:xfrm>
            <a:off x="2788348" y="1822704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utan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4117085" y="1875662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5" name="object 85"/>
          <p:cNvSpPr txBox="1"/>
          <p:nvPr/>
        </p:nvSpPr>
        <p:spPr>
          <a:xfrm>
            <a:off x="4179569" y="1822704"/>
            <a:ext cx="581025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Koncernchef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4924044" y="1875662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7" name="object 87"/>
          <p:cNvSpPr txBox="1"/>
          <p:nvPr/>
        </p:nvSpPr>
        <p:spPr>
          <a:xfrm>
            <a:off x="4987004" y="1822704"/>
            <a:ext cx="60293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5753862" y="1875662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9" name="object 89"/>
          <p:cNvSpPr txBox="1"/>
          <p:nvPr/>
        </p:nvSpPr>
        <p:spPr>
          <a:xfrm>
            <a:off x="5816536" y="1822704"/>
            <a:ext cx="128016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Styrelse-ledamot/ordförande</a:t>
            </a:r>
            <a:endParaRPr sz="788">
              <a:latin typeface="Arial"/>
              <a:cs typeface="Arial"/>
            </a:endParaRPr>
          </a:p>
        </p:txBody>
      </p:sp>
      <p:sp>
        <p:nvSpPr>
          <p:cNvPr id="90" name="object 90"/>
          <p:cNvSpPr/>
          <p:nvPr/>
        </p:nvSpPr>
        <p:spPr>
          <a:xfrm>
            <a:off x="7261478" y="1875662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1" name="object 91"/>
          <p:cNvSpPr txBox="1"/>
          <p:nvPr/>
        </p:nvSpPr>
        <p:spPr>
          <a:xfrm>
            <a:off x="7324439" y="1822704"/>
            <a:ext cx="15763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VD</a:t>
            </a:r>
            <a:endParaRPr sz="788">
              <a:latin typeface="Arial"/>
              <a:cs typeface="Arial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7645526" y="1875662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5"/>
                </a:moveTo>
                <a:lnTo>
                  <a:pt x="67055" y="67055"/>
                </a:lnTo>
                <a:lnTo>
                  <a:pt x="67055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3" name="object 93"/>
          <p:cNvSpPr txBox="1"/>
          <p:nvPr/>
        </p:nvSpPr>
        <p:spPr>
          <a:xfrm>
            <a:off x="7709153" y="1822704"/>
            <a:ext cx="28670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Ä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gare</a:t>
            </a:r>
            <a:endParaRPr sz="788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2" y="241745"/>
            <a:ext cx="2311718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</a:t>
            </a:r>
            <a:r>
              <a:rPr sz="2400" spc="-255" dirty="0">
                <a:solidFill>
                  <a:schemeClr val="bg2"/>
                </a:solidFill>
              </a:rPr>
              <a:t> </a:t>
            </a:r>
            <a:r>
              <a:rPr sz="2400" spc="-71" dirty="0">
                <a:solidFill>
                  <a:schemeClr val="bg2"/>
                </a:solidFill>
              </a:rPr>
              <a:t>detalj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2186558" y="1907666"/>
            <a:ext cx="640080" cy="164783"/>
          </a:xfrm>
          <a:custGeom>
            <a:avLst/>
            <a:gdLst/>
            <a:ahLst/>
            <a:cxnLst/>
            <a:rect l="l" t="t" r="r" b="b"/>
            <a:pathLst>
              <a:path w="853439" h="219710">
                <a:moveTo>
                  <a:pt x="853439" y="0"/>
                </a:moveTo>
                <a:lnTo>
                  <a:pt x="0" y="0"/>
                </a:lnTo>
                <a:lnTo>
                  <a:pt x="0" y="219456"/>
                </a:lnTo>
                <a:lnTo>
                  <a:pt x="853439" y="219456"/>
                </a:lnTo>
                <a:lnTo>
                  <a:pt x="85343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186559" y="2320290"/>
            <a:ext cx="408146" cy="164783"/>
          </a:xfrm>
          <a:custGeom>
            <a:avLst/>
            <a:gdLst/>
            <a:ahLst/>
            <a:cxnLst/>
            <a:rect l="l" t="t" r="r" b="b"/>
            <a:pathLst>
              <a:path w="544195" h="219710">
                <a:moveTo>
                  <a:pt x="544067" y="0"/>
                </a:moveTo>
                <a:lnTo>
                  <a:pt x="0" y="0"/>
                </a:lnTo>
                <a:lnTo>
                  <a:pt x="0" y="219455"/>
                </a:lnTo>
                <a:lnTo>
                  <a:pt x="544067" y="219455"/>
                </a:lnTo>
                <a:lnTo>
                  <a:pt x="54406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2186558" y="2731769"/>
            <a:ext cx="845820" cy="164783"/>
          </a:xfrm>
          <a:custGeom>
            <a:avLst/>
            <a:gdLst/>
            <a:ahLst/>
            <a:cxnLst/>
            <a:rect l="l" t="t" r="r" b="b"/>
            <a:pathLst>
              <a:path w="1127760" h="219710">
                <a:moveTo>
                  <a:pt x="1127760" y="0"/>
                </a:moveTo>
                <a:lnTo>
                  <a:pt x="0" y="0"/>
                </a:lnTo>
                <a:lnTo>
                  <a:pt x="0" y="219456"/>
                </a:lnTo>
                <a:lnTo>
                  <a:pt x="1127760" y="219456"/>
                </a:lnTo>
                <a:lnTo>
                  <a:pt x="112776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2186558" y="3143250"/>
            <a:ext cx="827723" cy="164783"/>
          </a:xfrm>
          <a:custGeom>
            <a:avLst/>
            <a:gdLst/>
            <a:ahLst/>
            <a:cxnLst/>
            <a:rect l="l" t="t" r="r" b="b"/>
            <a:pathLst>
              <a:path w="1103629" h="219710">
                <a:moveTo>
                  <a:pt x="1103376" y="0"/>
                </a:moveTo>
                <a:lnTo>
                  <a:pt x="0" y="0"/>
                </a:lnTo>
                <a:lnTo>
                  <a:pt x="0" y="219456"/>
                </a:lnTo>
                <a:lnTo>
                  <a:pt x="1103376" y="219456"/>
                </a:lnTo>
                <a:lnTo>
                  <a:pt x="110337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2186558" y="3554731"/>
            <a:ext cx="929640" cy="165734"/>
          </a:xfrm>
          <a:custGeom>
            <a:avLst/>
            <a:gdLst/>
            <a:ahLst/>
            <a:cxnLst/>
            <a:rect l="l" t="t" r="r" b="b"/>
            <a:pathLst>
              <a:path w="1239520" h="220979">
                <a:moveTo>
                  <a:pt x="1239012" y="0"/>
                </a:moveTo>
                <a:lnTo>
                  <a:pt x="0" y="0"/>
                </a:lnTo>
                <a:lnTo>
                  <a:pt x="0" y="220980"/>
                </a:lnTo>
                <a:lnTo>
                  <a:pt x="1239012" y="220980"/>
                </a:lnTo>
                <a:lnTo>
                  <a:pt x="123901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2186559" y="3967352"/>
            <a:ext cx="132874" cy="164783"/>
          </a:xfrm>
          <a:custGeom>
            <a:avLst/>
            <a:gdLst/>
            <a:ahLst/>
            <a:cxnLst/>
            <a:rect l="l" t="t" r="r" b="b"/>
            <a:pathLst>
              <a:path w="177164" h="219710">
                <a:moveTo>
                  <a:pt x="176783" y="0"/>
                </a:moveTo>
                <a:lnTo>
                  <a:pt x="0" y="0"/>
                </a:lnTo>
                <a:lnTo>
                  <a:pt x="0" y="219456"/>
                </a:lnTo>
                <a:lnTo>
                  <a:pt x="176783" y="219456"/>
                </a:lnTo>
                <a:lnTo>
                  <a:pt x="176783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2215705" y="4378833"/>
            <a:ext cx="0" cy="164783"/>
          </a:xfrm>
          <a:custGeom>
            <a:avLst/>
            <a:gdLst/>
            <a:ahLst/>
            <a:cxnLst/>
            <a:rect l="l" t="t" r="r" b="b"/>
            <a:pathLst>
              <a:path h="219710">
                <a:moveTo>
                  <a:pt x="0" y="0"/>
                </a:moveTo>
                <a:lnTo>
                  <a:pt x="0" y="219455"/>
                </a:lnTo>
              </a:path>
            </a:pathLst>
          </a:custGeom>
          <a:ln w="77724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2186559" y="1784223"/>
            <a:ext cx="1830229" cy="0"/>
          </a:xfrm>
          <a:custGeom>
            <a:avLst/>
            <a:gdLst/>
            <a:ahLst/>
            <a:cxnLst/>
            <a:rect l="l" t="t" r="r" b="b"/>
            <a:pathLst>
              <a:path w="2440304">
                <a:moveTo>
                  <a:pt x="0" y="0"/>
                </a:moveTo>
                <a:lnTo>
                  <a:pt x="243992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2186558" y="1784223"/>
            <a:ext cx="0" cy="2882741"/>
          </a:xfrm>
          <a:custGeom>
            <a:avLst/>
            <a:gdLst/>
            <a:ahLst/>
            <a:cxnLst/>
            <a:rect l="l" t="t" r="r" b="b"/>
            <a:pathLst>
              <a:path h="3843654">
                <a:moveTo>
                  <a:pt x="0" y="0"/>
                </a:moveTo>
                <a:lnTo>
                  <a:pt x="0" y="3843528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 txBox="1"/>
          <p:nvPr/>
        </p:nvSpPr>
        <p:spPr>
          <a:xfrm>
            <a:off x="2874264" y="1920050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35%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42425" y="2332006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22%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80194" y="2743962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46%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61716" y="3155918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45%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63633" y="3567874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51%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366962" y="3979736"/>
            <a:ext cx="1571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7%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292952" y="4391711"/>
            <a:ext cx="1571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3%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105501" y="1587055"/>
            <a:ext cx="204978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347186" algn="l"/>
                <a:tab pos="713423" algn="l"/>
                <a:tab pos="1079183" algn="l"/>
                <a:tab pos="1445419" algn="l"/>
                <a:tab pos="1783556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	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6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8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51688" y="1854708"/>
            <a:ext cx="1531144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298133" marR="3810" indent="-289084">
              <a:lnSpc>
                <a:spcPts val="907"/>
              </a:lnSpc>
              <a:spcBef>
                <a:spcPts val="13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arbeta med ett värdebyggande  förändringsledarskap</a:t>
            </a:r>
            <a:endParaRPr sz="788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6303" y="2266665"/>
            <a:ext cx="1664018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667702" marR="3810" indent="-658654">
              <a:lnSpc>
                <a:spcPts val="907"/>
              </a:lnSpc>
              <a:spcBef>
                <a:spcPts val="13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se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till att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våra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leverantörer arbetar  hållbart</a:t>
            </a:r>
            <a:endParaRPr sz="788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62889" y="2678621"/>
            <a:ext cx="1547813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309563" marR="3810" indent="-300514">
              <a:lnSpc>
                <a:spcPts val="907"/>
              </a:lnSpc>
              <a:spcBef>
                <a:spcPts val="13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skapa hållbarhet för att vara en  attraktiv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arbetsgivare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01878" y="3090481"/>
            <a:ext cx="1408748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150971" marR="3810" indent="-141923">
              <a:lnSpc>
                <a:spcPts val="907"/>
              </a:lnSpc>
              <a:spcBef>
                <a:spcPts val="13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skapa hållbarhet för att vara  attraktiva för våra</a:t>
            </a:r>
            <a:r>
              <a:rPr sz="788" spc="-1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kunder</a:t>
            </a:r>
            <a:endParaRPr sz="788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85393" y="3502437"/>
            <a:ext cx="1624965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576263" marR="3810" indent="-567214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Hållbarhet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är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viktigt för att stärka 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vår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varumärke</a:t>
            </a:r>
            <a:endParaRPr sz="788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619059" y="3972021"/>
            <a:ext cx="49149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Ej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relevant</a:t>
            </a:r>
            <a:endParaRPr sz="788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802607" y="4383939"/>
            <a:ext cx="30908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nn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:</a:t>
            </a:r>
            <a:endParaRPr sz="788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2933" y="1133665"/>
            <a:ext cx="3702844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Vilka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ledarskapsutmaningar </a:t>
            </a:r>
            <a:r>
              <a:rPr sz="1050" spc="56" dirty="0">
                <a:solidFill>
                  <a:schemeClr val="bg2"/>
                </a:solidFill>
                <a:latin typeface="Calibri"/>
                <a:cs typeface="Calibri"/>
              </a:rPr>
              <a:t>ser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gällande</a:t>
            </a:r>
            <a:r>
              <a:rPr sz="1050" spc="-9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hållbarhet?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572000" y="1028700"/>
            <a:ext cx="0" cy="3500914"/>
          </a:xfrm>
          <a:custGeom>
            <a:avLst/>
            <a:gdLst/>
            <a:ahLst/>
            <a:cxnLst/>
            <a:rect l="l" t="t" r="r" b="b"/>
            <a:pathLst>
              <a:path h="4667885">
                <a:moveTo>
                  <a:pt x="0" y="0"/>
                </a:moveTo>
                <a:lnTo>
                  <a:pt x="0" y="4667694"/>
                </a:lnTo>
              </a:path>
            </a:pathLst>
          </a:custGeom>
          <a:ln w="6096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6576821" y="1892808"/>
            <a:ext cx="409575" cy="144304"/>
          </a:xfrm>
          <a:custGeom>
            <a:avLst/>
            <a:gdLst/>
            <a:ahLst/>
            <a:cxnLst/>
            <a:rect l="l" t="t" r="r" b="b"/>
            <a:pathLst>
              <a:path w="546100" h="192405">
                <a:moveTo>
                  <a:pt x="545592" y="0"/>
                </a:moveTo>
                <a:lnTo>
                  <a:pt x="0" y="0"/>
                </a:lnTo>
                <a:lnTo>
                  <a:pt x="0" y="192023"/>
                </a:lnTo>
                <a:lnTo>
                  <a:pt x="545592" y="192023"/>
                </a:lnTo>
                <a:lnTo>
                  <a:pt x="54559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0" name="object 30"/>
          <p:cNvSpPr/>
          <p:nvPr/>
        </p:nvSpPr>
        <p:spPr>
          <a:xfrm>
            <a:off x="6576821" y="2252853"/>
            <a:ext cx="1043940" cy="144304"/>
          </a:xfrm>
          <a:custGeom>
            <a:avLst/>
            <a:gdLst/>
            <a:ahLst/>
            <a:cxnLst/>
            <a:rect l="l" t="t" r="r" b="b"/>
            <a:pathLst>
              <a:path w="1391920" h="192405">
                <a:moveTo>
                  <a:pt x="1391411" y="0"/>
                </a:moveTo>
                <a:lnTo>
                  <a:pt x="0" y="0"/>
                </a:lnTo>
                <a:lnTo>
                  <a:pt x="0" y="192024"/>
                </a:lnTo>
                <a:lnTo>
                  <a:pt x="1391411" y="192024"/>
                </a:lnTo>
                <a:lnTo>
                  <a:pt x="139141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1" name="object 31"/>
          <p:cNvSpPr/>
          <p:nvPr/>
        </p:nvSpPr>
        <p:spPr>
          <a:xfrm>
            <a:off x="6576822" y="2612898"/>
            <a:ext cx="316706" cy="144304"/>
          </a:xfrm>
          <a:custGeom>
            <a:avLst/>
            <a:gdLst/>
            <a:ahLst/>
            <a:cxnLst/>
            <a:rect l="l" t="t" r="r" b="b"/>
            <a:pathLst>
              <a:path w="422275" h="192404">
                <a:moveTo>
                  <a:pt x="422148" y="0"/>
                </a:moveTo>
                <a:lnTo>
                  <a:pt x="0" y="0"/>
                </a:lnTo>
                <a:lnTo>
                  <a:pt x="0" y="192024"/>
                </a:lnTo>
                <a:lnTo>
                  <a:pt x="422148" y="192024"/>
                </a:lnTo>
                <a:lnTo>
                  <a:pt x="42214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object 32"/>
          <p:cNvSpPr/>
          <p:nvPr/>
        </p:nvSpPr>
        <p:spPr>
          <a:xfrm>
            <a:off x="6576821" y="2974086"/>
            <a:ext cx="506730" cy="144304"/>
          </a:xfrm>
          <a:custGeom>
            <a:avLst/>
            <a:gdLst/>
            <a:ahLst/>
            <a:cxnLst/>
            <a:rect l="l" t="t" r="r" b="b"/>
            <a:pathLst>
              <a:path w="675640" h="192404">
                <a:moveTo>
                  <a:pt x="675131" y="0"/>
                </a:moveTo>
                <a:lnTo>
                  <a:pt x="0" y="0"/>
                </a:lnTo>
                <a:lnTo>
                  <a:pt x="0" y="192024"/>
                </a:lnTo>
                <a:lnTo>
                  <a:pt x="675131" y="192024"/>
                </a:lnTo>
                <a:lnTo>
                  <a:pt x="67513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3" name="object 33"/>
          <p:cNvSpPr/>
          <p:nvPr/>
        </p:nvSpPr>
        <p:spPr>
          <a:xfrm>
            <a:off x="6576821" y="3334131"/>
            <a:ext cx="323850" cy="144304"/>
          </a:xfrm>
          <a:custGeom>
            <a:avLst/>
            <a:gdLst/>
            <a:ahLst/>
            <a:cxnLst/>
            <a:rect l="l" t="t" r="r" b="b"/>
            <a:pathLst>
              <a:path w="431800" h="192404">
                <a:moveTo>
                  <a:pt x="431292" y="0"/>
                </a:moveTo>
                <a:lnTo>
                  <a:pt x="0" y="0"/>
                </a:lnTo>
                <a:lnTo>
                  <a:pt x="0" y="192024"/>
                </a:lnTo>
                <a:lnTo>
                  <a:pt x="431292" y="192024"/>
                </a:lnTo>
                <a:lnTo>
                  <a:pt x="43129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4" name="object 34"/>
          <p:cNvSpPr/>
          <p:nvPr/>
        </p:nvSpPr>
        <p:spPr>
          <a:xfrm>
            <a:off x="6576821" y="3694176"/>
            <a:ext cx="845820" cy="144304"/>
          </a:xfrm>
          <a:custGeom>
            <a:avLst/>
            <a:gdLst/>
            <a:ahLst/>
            <a:cxnLst/>
            <a:rect l="l" t="t" r="r" b="b"/>
            <a:pathLst>
              <a:path w="1127759" h="192404">
                <a:moveTo>
                  <a:pt x="1127759" y="0"/>
                </a:moveTo>
                <a:lnTo>
                  <a:pt x="0" y="0"/>
                </a:lnTo>
                <a:lnTo>
                  <a:pt x="0" y="192023"/>
                </a:lnTo>
                <a:lnTo>
                  <a:pt x="1127759" y="192023"/>
                </a:lnTo>
                <a:lnTo>
                  <a:pt x="112775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5" name="object 35"/>
          <p:cNvSpPr/>
          <p:nvPr/>
        </p:nvSpPr>
        <p:spPr>
          <a:xfrm>
            <a:off x="6576821" y="4054221"/>
            <a:ext cx="140970" cy="144304"/>
          </a:xfrm>
          <a:custGeom>
            <a:avLst/>
            <a:gdLst/>
            <a:ahLst/>
            <a:cxnLst/>
            <a:rect l="l" t="t" r="r" b="b"/>
            <a:pathLst>
              <a:path w="187959" h="192404">
                <a:moveTo>
                  <a:pt x="187451" y="0"/>
                </a:moveTo>
                <a:lnTo>
                  <a:pt x="0" y="0"/>
                </a:lnTo>
                <a:lnTo>
                  <a:pt x="0" y="192024"/>
                </a:lnTo>
                <a:lnTo>
                  <a:pt x="187451" y="192024"/>
                </a:lnTo>
                <a:lnTo>
                  <a:pt x="18745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6" name="object 36"/>
          <p:cNvSpPr/>
          <p:nvPr/>
        </p:nvSpPr>
        <p:spPr>
          <a:xfrm>
            <a:off x="6607682" y="4415409"/>
            <a:ext cx="0" cy="144304"/>
          </a:xfrm>
          <a:custGeom>
            <a:avLst/>
            <a:gdLst/>
            <a:ahLst/>
            <a:cxnLst/>
            <a:rect l="l" t="t" r="r" b="b"/>
            <a:pathLst>
              <a:path h="192404">
                <a:moveTo>
                  <a:pt x="0" y="0"/>
                </a:moveTo>
                <a:lnTo>
                  <a:pt x="0" y="192023"/>
                </a:lnTo>
              </a:path>
            </a:pathLst>
          </a:custGeom>
          <a:ln w="82296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7" name="object 37"/>
          <p:cNvSpPr/>
          <p:nvPr/>
        </p:nvSpPr>
        <p:spPr>
          <a:xfrm>
            <a:off x="6576821" y="1784223"/>
            <a:ext cx="1941195" cy="0"/>
          </a:xfrm>
          <a:custGeom>
            <a:avLst/>
            <a:gdLst/>
            <a:ahLst/>
            <a:cxnLst/>
            <a:rect l="l" t="t" r="r" b="b"/>
            <a:pathLst>
              <a:path w="2588259">
                <a:moveTo>
                  <a:pt x="0" y="0"/>
                </a:moveTo>
                <a:lnTo>
                  <a:pt x="258775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8" name="object 38"/>
          <p:cNvSpPr/>
          <p:nvPr/>
        </p:nvSpPr>
        <p:spPr>
          <a:xfrm>
            <a:off x="6576821" y="1784223"/>
            <a:ext cx="0" cy="2882741"/>
          </a:xfrm>
          <a:custGeom>
            <a:avLst/>
            <a:gdLst/>
            <a:ahLst/>
            <a:cxnLst/>
            <a:rect l="l" t="t" r="r" b="b"/>
            <a:pathLst>
              <a:path h="3843654">
                <a:moveTo>
                  <a:pt x="0" y="0"/>
                </a:moveTo>
                <a:lnTo>
                  <a:pt x="0" y="3843528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9" name="object 39"/>
          <p:cNvSpPr txBox="1"/>
          <p:nvPr/>
        </p:nvSpPr>
        <p:spPr>
          <a:xfrm>
            <a:off x="7668672" y="2254758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54%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941248" y="2615280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16%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131272" y="2975514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26%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948583" y="3336036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17%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471410" y="3696557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44%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766178" y="4057079"/>
            <a:ext cx="1571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7%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687312" y="4417086"/>
            <a:ext cx="15763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3%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496430" y="1587055"/>
            <a:ext cx="2160270" cy="448809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369569" algn="l"/>
                <a:tab pos="757238" algn="l"/>
                <a:tab pos="1145381" algn="l"/>
                <a:tab pos="1534001" algn="l"/>
                <a:tab pos="1894046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	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6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8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  <a:p>
            <a:pPr>
              <a:spcBef>
                <a:spcPts val="8"/>
              </a:spcBef>
            </a:pPr>
            <a:endParaRPr sz="1275">
              <a:latin typeface="Times New Roman"/>
              <a:cs typeface="Times New Roman"/>
            </a:endParaRPr>
          </a:p>
          <a:p>
            <a:pPr marL="547688"/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21%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392960" y="1886521"/>
            <a:ext cx="110918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Avsaknad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av</a:t>
            </a:r>
            <a:r>
              <a:rPr sz="788" spc="-6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kompetens</a:t>
            </a:r>
            <a:endParaRPr sz="788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192935" y="2246947"/>
            <a:ext cx="130921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Avsaknad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av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resurser och</a:t>
            </a:r>
            <a:r>
              <a:rPr sz="788" spc="-6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tid</a:t>
            </a:r>
            <a:endParaRPr sz="788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786694" y="2607278"/>
            <a:ext cx="171497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Bristande kunskap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om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kundens</a:t>
            </a:r>
            <a:r>
              <a:rPr sz="788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behov</a:t>
            </a:r>
            <a:endParaRPr sz="788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398485" y="2967799"/>
            <a:ext cx="110347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Bristande mål och</a:t>
            </a:r>
            <a:r>
              <a:rPr sz="788" spc="-3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vision</a:t>
            </a:r>
            <a:endParaRPr sz="788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831271" y="3328225"/>
            <a:ext cx="167020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Bristande stöd/förståelse från</a:t>
            </a:r>
            <a:r>
              <a:rPr sz="788" spc="-1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ledning</a:t>
            </a:r>
            <a:endParaRPr sz="788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109305" y="3631121"/>
            <a:ext cx="1392554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412433" marR="3810" indent="-403384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Bristande stöd/förståelse bland  medarbetare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009989" y="4049078"/>
            <a:ext cx="49149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Ej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relevant</a:t>
            </a:r>
            <a:endParaRPr sz="788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193536" y="4409541"/>
            <a:ext cx="30908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nn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:</a:t>
            </a:r>
            <a:endParaRPr sz="788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793361" y="1133665"/>
            <a:ext cx="3711416" cy="333264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marR="3810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8" dirty="0">
                <a:solidFill>
                  <a:schemeClr val="bg2"/>
                </a:solidFill>
                <a:latin typeface="Calibri"/>
                <a:cs typeface="Calibri"/>
              </a:rPr>
              <a:t>Vilket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är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det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största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hindret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 </a:t>
            </a:r>
            <a:r>
              <a:rPr sz="1050" spc="75" dirty="0">
                <a:solidFill>
                  <a:schemeClr val="bg2"/>
                </a:solidFill>
                <a:latin typeface="Calibri"/>
                <a:cs typeface="Calibri"/>
              </a:rPr>
              <a:t>som</a:t>
            </a:r>
            <a:r>
              <a:rPr sz="1050" spc="-161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ledare </a:t>
            </a:r>
            <a:r>
              <a:rPr sz="1050" spc="38" dirty="0">
                <a:solidFill>
                  <a:schemeClr val="bg2"/>
                </a:solidFill>
                <a:latin typeface="Calibri"/>
                <a:cs typeface="Calibri"/>
              </a:rPr>
              <a:t>stöter </a:t>
            </a:r>
            <a:r>
              <a:rPr sz="1050" spc="60" dirty="0">
                <a:solidFill>
                  <a:schemeClr val="bg2"/>
                </a:solidFill>
                <a:latin typeface="Calibri"/>
                <a:cs typeface="Calibri"/>
              </a:rPr>
              <a:t>på </a:t>
            </a:r>
            <a:r>
              <a:rPr sz="1050" spc="26" dirty="0">
                <a:solidFill>
                  <a:schemeClr val="bg2"/>
                </a:solidFill>
                <a:latin typeface="Calibri"/>
                <a:cs typeface="Calibri"/>
              </a:rPr>
              <a:t>vid 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förändringsprocesser?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3" y="241745"/>
            <a:ext cx="4116229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 </a:t>
            </a:r>
            <a:r>
              <a:rPr sz="2400" spc="-71" dirty="0">
                <a:solidFill>
                  <a:schemeClr val="bg2"/>
                </a:solidFill>
              </a:rPr>
              <a:t>detalj </a:t>
            </a:r>
            <a:r>
              <a:rPr sz="2400" spc="49" dirty="0">
                <a:solidFill>
                  <a:schemeClr val="bg2"/>
                </a:solidFill>
              </a:rPr>
              <a:t>-</a:t>
            </a:r>
            <a:r>
              <a:rPr sz="2400" spc="-315" dirty="0">
                <a:solidFill>
                  <a:schemeClr val="bg2"/>
                </a:solidFill>
              </a:rPr>
              <a:t> </a:t>
            </a:r>
            <a:r>
              <a:rPr sz="2400" spc="-68" dirty="0">
                <a:solidFill>
                  <a:schemeClr val="bg2"/>
                </a:solidFill>
              </a:rPr>
              <a:t>Befattning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217169" y="1695869"/>
            <a:ext cx="198120" cy="306705"/>
          </a:xfrm>
          <a:custGeom>
            <a:avLst/>
            <a:gdLst/>
            <a:ahLst/>
            <a:cxnLst/>
            <a:rect l="l" t="t" r="r" b="b"/>
            <a:pathLst>
              <a:path w="264159" h="408939">
                <a:moveTo>
                  <a:pt x="263652" y="0"/>
                </a:moveTo>
                <a:lnTo>
                  <a:pt x="0" y="0"/>
                </a:lnTo>
                <a:lnTo>
                  <a:pt x="0" y="408431"/>
                </a:lnTo>
                <a:lnTo>
                  <a:pt x="263652" y="408431"/>
                </a:lnTo>
                <a:lnTo>
                  <a:pt x="26365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016251" y="1829601"/>
            <a:ext cx="198120" cy="172878"/>
          </a:xfrm>
          <a:custGeom>
            <a:avLst/>
            <a:gdLst/>
            <a:ahLst/>
            <a:cxnLst/>
            <a:rect l="l" t="t" r="r" b="b"/>
            <a:pathLst>
              <a:path w="264160" h="230504">
                <a:moveTo>
                  <a:pt x="263651" y="0"/>
                </a:moveTo>
                <a:lnTo>
                  <a:pt x="0" y="0"/>
                </a:lnTo>
                <a:lnTo>
                  <a:pt x="0" y="230124"/>
                </a:lnTo>
                <a:lnTo>
                  <a:pt x="263651" y="230124"/>
                </a:lnTo>
                <a:lnTo>
                  <a:pt x="26365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3815333" y="1570140"/>
            <a:ext cx="198120" cy="432435"/>
          </a:xfrm>
          <a:custGeom>
            <a:avLst/>
            <a:gdLst/>
            <a:ahLst/>
            <a:cxnLst/>
            <a:rect l="l" t="t" r="r" b="b"/>
            <a:pathLst>
              <a:path w="264160" h="576579">
                <a:moveTo>
                  <a:pt x="263651" y="0"/>
                </a:moveTo>
                <a:lnTo>
                  <a:pt x="0" y="0"/>
                </a:lnTo>
                <a:lnTo>
                  <a:pt x="0" y="576071"/>
                </a:lnTo>
                <a:lnTo>
                  <a:pt x="263651" y="576071"/>
                </a:lnTo>
                <a:lnTo>
                  <a:pt x="26365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5613273" y="1602144"/>
            <a:ext cx="198120" cy="400050"/>
          </a:xfrm>
          <a:custGeom>
            <a:avLst/>
            <a:gdLst/>
            <a:ahLst/>
            <a:cxnLst/>
            <a:rect l="l" t="t" r="r" b="b"/>
            <a:pathLst>
              <a:path w="264159" h="533400">
                <a:moveTo>
                  <a:pt x="263651" y="0"/>
                </a:moveTo>
                <a:lnTo>
                  <a:pt x="0" y="0"/>
                </a:lnTo>
                <a:lnTo>
                  <a:pt x="0" y="533400"/>
                </a:lnTo>
                <a:lnTo>
                  <a:pt x="263651" y="533400"/>
                </a:lnTo>
                <a:lnTo>
                  <a:pt x="26365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7412355" y="1540422"/>
            <a:ext cx="198120" cy="461963"/>
          </a:xfrm>
          <a:custGeom>
            <a:avLst/>
            <a:gdLst/>
            <a:ahLst/>
            <a:cxnLst/>
            <a:rect l="l" t="t" r="r" b="b"/>
            <a:pathLst>
              <a:path w="264159" h="615950">
                <a:moveTo>
                  <a:pt x="263651" y="0"/>
                </a:moveTo>
                <a:lnTo>
                  <a:pt x="0" y="0"/>
                </a:lnTo>
                <a:lnTo>
                  <a:pt x="0" y="615695"/>
                </a:lnTo>
                <a:lnTo>
                  <a:pt x="263651" y="615695"/>
                </a:lnTo>
                <a:lnTo>
                  <a:pt x="26365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435483" y="1694727"/>
            <a:ext cx="198120" cy="307657"/>
          </a:xfrm>
          <a:custGeom>
            <a:avLst/>
            <a:gdLst/>
            <a:ahLst/>
            <a:cxnLst/>
            <a:rect l="l" t="t" r="r" b="b"/>
            <a:pathLst>
              <a:path w="264159" h="410210">
                <a:moveTo>
                  <a:pt x="263652" y="0"/>
                </a:moveTo>
                <a:lnTo>
                  <a:pt x="0" y="0"/>
                </a:lnTo>
                <a:lnTo>
                  <a:pt x="0" y="409955"/>
                </a:lnTo>
                <a:lnTo>
                  <a:pt x="263652" y="409955"/>
                </a:lnTo>
                <a:lnTo>
                  <a:pt x="263652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2233421" y="1746161"/>
            <a:ext cx="198120" cy="256223"/>
          </a:xfrm>
          <a:custGeom>
            <a:avLst/>
            <a:gdLst/>
            <a:ahLst/>
            <a:cxnLst/>
            <a:rect l="l" t="t" r="r" b="b"/>
            <a:pathLst>
              <a:path w="264160" h="341629">
                <a:moveTo>
                  <a:pt x="263652" y="0"/>
                </a:moveTo>
                <a:lnTo>
                  <a:pt x="0" y="0"/>
                </a:lnTo>
                <a:lnTo>
                  <a:pt x="0" y="341375"/>
                </a:lnTo>
                <a:lnTo>
                  <a:pt x="263652" y="341375"/>
                </a:lnTo>
                <a:lnTo>
                  <a:pt x="263652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4032503" y="1626147"/>
            <a:ext cx="198120" cy="376238"/>
          </a:xfrm>
          <a:custGeom>
            <a:avLst/>
            <a:gdLst/>
            <a:ahLst/>
            <a:cxnLst/>
            <a:rect l="l" t="t" r="r" b="b"/>
            <a:pathLst>
              <a:path w="264160" h="501650">
                <a:moveTo>
                  <a:pt x="263651" y="0"/>
                </a:moveTo>
                <a:lnTo>
                  <a:pt x="0" y="0"/>
                </a:lnTo>
                <a:lnTo>
                  <a:pt x="0" y="501395"/>
                </a:lnTo>
                <a:lnTo>
                  <a:pt x="263651" y="501395"/>
                </a:lnTo>
                <a:lnTo>
                  <a:pt x="26365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5831585" y="1626147"/>
            <a:ext cx="198120" cy="376238"/>
          </a:xfrm>
          <a:custGeom>
            <a:avLst/>
            <a:gdLst/>
            <a:ahLst/>
            <a:cxnLst/>
            <a:rect l="l" t="t" r="r" b="b"/>
            <a:pathLst>
              <a:path w="264159" h="501650">
                <a:moveTo>
                  <a:pt x="263651" y="0"/>
                </a:moveTo>
                <a:lnTo>
                  <a:pt x="0" y="0"/>
                </a:lnTo>
                <a:lnTo>
                  <a:pt x="0" y="501395"/>
                </a:lnTo>
                <a:lnTo>
                  <a:pt x="263651" y="501395"/>
                </a:lnTo>
                <a:lnTo>
                  <a:pt x="26365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7629525" y="1677582"/>
            <a:ext cx="198120" cy="324803"/>
          </a:xfrm>
          <a:custGeom>
            <a:avLst/>
            <a:gdLst/>
            <a:ahLst/>
            <a:cxnLst/>
            <a:rect l="l" t="t" r="r" b="b"/>
            <a:pathLst>
              <a:path w="264159" h="433070">
                <a:moveTo>
                  <a:pt x="263651" y="0"/>
                </a:moveTo>
                <a:lnTo>
                  <a:pt x="0" y="0"/>
                </a:lnTo>
                <a:lnTo>
                  <a:pt x="0" y="432815"/>
                </a:lnTo>
                <a:lnTo>
                  <a:pt x="263651" y="432815"/>
                </a:lnTo>
                <a:lnTo>
                  <a:pt x="26365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652652" y="1697012"/>
            <a:ext cx="198120" cy="305276"/>
          </a:xfrm>
          <a:custGeom>
            <a:avLst/>
            <a:gdLst/>
            <a:ahLst/>
            <a:cxnLst/>
            <a:rect l="l" t="t" r="r" b="b"/>
            <a:pathLst>
              <a:path w="264159" h="407035">
                <a:moveTo>
                  <a:pt x="263652" y="0"/>
                </a:moveTo>
                <a:lnTo>
                  <a:pt x="0" y="0"/>
                </a:lnTo>
                <a:lnTo>
                  <a:pt x="0" y="406907"/>
                </a:lnTo>
                <a:lnTo>
                  <a:pt x="263652" y="406907"/>
                </a:lnTo>
                <a:lnTo>
                  <a:pt x="263652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2451735" y="1827316"/>
            <a:ext cx="196691" cy="175259"/>
          </a:xfrm>
          <a:custGeom>
            <a:avLst/>
            <a:gdLst/>
            <a:ahLst/>
            <a:cxnLst/>
            <a:rect l="l" t="t" r="r" b="b"/>
            <a:pathLst>
              <a:path w="262254" h="233679">
                <a:moveTo>
                  <a:pt x="262128" y="0"/>
                </a:moveTo>
                <a:lnTo>
                  <a:pt x="0" y="0"/>
                </a:lnTo>
                <a:lnTo>
                  <a:pt x="0" y="233171"/>
                </a:lnTo>
                <a:lnTo>
                  <a:pt x="262128" y="233171"/>
                </a:lnTo>
                <a:lnTo>
                  <a:pt x="262128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4249674" y="1523277"/>
            <a:ext cx="198120" cy="479108"/>
          </a:xfrm>
          <a:custGeom>
            <a:avLst/>
            <a:gdLst/>
            <a:ahLst/>
            <a:cxnLst/>
            <a:rect l="l" t="t" r="r" b="b"/>
            <a:pathLst>
              <a:path w="264160" h="638810">
                <a:moveTo>
                  <a:pt x="263651" y="0"/>
                </a:moveTo>
                <a:lnTo>
                  <a:pt x="0" y="0"/>
                </a:lnTo>
                <a:lnTo>
                  <a:pt x="0" y="638555"/>
                </a:lnTo>
                <a:lnTo>
                  <a:pt x="263651" y="638555"/>
                </a:lnTo>
                <a:lnTo>
                  <a:pt x="26365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6048755" y="1783881"/>
            <a:ext cx="198120" cy="218599"/>
          </a:xfrm>
          <a:custGeom>
            <a:avLst/>
            <a:gdLst/>
            <a:ahLst/>
            <a:cxnLst/>
            <a:rect l="l" t="t" r="r" b="b"/>
            <a:pathLst>
              <a:path w="264159" h="291464">
                <a:moveTo>
                  <a:pt x="263651" y="0"/>
                </a:moveTo>
                <a:lnTo>
                  <a:pt x="0" y="0"/>
                </a:lnTo>
                <a:lnTo>
                  <a:pt x="0" y="291083"/>
                </a:lnTo>
                <a:lnTo>
                  <a:pt x="263651" y="291083"/>
                </a:lnTo>
                <a:lnTo>
                  <a:pt x="26365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7847837" y="1740447"/>
            <a:ext cx="198120" cy="261938"/>
          </a:xfrm>
          <a:custGeom>
            <a:avLst/>
            <a:gdLst/>
            <a:ahLst/>
            <a:cxnLst/>
            <a:rect l="l" t="t" r="r" b="b"/>
            <a:pathLst>
              <a:path w="264159" h="349250">
                <a:moveTo>
                  <a:pt x="263651" y="0"/>
                </a:moveTo>
                <a:lnTo>
                  <a:pt x="0" y="0"/>
                </a:lnTo>
                <a:lnTo>
                  <a:pt x="0" y="348995"/>
                </a:lnTo>
                <a:lnTo>
                  <a:pt x="263651" y="348995"/>
                </a:lnTo>
                <a:lnTo>
                  <a:pt x="26365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869822" y="1611287"/>
            <a:ext cx="198120" cy="391001"/>
          </a:xfrm>
          <a:custGeom>
            <a:avLst/>
            <a:gdLst/>
            <a:ahLst/>
            <a:cxnLst/>
            <a:rect l="l" t="t" r="r" b="b"/>
            <a:pathLst>
              <a:path w="264159" h="521335">
                <a:moveTo>
                  <a:pt x="263652" y="0"/>
                </a:moveTo>
                <a:lnTo>
                  <a:pt x="0" y="0"/>
                </a:lnTo>
                <a:lnTo>
                  <a:pt x="0" y="521207"/>
                </a:lnTo>
                <a:lnTo>
                  <a:pt x="263652" y="521207"/>
                </a:lnTo>
                <a:lnTo>
                  <a:pt x="263652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2668905" y="1971904"/>
            <a:ext cx="19812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3651" y="0"/>
                </a:lnTo>
              </a:path>
            </a:pathLst>
          </a:custGeom>
          <a:ln w="80771">
            <a:solidFill>
              <a:srgbClr val="953484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4466843" y="1461555"/>
            <a:ext cx="198120" cy="541020"/>
          </a:xfrm>
          <a:custGeom>
            <a:avLst/>
            <a:gdLst/>
            <a:ahLst/>
            <a:cxnLst/>
            <a:rect l="l" t="t" r="r" b="b"/>
            <a:pathLst>
              <a:path w="264160" h="721360">
                <a:moveTo>
                  <a:pt x="263652" y="0"/>
                </a:moveTo>
                <a:lnTo>
                  <a:pt x="0" y="0"/>
                </a:lnTo>
                <a:lnTo>
                  <a:pt x="0" y="720851"/>
                </a:lnTo>
                <a:lnTo>
                  <a:pt x="263652" y="720851"/>
                </a:lnTo>
                <a:lnTo>
                  <a:pt x="263652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6265926" y="1731303"/>
            <a:ext cx="198120" cy="270986"/>
          </a:xfrm>
          <a:custGeom>
            <a:avLst/>
            <a:gdLst/>
            <a:ahLst/>
            <a:cxnLst/>
            <a:rect l="l" t="t" r="r" b="b"/>
            <a:pathLst>
              <a:path w="264159" h="361314">
                <a:moveTo>
                  <a:pt x="263651" y="0"/>
                </a:moveTo>
                <a:lnTo>
                  <a:pt x="0" y="0"/>
                </a:lnTo>
                <a:lnTo>
                  <a:pt x="0" y="361188"/>
                </a:lnTo>
                <a:lnTo>
                  <a:pt x="263651" y="361188"/>
                </a:lnTo>
                <a:lnTo>
                  <a:pt x="2636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2" name="object 22"/>
          <p:cNvSpPr/>
          <p:nvPr/>
        </p:nvSpPr>
        <p:spPr>
          <a:xfrm>
            <a:off x="8065007" y="1491274"/>
            <a:ext cx="198120" cy="511016"/>
          </a:xfrm>
          <a:custGeom>
            <a:avLst/>
            <a:gdLst/>
            <a:ahLst/>
            <a:cxnLst/>
            <a:rect l="l" t="t" r="r" b="b"/>
            <a:pathLst>
              <a:path w="264159" h="681354">
                <a:moveTo>
                  <a:pt x="263651" y="0"/>
                </a:moveTo>
                <a:lnTo>
                  <a:pt x="0" y="0"/>
                </a:lnTo>
                <a:lnTo>
                  <a:pt x="0" y="681227"/>
                </a:lnTo>
                <a:lnTo>
                  <a:pt x="263651" y="681227"/>
                </a:lnTo>
                <a:lnTo>
                  <a:pt x="263651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3" name="object 23"/>
          <p:cNvSpPr/>
          <p:nvPr/>
        </p:nvSpPr>
        <p:spPr>
          <a:xfrm>
            <a:off x="1086993" y="1734732"/>
            <a:ext cx="198120" cy="267653"/>
          </a:xfrm>
          <a:custGeom>
            <a:avLst/>
            <a:gdLst/>
            <a:ahLst/>
            <a:cxnLst/>
            <a:rect l="l" t="t" r="r" b="b"/>
            <a:pathLst>
              <a:path w="264160" h="356870">
                <a:moveTo>
                  <a:pt x="263651" y="0"/>
                </a:moveTo>
                <a:lnTo>
                  <a:pt x="0" y="0"/>
                </a:lnTo>
                <a:lnTo>
                  <a:pt x="0" y="356615"/>
                </a:lnTo>
                <a:lnTo>
                  <a:pt x="263651" y="356615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4" name="object 24"/>
          <p:cNvSpPr/>
          <p:nvPr/>
        </p:nvSpPr>
        <p:spPr>
          <a:xfrm>
            <a:off x="2886075" y="1874178"/>
            <a:ext cx="198120" cy="128111"/>
          </a:xfrm>
          <a:custGeom>
            <a:avLst/>
            <a:gdLst/>
            <a:ahLst/>
            <a:cxnLst/>
            <a:rect l="l" t="t" r="r" b="b"/>
            <a:pathLst>
              <a:path w="264160" h="170814">
                <a:moveTo>
                  <a:pt x="263651" y="0"/>
                </a:moveTo>
                <a:lnTo>
                  <a:pt x="0" y="0"/>
                </a:lnTo>
                <a:lnTo>
                  <a:pt x="0" y="170687"/>
                </a:lnTo>
                <a:lnTo>
                  <a:pt x="263651" y="170687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5" name="object 25"/>
          <p:cNvSpPr/>
          <p:nvPr/>
        </p:nvSpPr>
        <p:spPr>
          <a:xfrm>
            <a:off x="4685157" y="1606716"/>
            <a:ext cx="198120" cy="395764"/>
          </a:xfrm>
          <a:custGeom>
            <a:avLst/>
            <a:gdLst/>
            <a:ahLst/>
            <a:cxnLst/>
            <a:rect l="l" t="t" r="r" b="b"/>
            <a:pathLst>
              <a:path w="264159" h="527685">
                <a:moveTo>
                  <a:pt x="263651" y="0"/>
                </a:moveTo>
                <a:lnTo>
                  <a:pt x="0" y="0"/>
                </a:lnTo>
                <a:lnTo>
                  <a:pt x="0" y="527303"/>
                </a:lnTo>
                <a:lnTo>
                  <a:pt x="263651" y="527303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6" name="object 26"/>
          <p:cNvSpPr/>
          <p:nvPr/>
        </p:nvSpPr>
        <p:spPr>
          <a:xfrm>
            <a:off x="6483096" y="1619289"/>
            <a:ext cx="198120" cy="382905"/>
          </a:xfrm>
          <a:custGeom>
            <a:avLst/>
            <a:gdLst/>
            <a:ahLst/>
            <a:cxnLst/>
            <a:rect l="l" t="t" r="r" b="b"/>
            <a:pathLst>
              <a:path w="264159" h="510539">
                <a:moveTo>
                  <a:pt x="263651" y="0"/>
                </a:moveTo>
                <a:lnTo>
                  <a:pt x="0" y="0"/>
                </a:lnTo>
                <a:lnTo>
                  <a:pt x="0" y="510539"/>
                </a:lnTo>
                <a:lnTo>
                  <a:pt x="263651" y="510539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7" name="object 27"/>
          <p:cNvSpPr/>
          <p:nvPr/>
        </p:nvSpPr>
        <p:spPr>
          <a:xfrm>
            <a:off x="8282178" y="1583856"/>
            <a:ext cx="198120" cy="418624"/>
          </a:xfrm>
          <a:custGeom>
            <a:avLst/>
            <a:gdLst/>
            <a:ahLst/>
            <a:cxnLst/>
            <a:rect l="l" t="t" r="r" b="b"/>
            <a:pathLst>
              <a:path w="264159" h="558164">
                <a:moveTo>
                  <a:pt x="263651" y="0"/>
                </a:moveTo>
                <a:lnTo>
                  <a:pt x="0" y="0"/>
                </a:lnTo>
                <a:lnTo>
                  <a:pt x="0" y="557783"/>
                </a:lnTo>
                <a:lnTo>
                  <a:pt x="263651" y="557783"/>
                </a:lnTo>
                <a:lnTo>
                  <a:pt x="263651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8" name="object 28"/>
          <p:cNvSpPr/>
          <p:nvPr/>
        </p:nvSpPr>
        <p:spPr>
          <a:xfrm>
            <a:off x="1304162" y="1701585"/>
            <a:ext cx="198120" cy="300990"/>
          </a:xfrm>
          <a:custGeom>
            <a:avLst/>
            <a:gdLst/>
            <a:ahLst/>
            <a:cxnLst/>
            <a:rect l="l" t="t" r="r" b="b"/>
            <a:pathLst>
              <a:path w="264160" h="401320">
                <a:moveTo>
                  <a:pt x="263652" y="0"/>
                </a:moveTo>
                <a:lnTo>
                  <a:pt x="0" y="0"/>
                </a:lnTo>
                <a:lnTo>
                  <a:pt x="0" y="400812"/>
                </a:lnTo>
                <a:lnTo>
                  <a:pt x="263652" y="400812"/>
                </a:lnTo>
                <a:lnTo>
                  <a:pt x="263652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3103244" y="1813598"/>
            <a:ext cx="198120" cy="188595"/>
          </a:xfrm>
          <a:custGeom>
            <a:avLst/>
            <a:gdLst/>
            <a:ahLst/>
            <a:cxnLst/>
            <a:rect l="l" t="t" r="r" b="b"/>
            <a:pathLst>
              <a:path w="264160" h="251460">
                <a:moveTo>
                  <a:pt x="263651" y="0"/>
                </a:moveTo>
                <a:lnTo>
                  <a:pt x="0" y="0"/>
                </a:lnTo>
                <a:lnTo>
                  <a:pt x="0" y="251460"/>
                </a:lnTo>
                <a:lnTo>
                  <a:pt x="263651" y="251460"/>
                </a:lnTo>
                <a:lnTo>
                  <a:pt x="26365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0" name="object 30"/>
          <p:cNvSpPr/>
          <p:nvPr/>
        </p:nvSpPr>
        <p:spPr>
          <a:xfrm>
            <a:off x="4902326" y="1620432"/>
            <a:ext cx="198120" cy="381953"/>
          </a:xfrm>
          <a:custGeom>
            <a:avLst/>
            <a:gdLst/>
            <a:ahLst/>
            <a:cxnLst/>
            <a:rect l="l" t="t" r="r" b="b"/>
            <a:pathLst>
              <a:path w="264159" h="509270">
                <a:moveTo>
                  <a:pt x="263652" y="0"/>
                </a:moveTo>
                <a:lnTo>
                  <a:pt x="0" y="0"/>
                </a:lnTo>
                <a:lnTo>
                  <a:pt x="0" y="509015"/>
                </a:lnTo>
                <a:lnTo>
                  <a:pt x="263652" y="509015"/>
                </a:lnTo>
                <a:lnTo>
                  <a:pt x="263652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1" name="object 31"/>
          <p:cNvSpPr/>
          <p:nvPr/>
        </p:nvSpPr>
        <p:spPr>
          <a:xfrm>
            <a:off x="6701408" y="1614716"/>
            <a:ext cx="198120" cy="387668"/>
          </a:xfrm>
          <a:custGeom>
            <a:avLst/>
            <a:gdLst/>
            <a:ahLst/>
            <a:cxnLst/>
            <a:rect l="l" t="t" r="r" b="b"/>
            <a:pathLst>
              <a:path w="264159" h="516889">
                <a:moveTo>
                  <a:pt x="263652" y="0"/>
                </a:moveTo>
                <a:lnTo>
                  <a:pt x="0" y="0"/>
                </a:lnTo>
                <a:lnTo>
                  <a:pt x="0" y="516636"/>
                </a:lnTo>
                <a:lnTo>
                  <a:pt x="263652" y="516636"/>
                </a:lnTo>
                <a:lnTo>
                  <a:pt x="263652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object 32"/>
          <p:cNvSpPr/>
          <p:nvPr/>
        </p:nvSpPr>
        <p:spPr>
          <a:xfrm>
            <a:off x="8499348" y="1588428"/>
            <a:ext cx="198120" cy="413861"/>
          </a:xfrm>
          <a:custGeom>
            <a:avLst/>
            <a:gdLst/>
            <a:ahLst/>
            <a:cxnLst/>
            <a:rect l="l" t="t" r="r" b="b"/>
            <a:pathLst>
              <a:path w="264159" h="551814">
                <a:moveTo>
                  <a:pt x="263651" y="0"/>
                </a:moveTo>
                <a:lnTo>
                  <a:pt x="0" y="0"/>
                </a:lnTo>
                <a:lnTo>
                  <a:pt x="0" y="551688"/>
                </a:lnTo>
                <a:lnTo>
                  <a:pt x="263651" y="551688"/>
                </a:lnTo>
                <a:lnTo>
                  <a:pt x="263651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3" name="object 33"/>
          <p:cNvSpPr/>
          <p:nvPr/>
        </p:nvSpPr>
        <p:spPr>
          <a:xfrm>
            <a:off x="1522475" y="1754163"/>
            <a:ext cx="198120" cy="248126"/>
          </a:xfrm>
          <a:custGeom>
            <a:avLst/>
            <a:gdLst/>
            <a:ahLst/>
            <a:cxnLst/>
            <a:rect l="l" t="t" r="r" b="b"/>
            <a:pathLst>
              <a:path w="264160" h="330835">
                <a:moveTo>
                  <a:pt x="263651" y="0"/>
                </a:moveTo>
                <a:lnTo>
                  <a:pt x="0" y="0"/>
                </a:lnTo>
                <a:lnTo>
                  <a:pt x="0" y="330707"/>
                </a:lnTo>
                <a:lnTo>
                  <a:pt x="263651" y="330707"/>
                </a:lnTo>
                <a:lnTo>
                  <a:pt x="2636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4" name="object 34"/>
          <p:cNvSpPr/>
          <p:nvPr/>
        </p:nvSpPr>
        <p:spPr>
          <a:xfrm>
            <a:off x="3320415" y="1821599"/>
            <a:ext cx="198120" cy="180975"/>
          </a:xfrm>
          <a:custGeom>
            <a:avLst/>
            <a:gdLst/>
            <a:ahLst/>
            <a:cxnLst/>
            <a:rect l="l" t="t" r="r" b="b"/>
            <a:pathLst>
              <a:path w="264160" h="241300">
                <a:moveTo>
                  <a:pt x="263651" y="0"/>
                </a:moveTo>
                <a:lnTo>
                  <a:pt x="0" y="0"/>
                </a:lnTo>
                <a:lnTo>
                  <a:pt x="0" y="240791"/>
                </a:lnTo>
                <a:lnTo>
                  <a:pt x="263651" y="240791"/>
                </a:lnTo>
                <a:lnTo>
                  <a:pt x="2636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5" name="object 35"/>
          <p:cNvSpPr/>
          <p:nvPr/>
        </p:nvSpPr>
        <p:spPr>
          <a:xfrm>
            <a:off x="5119496" y="1651294"/>
            <a:ext cx="198120" cy="350996"/>
          </a:xfrm>
          <a:custGeom>
            <a:avLst/>
            <a:gdLst/>
            <a:ahLst/>
            <a:cxnLst/>
            <a:rect l="l" t="t" r="r" b="b"/>
            <a:pathLst>
              <a:path w="264159" h="467995">
                <a:moveTo>
                  <a:pt x="263651" y="0"/>
                </a:moveTo>
                <a:lnTo>
                  <a:pt x="0" y="0"/>
                </a:lnTo>
                <a:lnTo>
                  <a:pt x="0" y="467867"/>
                </a:lnTo>
                <a:lnTo>
                  <a:pt x="263651" y="467867"/>
                </a:lnTo>
                <a:lnTo>
                  <a:pt x="2636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6" name="object 36"/>
          <p:cNvSpPr/>
          <p:nvPr/>
        </p:nvSpPr>
        <p:spPr>
          <a:xfrm>
            <a:off x="6918578" y="1599858"/>
            <a:ext cx="198120" cy="402431"/>
          </a:xfrm>
          <a:custGeom>
            <a:avLst/>
            <a:gdLst/>
            <a:ahLst/>
            <a:cxnLst/>
            <a:rect l="l" t="t" r="r" b="b"/>
            <a:pathLst>
              <a:path w="264159" h="536575">
                <a:moveTo>
                  <a:pt x="263651" y="0"/>
                </a:moveTo>
                <a:lnTo>
                  <a:pt x="0" y="0"/>
                </a:lnTo>
                <a:lnTo>
                  <a:pt x="0" y="536448"/>
                </a:lnTo>
                <a:lnTo>
                  <a:pt x="263651" y="536448"/>
                </a:lnTo>
                <a:lnTo>
                  <a:pt x="263651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7" name="object 37"/>
          <p:cNvSpPr/>
          <p:nvPr/>
        </p:nvSpPr>
        <p:spPr>
          <a:xfrm>
            <a:off x="8717661" y="1574711"/>
            <a:ext cx="196691" cy="427673"/>
          </a:xfrm>
          <a:custGeom>
            <a:avLst/>
            <a:gdLst/>
            <a:ahLst/>
            <a:cxnLst/>
            <a:rect l="l" t="t" r="r" b="b"/>
            <a:pathLst>
              <a:path w="262254" h="570229">
                <a:moveTo>
                  <a:pt x="262127" y="0"/>
                </a:moveTo>
                <a:lnTo>
                  <a:pt x="0" y="0"/>
                </a:lnTo>
                <a:lnTo>
                  <a:pt x="0" y="569976"/>
                </a:lnTo>
                <a:lnTo>
                  <a:pt x="262127" y="569976"/>
                </a:lnTo>
                <a:lnTo>
                  <a:pt x="262127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8" name="object 38"/>
          <p:cNvSpPr/>
          <p:nvPr/>
        </p:nvSpPr>
        <p:spPr>
          <a:xfrm>
            <a:off x="69723" y="2002193"/>
            <a:ext cx="8993505" cy="0"/>
          </a:xfrm>
          <a:custGeom>
            <a:avLst/>
            <a:gdLst/>
            <a:ahLst/>
            <a:cxnLst/>
            <a:rect l="l" t="t" r="r" b="b"/>
            <a:pathLst>
              <a:path w="11991340">
                <a:moveTo>
                  <a:pt x="0" y="0"/>
                </a:moveTo>
                <a:lnTo>
                  <a:pt x="1199083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9" name="object 39"/>
          <p:cNvSpPr txBox="1"/>
          <p:nvPr/>
        </p:nvSpPr>
        <p:spPr>
          <a:xfrm>
            <a:off x="3812666" y="1395356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50%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410640" y="1365829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030027" y="1451554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611559" y="1427551"/>
            <a:ext cx="420529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46%</a:t>
            </a:r>
            <a:r>
              <a:rPr sz="750" spc="41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-13888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endParaRPr sz="1125" baseline="-13888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628001" y="1502798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37%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013585" y="1654303"/>
            <a:ext cx="637699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20% </a:t>
            </a:r>
            <a:r>
              <a:rPr sz="1125" spc="73" baseline="50000" dirty="0">
                <a:solidFill>
                  <a:srgbClr val="404040"/>
                </a:solidFill>
                <a:latin typeface="Calibri"/>
                <a:cs typeface="Calibri"/>
              </a:rPr>
              <a:t>29%</a:t>
            </a:r>
            <a:r>
              <a:rPr sz="1125" spc="129" baseline="500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50" spc="45" dirty="0">
                <a:solidFill>
                  <a:srgbClr val="404040"/>
                </a:solidFill>
                <a:latin typeface="Calibri"/>
                <a:cs typeface="Calibri"/>
              </a:rPr>
              <a:t>20%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845647" y="1565854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30%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14731" y="1522420"/>
            <a:ext cx="854869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35% </a:t>
            </a:r>
            <a:r>
              <a:rPr sz="1125" spc="73" baseline="2777" dirty="0">
                <a:solidFill>
                  <a:srgbClr val="404040"/>
                </a:solidFill>
                <a:latin typeface="Calibri"/>
                <a:cs typeface="Calibri"/>
              </a:rPr>
              <a:t>35%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35%</a:t>
            </a:r>
            <a:r>
              <a:rPr sz="750" spc="12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50000" dirty="0">
                <a:solidFill>
                  <a:srgbClr val="404040"/>
                </a:solidFill>
                <a:latin typeface="Calibri"/>
                <a:cs typeface="Calibri"/>
              </a:rPr>
              <a:t>45%</a:t>
            </a:r>
            <a:endParaRPr sz="1125" baseline="500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247483" y="1286485"/>
            <a:ext cx="420529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3" baseline="-36111" dirty="0">
                <a:solidFill>
                  <a:srgbClr val="404040"/>
                </a:solidFill>
                <a:latin typeface="Calibri"/>
                <a:cs typeface="Calibri"/>
              </a:rPr>
              <a:t>55%</a:t>
            </a:r>
            <a:r>
              <a:rPr sz="1125" spc="62" baseline="-36111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62%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046564" y="1556995"/>
            <a:ext cx="42005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3" baseline="-30555" dirty="0">
                <a:solidFill>
                  <a:srgbClr val="404040"/>
                </a:solidFill>
                <a:latin typeface="Calibri"/>
                <a:cs typeface="Calibri"/>
              </a:rPr>
              <a:t>25%</a:t>
            </a:r>
            <a:r>
              <a:rPr sz="1125" spc="56" baseline="-305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084516" y="1560139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692337" y="1699585"/>
            <a:ext cx="393859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8" baseline="-38888" dirty="0">
                <a:solidFill>
                  <a:srgbClr val="404040"/>
                </a:solidFill>
                <a:latin typeface="Calibri"/>
                <a:cs typeface="Calibri"/>
              </a:rPr>
              <a:t>7%</a:t>
            </a:r>
            <a:r>
              <a:rPr sz="1125" spc="365" baseline="-38888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15%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301972" y="1526515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35%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519332" y="1579856"/>
            <a:ext cx="20288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28%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101054" y="1646817"/>
            <a:ext cx="420053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125" spc="73" baseline="5555" dirty="0">
                <a:solidFill>
                  <a:srgbClr val="404040"/>
                </a:solidFill>
                <a:latin typeface="Calibri"/>
                <a:cs typeface="Calibri"/>
              </a:rPr>
              <a:t>22%</a:t>
            </a:r>
            <a:r>
              <a:rPr sz="1125" spc="56" baseline="55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21%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682490" y="1432408"/>
            <a:ext cx="637699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45% </a:t>
            </a:r>
            <a:r>
              <a:rPr sz="1125" spc="73" baseline="-8333" dirty="0">
                <a:solidFill>
                  <a:srgbClr val="404040"/>
                </a:solidFill>
                <a:latin typeface="Calibri"/>
                <a:cs typeface="Calibri"/>
              </a:rPr>
              <a:t>44%</a:t>
            </a:r>
            <a:r>
              <a:rPr sz="1125" spc="118" baseline="-8333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-25000" dirty="0">
                <a:solidFill>
                  <a:srgbClr val="404040"/>
                </a:solidFill>
                <a:latin typeface="Calibri"/>
                <a:cs typeface="Calibri"/>
              </a:rPr>
              <a:t>40%</a:t>
            </a:r>
            <a:endParaRPr sz="1125" baseline="-2500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481382" y="1444029"/>
            <a:ext cx="637699" cy="1245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44% </a:t>
            </a:r>
            <a:r>
              <a:rPr sz="1125" spc="73" baseline="2777" dirty="0">
                <a:solidFill>
                  <a:srgbClr val="404040"/>
                </a:solidFill>
                <a:latin typeface="Calibri"/>
                <a:cs typeface="Calibri"/>
              </a:rPr>
              <a:t>44%</a:t>
            </a:r>
            <a:r>
              <a:rPr sz="1125" spc="124" baseline="2777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11111" dirty="0">
                <a:solidFill>
                  <a:srgbClr val="404040"/>
                </a:solidFill>
                <a:latin typeface="Calibri"/>
                <a:cs typeface="Calibri"/>
              </a:rPr>
              <a:t>46%</a:t>
            </a:r>
            <a:endParaRPr sz="1125" baseline="11111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063008" y="1316680"/>
            <a:ext cx="855345" cy="21432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lnSpc>
                <a:spcPts val="832"/>
              </a:lnSpc>
              <a:spcBef>
                <a:spcPts val="71"/>
              </a:spcBef>
            </a:pP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59%</a:t>
            </a:r>
            <a:endParaRPr sz="750">
              <a:latin typeface="Calibri"/>
              <a:cs typeface="Calibri"/>
            </a:endParaRPr>
          </a:p>
          <a:p>
            <a:pPr marL="226695">
              <a:lnSpc>
                <a:spcPts val="832"/>
              </a:lnSpc>
            </a:pPr>
            <a:r>
              <a:rPr sz="1125" spc="73" baseline="2777" dirty="0">
                <a:solidFill>
                  <a:srgbClr val="404040"/>
                </a:solidFill>
                <a:latin typeface="Calibri"/>
                <a:cs typeface="Calibri"/>
              </a:rPr>
              <a:t>48% </a:t>
            </a:r>
            <a:r>
              <a:rPr sz="750" spc="49" dirty="0">
                <a:solidFill>
                  <a:srgbClr val="404040"/>
                </a:solidFill>
                <a:latin typeface="Calibri"/>
                <a:cs typeface="Calibri"/>
              </a:rPr>
              <a:t>47%</a:t>
            </a:r>
            <a:r>
              <a:rPr sz="750" spc="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25" spc="73" baseline="8333" dirty="0">
                <a:solidFill>
                  <a:srgbClr val="404040"/>
                </a:solidFill>
                <a:latin typeface="Calibri"/>
                <a:cs typeface="Calibri"/>
              </a:rPr>
              <a:t>49%</a:t>
            </a:r>
            <a:endParaRPr sz="1125" baseline="8333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89129" y="2043152"/>
            <a:ext cx="1531144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298609" marR="3810" indent="-289560">
              <a:lnSpc>
                <a:spcPts val="907"/>
              </a:lnSpc>
              <a:spcBef>
                <a:spcPts val="13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arbeta med ett värdebyggande  förändringsledarskap</a:t>
            </a:r>
            <a:endParaRPr sz="788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935670" y="2043152"/>
            <a:ext cx="1664018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667702" marR="3810" indent="-658654">
              <a:lnSpc>
                <a:spcPts val="907"/>
              </a:lnSpc>
              <a:spcBef>
                <a:spcPts val="13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se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till att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våra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leverantörer arbetar  hållbart</a:t>
            </a:r>
            <a:endParaRPr sz="788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3792760" y="2043152"/>
            <a:ext cx="1547813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309563" marR="3810" indent="-300514">
              <a:lnSpc>
                <a:spcPts val="907"/>
              </a:lnSpc>
              <a:spcBef>
                <a:spcPts val="13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skapa hållbarhet för att vara en  attraktiv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arbetsgivare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5661373" y="2043152"/>
            <a:ext cx="1408748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150971" marR="3810" indent="-141923">
              <a:lnSpc>
                <a:spcPts val="907"/>
              </a:lnSpc>
              <a:spcBef>
                <a:spcPts val="13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Att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skapa hållbarhet för att vara  attraktiva för våra</a:t>
            </a:r>
            <a:r>
              <a:rPr sz="788" spc="-1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kunder</a:t>
            </a:r>
            <a:endParaRPr sz="788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81012" y="860905"/>
            <a:ext cx="3702844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Vilka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ledarskapsutmaningar </a:t>
            </a:r>
            <a:r>
              <a:rPr sz="1050" spc="56" dirty="0">
                <a:solidFill>
                  <a:schemeClr val="bg2"/>
                </a:solidFill>
                <a:latin typeface="Calibri"/>
                <a:cs typeface="Calibri"/>
              </a:rPr>
              <a:t>ser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gällande</a:t>
            </a:r>
            <a:r>
              <a:rPr sz="1050" spc="-9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hållbarhet?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52933" y="2864587"/>
            <a:ext cx="5087779" cy="17120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8" dirty="0">
                <a:solidFill>
                  <a:schemeClr val="bg2"/>
                </a:solidFill>
                <a:latin typeface="Calibri"/>
                <a:cs typeface="Calibri"/>
              </a:rPr>
              <a:t>Vilket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är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det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största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hindret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 </a:t>
            </a:r>
            <a:r>
              <a:rPr sz="1050" spc="75" dirty="0">
                <a:solidFill>
                  <a:schemeClr val="bg2"/>
                </a:solidFill>
                <a:latin typeface="Calibri"/>
                <a:cs typeface="Calibri"/>
              </a:rPr>
              <a:t>som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ledare </a:t>
            </a:r>
            <a:r>
              <a:rPr sz="1050" spc="38" dirty="0">
                <a:solidFill>
                  <a:schemeClr val="bg2"/>
                </a:solidFill>
                <a:latin typeface="Calibri"/>
                <a:cs typeface="Calibri"/>
              </a:rPr>
              <a:t>stöter </a:t>
            </a:r>
            <a:r>
              <a:rPr sz="1050" spc="60" dirty="0">
                <a:solidFill>
                  <a:schemeClr val="bg2"/>
                </a:solidFill>
                <a:latin typeface="Calibri"/>
                <a:cs typeface="Calibri"/>
              </a:rPr>
              <a:t>på</a:t>
            </a:r>
            <a:r>
              <a:rPr sz="1050" spc="-131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26" dirty="0">
                <a:solidFill>
                  <a:schemeClr val="bg2"/>
                </a:solidFill>
                <a:latin typeface="Calibri"/>
                <a:cs typeface="Calibri"/>
              </a:rPr>
              <a:t>vid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förändringsprocesser?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180593" y="3914433"/>
            <a:ext cx="164783" cy="194309"/>
          </a:xfrm>
          <a:custGeom>
            <a:avLst/>
            <a:gdLst/>
            <a:ahLst/>
            <a:cxnLst/>
            <a:rect l="l" t="t" r="r" b="b"/>
            <a:pathLst>
              <a:path w="219709" h="259079">
                <a:moveTo>
                  <a:pt x="219456" y="0"/>
                </a:moveTo>
                <a:lnTo>
                  <a:pt x="0" y="0"/>
                </a:lnTo>
                <a:lnTo>
                  <a:pt x="0" y="259079"/>
                </a:lnTo>
                <a:lnTo>
                  <a:pt x="219456" y="259079"/>
                </a:lnTo>
                <a:lnTo>
                  <a:pt x="21945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4" name="object 64"/>
          <p:cNvSpPr/>
          <p:nvPr/>
        </p:nvSpPr>
        <p:spPr>
          <a:xfrm>
            <a:off x="1680209" y="3518955"/>
            <a:ext cx="164783" cy="590074"/>
          </a:xfrm>
          <a:custGeom>
            <a:avLst/>
            <a:gdLst/>
            <a:ahLst/>
            <a:cxnLst/>
            <a:rect l="l" t="t" r="r" b="b"/>
            <a:pathLst>
              <a:path w="219710" h="786764">
                <a:moveTo>
                  <a:pt x="219456" y="0"/>
                </a:moveTo>
                <a:lnTo>
                  <a:pt x="0" y="0"/>
                </a:lnTo>
                <a:lnTo>
                  <a:pt x="0" y="786384"/>
                </a:lnTo>
                <a:lnTo>
                  <a:pt x="219456" y="786384"/>
                </a:lnTo>
                <a:lnTo>
                  <a:pt x="21945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5" name="object 65"/>
          <p:cNvSpPr/>
          <p:nvPr/>
        </p:nvSpPr>
        <p:spPr>
          <a:xfrm>
            <a:off x="3178683" y="3968154"/>
            <a:ext cx="164783" cy="140970"/>
          </a:xfrm>
          <a:custGeom>
            <a:avLst/>
            <a:gdLst/>
            <a:ahLst/>
            <a:cxnLst/>
            <a:rect l="l" t="t" r="r" b="b"/>
            <a:pathLst>
              <a:path w="219710" h="187960">
                <a:moveTo>
                  <a:pt x="219455" y="0"/>
                </a:moveTo>
                <a:lnTo>
                  <a:pt x="0" y="0"/>
                </a:lnTo>
                <a:lnTo>
                  <a:pt x="0" y="187451"/>
                </a:lnTo>
                <a:lnTo>
                  <a:pt x="219455" y="187451"/>
                </a:lnTo>
                <a:lnTo>
                  <a:pt x="21945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6" name="object 66"/>
          <p:cNvSpPr/>
          <p:nvPr/>
        </p:nvSpPr>
        <p:spPr>
          <a:xfrm>
            <a:off x="4678299" y="3827565"/>
            <a:ext cx="164783" cy="281464"/>
          </a:xfrm>
          <a:custGeom>
            <a:avLst/>
            <a:gdLst/>
            <a:ahLst/>
            <a:cxnLst/>
            <a:rect l="l" t="t" r="r" b="b"/>
            <a:pathLst>
              <a:path w="219710" h="375285">
                <a:moveTo>
                  <a:pt x="219455" y="0"/>
                </a:moveTo>
                <a:lnTo>
                  <a:pt x="0" y="0"/>
                </a:lnTo>
                <a:lnTo>
                  <a:pt x="0" y="374903"/>
                </a:lnTo>
                <a:lnTo>
                  <a:pt x="219455" y="374903"/>
                </a:lnTo>
                <a:lnTo>
                  <a:pt x="21945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7" name="object 67"/>
          <p:cNvSpPr/>
          <p:nvPr/>
        </p:nvSpPr>
        <p:spPr>
          <a:xfrm>
            <a:off x="6176771" y="3908717"/>
            <a:ext cx="164783" cy="200025"/>
          </a:xfrm>
          <a:custGeom>
            <a:avLst/>
            <a:gdLst/>
            <a:ahLst/>
            <a:cxnLst/>
            <a:rect l="l" t="t" r="r" b="b"/>
            <a:pathLst>
              <a:path w="219709" h="266700">
                <a:moveTo>
                  <a:pt x="219455" y="0"/>
                </a:moveTo>
                <a:lnTo>
                  <a:pt x="0" y="0"/>
                </a:lnTo>
                <a:lnTo>
                  <a:pt x="0" y="266699"/>
                </a:lnTo>
                <a:lnTo>
                  <a:pt x="219455" y="266699"/>
                </a:lnTo>
                <a:lnTo>
                  <a:pt x="21945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8" name="object 68"/>
          <p:cNvSpPr/>
          <p:nvPr/>
        </p:nvSpPr>
        <p:spPr>
          <a:xfrm>
            <a:off x="7675245" y="3661830"/>
            <a:ext cx="165734" cy="447199"/>
          </a:xfrm>
          <a:custGeom>
            <a:avLst/>
            <a:gdLst/>
            <a:ahLst/>
            <a:cxnLst/>
            <a:rect l="l" t="t" r="r" b="b"/>
            <a:pathLst>
              <a:path w="220979" h="596264">
                <a:moveTo>
                  <a:pt x="220980" y="0"/>
                </a:moveTo>
                <a:lnTo>
                  <a:pt x="0" y="0"/>
                </a:lnTo>
                <a:lnTo>
                  <a:pt x="0" y="595884"/>
                </a:lnTo>
                <a:lnTo>
                  <a:pt x="220980" y="595884"/>
                </a:lnTo>
                <a:lnTo>
                  <a:pt x="22098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9" name="object 69"/>
          <p:cNvSpPr/>
          <p:nvPr/>
        </p:nvSpPr>
        <p:spPr>
          <a:xfrm>
            <a:off x="362331" y="3931578"/>
            <a:ext cx="164783" cy="177165"/>
          </a:xfrm>
          <a:custGeom>
            <a:avLst/>
            <a:gdLst/>
            <a:ahLst/>
            <a:cxnLst/>
            <a:rect l="l" t="t" r="r" b="b"/>
            <a:pathLst>
              <a:path w="219709" h="236220">
                <a:moveTo>
                  <a:pt x="219456" y="0"/>
                </a:moveTo>
                <a:lnTo>
                  <a:pt x="0" y="0"/>
                </a:lnTo>
                <a:lnTo>
                  <a:pt x="0" y="236220"/>
                </a:lnTo>
                <a:lnTo>
                  <a:pt x="219456" y="236220"/>
                </a:lnTo>
                <a:lnTo>
                  <a:pt x="219456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0" name="object 70"/>
          <p:cNvSpPr/>
          <p:nvPr/>
        </p:nvSpPr>
        <p:spPr>
          <a:xfrm>
            <a:off x="1860804" y="3398940"/>
            <a:ext cx="164783" cy="710089"/>
          </a:xfrm>
          <a:custGeom>
            <a:avLst/>
            <a:gdLst/>
            <a:ahLst/>
            <a:cxnLst/>
            <a:rect l="l" t="t" r="r" b="b"/>
            <a:pathLst>
              <a:path w="219710" h="946785">
                <a:moveTo>
                  <a:pt x="219455" y="0"/>
                </a:moveTo>
                <a:lnTo>
                  <a:pt x="0" y="0"/>
                </a:lnTo>
                <a:lnTo>
                  <a:pt x="0" y="946403"/>
                </a:lnTo>
                <a:lnTo>
                  <a:pt x="219455" y="946403"/>
                </a:lnTo>
                <a:lnTo>
                  <a:pt x="21945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1" name="object 71"/>
          <p:cNvSpPr/>
          <p:nvPr/>
        </p:nvSpPr>
        <p:spPr>
          <a:xfrm>
            <a:off x="3360419" y="3833280"/>
            <a:ext cx="164783" cy="275749"/>
          </a:xfrm>
          <a:custGeom>
            <a:avLst/>
            <a:gdLst/>
            <a:ahLst/>
            <a:cxnLst/>
            <a:rect l="l" t="t" r="r" b="b"/>
            <a:pathLst>
              <a:path w="219710" h="367664">
                <a:moveTo>
                  <a:pt x="219455" y="0"/>
                </a:moveTo>
                <a:lnTo>
                  <a:pt x="0" y="0"/>
                </a:lnTo>
                <a:lnTo>
                  <a:pt x="0" y="367284"/>
                </a:lnTo>
                <a:lnTo>
                  <a:pt x="219455" y="367284"/>
                </a:lnTo>
                <a:lnTo>
                  <a:pt x="21945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2" name="object 72"/>
          <p:cNvSpPr/>
          <p:nvPr/>
        </p:nvSpPr>
        <p:spPr>
          <a:xfrm>
            <a:off x="4858892" y="3891573"/>
            <a:ext cx="164783" cy="217170"/>
          </a:xfrm>
          <a:custGeom>
            <a:avLst/>
            <a:gdLst/>
            <a:ahLst/>
            <a:cxnLst/>
            <a:rect l="l" t="t" r="r" b="b"/>
            <a:pathLst>
              <a:path w="219709" h="289560">
                <a:moveTo>
                  <a:pt x="219455" y="0"/>
                </a:moveTo>
                <a:lnTo>
                  <a:pt x="0" y="0"/>
                </a:lnTo>
                <a:lnTo>
                  <a:pt x="0" y="289560"/>
                </a:lnTo>
                <a:lnTo>
                  <a:pt x="219455" y="289560"/>
                </a:lnTo>
                <a:lnTo>
                  <a:pt x="21945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3" name="object 73"/>
          <p:cNvSpPr/>
          <p:nvPr/>
        </p:nvSpPr>
        <p:spPr>
          <a:xfrm>
            <a:off x="6358508" y="3833280"/>
            <a:ext cx="164783" cy="275749"/>
          </a:xfrm>
          <a:custGeom>
            <a:avLst/>
            <a:gdLst/>
            <a:ahLst/>
            <a:cxnLst/>
            <a:rect l="l" t="t" r="r" b="b"/>
            <a:pathLst>
              <a:path w="219709" h="367664">
                <a:moveTo>
                  <a:pt x="219456" y="0"/>
                </a:moveTo>
                <a:lnTo>
                  <a:pt x="0" y="0"/>
                </a:lnTo>
                <a:lnTo>
                  <a:pt x="0" y="367284"/>
                </a:lnTo>
                <a:lnTo>
                  <a:pt x="219456" y="367284"/>
                </a:lnTo>
                <a:lnTo>
                  <a:pt x="219456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4" name="object 74"/>
          <p:cNvSpPr/>
          <p:nvPr/>
        </p:nvSpPr>
        <p:spPr>
          <a:xfrm>
            <a:off x="7856982" y="3694977"/>
            <a:ext cx="164783" cy="413861"/>
          </a:xfrm>
          <a:custGeom>
            <a:avLst/>
            <a:gdLst/>
            <a:ahLst/>
            <a:cxnLst/>
            <a:rect l="l" t="t" r="r" b="b"/>
            <a:pathLst>
              <a:path w="219709" h="551814">
                <a:moveTo>
                  <a:pt x="219455" y="0"/>
                </a:moveTo>
                <a:lnTo>
                  <a:pt x="0" y="0"/>
                </a:lnTo>
                <a:lnTo>
                  <a:pt x="0" y="551687"/>
                </a:lnTo>
                <a:lnTo>
                  <a:pt x="219455" y="551687"/>
                </a:lnTo>
                <a:lnTo>
                  <a:pt x="21945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5" name="object 75"/>
          <p:cNvSpPr/>
          <p:nvPr/>
        </p:nvSpPr>
        <p:spPr>
          <a:xfrm>
            <a:off x="542926" y="3857282"/>
            <a:ext cx="165734" cy="251460"/>
          </a:xfrm>
          <a:custGeom>
            <a:avLst/>
            <a:gdLst/>
            <a:ahLst/>
            <a:cxnLst/>
            <a:rect l="l" t="t" r="r" b="b"/>
            <a:pathLst>
              <a:path w="220980" h="335279">
                <a:moveTo>
                  <a:pt x="220980" y="0"/>
                </a:moveTo>
                <a:lnTo>
                  <a:pt x="0" y="0"/>
                </a:lnTo>
                <a:lnTo>
                  <a:pt x="0" y="335279"/>
                </a:lnTo>
                <a:lnTo>
                  <a:pt x="220980" y="335279"/>
                </a:lnTo>
                <a:lnTo>
                  <a:pt x="220980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6" name="object 76"/>
          <p:cNvSpPr/>
          <p:nvPr/>
        </p:nvSpPr>
        <p:spPr>
          <a:xfrm>
            <a:off x="2042541" y="3706408"/>
            <a:ext cx="164783" cy="402431"/>
          </a:xfrm>
          <a:custGeom>
            <a:avLst/>
            <a:gdLst/>
            <a:ahLst/>
            <a:cxnLst/>
            <a:rect l="l" t="t" r="r" b="b"/>
            <a:pathLst>
              <a:path w="219710" h="536575">
                <a:moveTo>
                  <a:pt x="219456" y="0"/>
                </a:moveTo>
                <a:lnTo>
                  <a:pt x="0" y="0"/>
                </a:lnTo>
                <a:lnTo>
                  <a:pt x="0" y="536448"/>
                </a:lnTo>
                <a:lnTo>
                  <a:pt x="219456" y="536448"/>
                </a:lnTo>
                <a:lnTo>
                  <a:pt x="219456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7" name="object 77"/>
          <p:cNvSpPr/>
          <p:nvPr/>
        </p:nvSpPr>
        <p:spPr>
          <a:xfrm>
            <a:off x="3541014" y="3907575"/>
            <a:ext cx="164783" cy="201454"/>
          </a:xfrm>
          <a:custGeom>
            <a:avLst/>
            <a:gdLst/>
            <a:ahLst/>
            <a:cxnLst/>
            <a:rect l="l" t="t" r="r" b="b"/>
            <a:pathLst>
              <a:path w="219710" h="268604">
                <a:moveTo>
                  <a:pt x="219456" y="0"/>
                </a:moveTo>
                <a:lnTo>
                  <a:pt x="0" y="0"/>
                </a:lnTo>
                <a:lnTo>
                  <a:pt x="0" y="268223"/>
                </a:lnTo>
                <a:lnTo>
                  <a:pt x="219456" y="268223"/>
                </a:lnTo>
                <a:lnTo>
                  <a:pt x="219456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8" name="object 78"/>
          <p:cNvSpPr/>
          <p:nvPr/>
        </p:nvSpPr>
        <p:spPr>
          <a:xfrm>
            <a:off x="5040630" y="3806990"/>
            <a:ext cx="164783" cy="301943"/>
          </a:xfrm>
          <a:custGeom>
            <a:avLst/>
            <a:gdLst/>
            <a:ahLst/>
            <a:cxnLst/>
            <a:rect l="l" t="t" r="r" b="b"/>
            <a:pathLst>
              <a:path w="219709" h="402589">
                <a:moveTo>
                  <a:pt x="219455" y="0"/>
                </a:moveTo>
                <a:lnTo>
                  <a:pt x="0" y="0"/>
                </a:lnTo>
                <a:lnTo>
                  <a:pt x="0" y="402336"/>
                </a:lnTo>
                <a:lnTo>
                  <a:pt x="219455" y="402336"/>
                </a:lnTo>
                <a:lnTo>
                  <a:pt x="21945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9" name="object 79"/>
          <p:cNvSpPr/>
          <p:nvPr/>
        </p:nvSpPr>
        <p:spPr>
          <a:xfrm>
            <a:off x="6539103" y="3857282"/>
            <a:ext cx="164783" cy="251460"/>
          </a:xfrm>
          <a:custGeom>
            <a:avLst/>
            <a:gdLst/>
            <a:ahLst/>
            <a:cxnLst/>
            <a:rect l="l" t="t" r="r" b="b"/>
            <a:pathLst>
              <a:path w="219709" h="335279">
                <a:moveTo>
                  <a:pt x="219455" y="0"/>
                </a:moveTo>
                <a:lnTo>
                  <a:pt x="0" y="0"/>
                </a:lnTo>
                <a:lnTo>
                  <a:pt x="0" y="335279"/>
                </a:lnTo>
                <a:lnTo>
                  <a:pt x="219455" y="335279"/>
                </a:lnTo>
                <a:lnTo>
                  <a:pt x="21945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0" name="object 80"/>
          <p:cNvSpPr/>
          <p:nvPr/>
        </p:nvSpPr>
        <p:spPr>
          <a:xfrm>
            <a:off x="8038719" y="3605823"/>
            <a:ext cx="164783" cy="502920"/>
          </a:xfrm>
          <a:custGeom>
            <a:avLst/>
            <a:gdLst/>
            <a:ahLst/>
            <a:cxnLst/>
            <a:rect l="l" t="t" r="r" b="b"/>
            <a:pathLst>
              <a:path w="219709" h="670560">
                <a:moveTo>
                  <a:pt x="219455" y="0"/>
                </a:moveTo>
                <a:lnTo>
                  <a:pt x="0" y="0"/>
                </a:lnTo>
                <a:lnTo>
                  <a:pt x="0" y="670560"/>
                </a:lnTo>
                <a:lnTo>
                  <a:pt x="219455" y="670560"/>
                </a:lnTo>
                <a:lnTo>
                  <a:pt x="21945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1" name="object 81"/>
          <p:cNvSpPr/>
          <p:nvPr/>
        </p:nvSpPr>
        <p:spPr>
          <a:xfrm>
            <a:off x="724662" y="3796705"/>
            <a:ext cx="164783" cy="312419"/>
          </a:xfrm>
          <a:custGeom>
            <a:avLst/>
            <a:gdLst/>
            <a:ahLst/>
            <a:cxnLst/>
            <a:rect l="l" t="t" r="r" b="b"/>
            <a:pathLst>
              <a:path w="219709" h="416560">
                <a:moveTo>
                  <a:pt x="219456" y="0"/>
                </a:moveTo>
                <a:lnTo>
                  <a:pt x="0" y="0"/>
                </a:lnTo>
                <a:lnTo>
                  <a:pt x="0" y="416051"/>
                </a:lnTo>
                <a:lnTo>
                  <a:pt x="219456" y="416051"/>
                </a:lnTo>
                <a:lnTo>
                  <a:pt x="219456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2" name="object 82"/>
          <p:cNvSpPr/>
          <p:nvPr/>
        </p:nvSpPr>
        <p:spPr>
          <a:xfrm>
            <a:off x="2223134" y="3588678"/>
            <a:ext cx="164783" cy="520065"/>
          </a:xfrm>
          <a:custGeom>
            <a:avLst/>
            <a:gdLst/>
            <a:ahLst/>
            <a:cxnLst/>
            <a:rect l="l" t="t" r="r" b="b"/>
            <a:pathLst>
              <a:path w="219710" h="693420">
                <a:moveTo>
                  <a:pt x="219456" y="0"/>
                </a:moveTo>
                <a:lnTo>
                  <a:pt x="0" y="0"/>
                </a:lnTo>
                <a:lnTo>
                  <a:pt x="0" y="693420"/>
                </a:lnTo>
                <a:lnTo>
                  <a:pt x="219456" y="693420"/>
                </a:lnTo>
                <a:lnTo>
                  <a:pt x="219456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3" name="object 83"/>
          <p:cNvSpPr/>
          <p:nvPr/>
        </p:nvSpPr>
        <p:spPr>
          <a:xfrm>
            <a:off x="5221223" y="3796705"/>
            <a:ext cx="164783" cy="312419"/>
          </a:xfrm>
          <a:custGeom>
            <a:avLst/>
            <a:gdLst/>
            <a:ahLst/>
            <a:cxnLst/>
            <a:rect l="l" t="t" r="r" b="b"/>
            <a:pathLst>
              <a:path w="219709" h="416560">
                <a:moveTo>
                  <a:pt x="219456" y="0"/>
                </a:moveTo>
                <a:lnTo>
                  <a:pt x="0" y="0"/>
                </a:lnTo>
                <a:lnTo>
                  <a:pt x="0" y="416051"/>
                </a:lnTo>
                <a:lnTo>
                  <a:pt x="219456" y="416051"/>
                </a:lnTo>
                <a:lnTo>
                  <a:pt x="219456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4" name="object 84"/>
          <p:cNvSpPr/>
          <p:nvPr/>
        </p:nvSpPr>
        <p:spPr>
          <a:xfrm>
            <a:off x="6720839" y="3970440"/>
            <a:ext cx="164783" cy="138589"/>
          </a:xfrm>
          <a:custGeom>
            <a:avLst/>
            <a:gdLst/>
            <a:ahLst/>
            <a:cxnLst/>
            <a:rect l="l" t="t" r="r" b="b"/>
            <a:pathLst>
              <a:path w="219709" h="184785">
                <a:moveTo>
                  <a:pt x="219455" y="0"/>
                </a:moveTo>
                <a:lnTo>
                  <a:pt x="0" y="0"/>
                </a:lnTo>
                <a:lnTo>
                  <a:pt x="0" y="184403"/>
                </a:lnTo>
                <a:lnTo>
                  <a:pt x="219455" y="184403"/>
                </a:lnTo>
                <a:lnTo>
                  <a:pt x="219455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5" name="object 85"/>
          <p:cNvSpPr/>
          <p:nvPr/>
        </p:nvSpPr>
        <p:spPr>
          <a:xfrm>
            <a:off x="8219312" y="3518955"/>
            <a:ext cx="164783" cy="590074"/>
          </a:xfrm>
          <a:custGeom>
            <a:avLst/>
            <a:gdLst/>
            <a:ahLst/>
            <a:cxnLst/>
            <a:rect l="l" t="t" r="r" b="b"/>
            <a:pathLst>
              <a:path w="219709" h="786764">
                <a:moveTo>
                  <a:pt x="219456" y="0"/>
                </a:moveTo>
                <a:lnTo>
                  <a:pt x="0" y="0"/>
                </a:lnTo>
                <a:lnTo>
                  <a:pt x="0" y="786384"/>
                </a:lnTo>
                <a:lnTo>
                  <a:pt x="219456" y="786384"/>
                </a:lnTo>
                <a:lnTo>
                  <a:pt x="219456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6" name="object 86"/>
          <p:cNvSpPr/>
          <p:nvPr/>
        </p:nvSpPr>
        <p:spPr>
          <a:xfrm>
            <a:off x="905257" y="3893858"/>
            <a:ext cx="165734" cy="215265"/>
          </a:xfrm>
          <a:custGeom>
            <a:avLst/>
            <a:gdLst/>
            <a:ahLst/>
            <a:cxnLst/>
            <a:rect l="l" t="t" r="r" b="b"/>
            <a:pathLst>
              <a:path w="220980" h="287020">
                <a:moveTo>
                  <a:pt x="220979" y="0"/>
                </a:moveTo>
                <a:lnTo>
                  <a:pt x="0" y="0"/>
                </a:lnTo>
                <a:lnTo>
                  <a:pt x="0" y="286511"/>
                </a:lnTo>
                <a:lnTo>
                  <a:pt x="220979" y="286511"/>
                </a:lnTo>
                <a:lnTo>
                  <a:pt x="220979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7" name="object 87"/>
          <p:cNvSpPr/>
          <p:nvPr/>
        </p:nvSpPr>
        <p:spPr>
          <a:xfrm>
            <a:off x="2404871" y="3626398"/>
            <a:ext cx="164783" cy="482441"/>
          </a:xfrm>
          <a:custGeom>
            <a:avLst/>
            <a:gdLst/>
            <a:ahLst/>
            <a:cxnLst/>
            <a:rect l="l" t="t" r="r" b="b"/>
            <a:pathLst>
              <a:path w="219710" h="643254">
                <a:moveTo>
                  <a:pt x="219456" y="0"/>
                </a:moveTo>
                <a:lnTo>
                  <a:pt x="0" y="0"/>
                </a:lnTo>
                <a:lnTo>
                  <a:pt x="0" y="643127"/>
                </a:lnTo>
                <a:lnTo>
                  <a:pt x="219456" y="643127"/>
                </a:lnTo>
                <a:lnTo>
                  <a:pt x="219456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8" name="object 88"/>
          <p:cNvSpPr/>
          <p:nvPr/>
        </p:nvSpPr>
        <p:spPr>
          <a:xfrm>
            <a:off x="3903344" y="3921290"/>
            <a:ext cx="164783" cy="187643"/>
          </a:xfrm>
          <a:custGeom>
            <a:avLst/>
            <a:gdLst/>
            <a:ahLst/>
            <a:cxnLst/>
            <a:rect l="l" t="t" r="r" b="b"/>
            <a:pathLst>
              <a:path w="219710" h="250189">
                <a:moveTo>
                  <a:pt x="219455" y="0"/>
                </a:moveTo>
                <a:lnTo>
                  <a:pt x="0" y="0"/>
                </a:lnTo>
                <a:lnTo>
                  <a:pt x="0" y="249936"/>
                </a:lnTo>
                <a:lnTo>
                  <a:pt x="219455" y="249936"/>
                </a:lnTo>
                <a:lnTo>
                  <a:pt x="219455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9" name="object 89"/>
          <p:cNvSpPr/>
          <p:nvPr/>
        </p:nvSpPr>
        <p:spPr>
          <a:xfrm>
            <a:off x="5402960" y="3841281"/>
            <a:ext cx="164783" cy="267653"/>
          </a:xfrm>
          <a:custGeom>
            <a:avLst/>
            <a:gdLst/>
            <a:ahLst/>
            <a:cxnLst/>
            <a:rect l="l" t="t" r="r" b="b"/>
            <a:pathLst>
              <a:path w="219709" h="356870">
                <a:moveTo>
                  <a:pt x="219455" y="0"/>
                </a:moveTo>
                <a:lnTo>
                  <a:pt x="0" y="0"/>
                </a:lnTo>
                <a:lnTo>
                  <a:pt x="0" y="356616"/>
                </a:lnTo>
                <a:lnTo>
                  <a:pt x="219455" y="356616"/>
                </a:lnTo>
                <a:lnTo>
                  <a:pt x="219455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0" name="object 90"/>
          <p:cNvSpPr/>
          <p:nvPr/>
        </p:nvSpPr>
        <p:spPr>
          <a:xfrm>
            <a:off x="6901433" y="4001300"/>
            <a:ext cx="164783" cy="107633"/>
          </a:xfrm>
          <a:custGeom>
            <a:avLst/>
            <a:gdLst/>
            <a:ahLst/>
            <a:cxnLst/>
            <a:rect l="l" t="t" r="r" b="b"/>
            <a:pathLst>
              <a:path w="219709" h="143510">
                <a:moveTo>
                  <a:pt x="219456" y="0"/>
                </a:moveTo>
                <a:lnTo>
                  <a:pt x="0" y="0"/>
                </a:lnTo>
                <a:lnTo>
                  <a:pt x="0" y="143256"/>
                </a:lnTo>
                <a:lnTo>
                  <a:pt x="219456" y="143256"/>
                </a:lnTo>
                <a:lnTo>
                  <a:pt x="219456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1" name="object 91"/>
          <p:cNvSpPr/>
          <p:nvPr/>
        </p:nvSpPr>
        <p:spPr>
          <a:xfrm>
            <a:off x="8401050" y="3652685"/>
            <a:ext cx="164783" cy="456248"/>
          </a:xfrm>
          <a:custGeom>
            <a:avLst/>
            <a:gdLst/>
            <a:ahLst/>
            <a:cxnLst/>
            <a:rect l="l" t="t" r="r" b="b"/>
            <a:pathLst>
              <a:path w="219709" h="608329">
                <a:moveTo>
                  <a:pt x="219455" y="0"/>
                </a:moveTo>
                <a:lnTo>
                  <a:pt x="0" y="0"/>
                </a:lnTo>
                <a:lnTo>
                  <a:pt x="0" y="608075"/>
                </a:lnTo>
                <a:lnTo>
                  <a:pt x="219455" y="608075"/>
                </a:lnTo>
                <a:lnTo>
                  <a:pt x="219455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2" name="object 92"/>
          <p:cNvSpPr/>
          <p:nvPr/>
        </p:nvSpPr>
        <p:spPr>
          <a:xfrm>
            <a:off x="1086993" y="3875571"/>
            <a:ext cx="164783" cy="233363"/>
          </a:xfrm>
          <a:custGeom>
            <a:avLst/>
            <a:gdLst/>
            <a:ahLst/>
            <a:cxnLst/>
            <a:rect l="l" t="t" r="r" b="b"/>
            <a:pathLst>
              <a:path w="219710" h="311150">
                <a:moveTo>
                  <a:pt x="219456" y="0"/>
                </a:moveTo>
                <a:lnTo>
                  <a:pt x="0" y="0"/>
                </a:lnTo>
                <a:lnTo>
                  <a:pt x="0" y="310896"/>
                </a:lnTo>
                <a:lnTo>
                  <a:pt x="219456" y="310896"/>
                </a:lnTo>
                <a:lnTo>
                  <a:pt x="219456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3" name="object 93"/>
          <p:cNvSpPr/>
          <p:nvPr/>
        </p:nvSpPr>
        <p:spPr>
          <a:xfrm>
            <a:off x="2585467" y="3612681"/>
            <a:ext cx="165734" cy="496253"/>
          </a:xfrm>
          <a:custGeom>
            <a:avLst/>
            <a:gdLst/>
            <a:ahLst/>
            <a:cxnLst/>
            <a:rect l="l" t="t" r="r" b="b"/>
            <a:pathLst>
              <a:path w="220979" h="661670">
                <a:moveTo>
                  <a:pt x="220979" y="0"/>
                </a:moveTo>
                <a:lnTo>
                  <a:pt x="0" y="0"/>
                </a:lnTo>
                <a:lnTo>
                  <a:pt x="0" y="661416"/>
                </a:lnTo>
                <a:lnTo>
                  <a:pt x="220979" y="661416"/>
                </a:lnTo>
                <a:lnTo>
                  <a:pt x="220979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4" name="object 94"/>
          <p:cNvSpPr/>
          <p:nvPr/>
        </p:nvSpPr>
        <p:spPr>
          <a:xfrm>
            <a:off x="4085082" y="3923577"/>
            <a:ext cx="164783" cy="185261"/>
          </a:xfrm>
          <a:custGeom>
            <a:avLst/>
            <a:gdLst/>
            <a:ahLst/>
            <a:cxnLst/>
            <a:rect l="l" t="t" r="r" b="b"/>
            <a:pathLst>
              <a:path w="219710" h="247014">
                <a:moveTo>
                  <a:pt x="219456" y="0"/>
                </a:moveTo>
                <a:lnTo>
                  <a:pt x="0" y="0"/>
                </a:lnTo>
                <a:lnTo>
                  <a:pt x="0" y="246887"/>
                </a:lnTo>
                <a:lnTo>
                  <a:pt x="219456" y="246887"/>
                </a:lnTo>
                <a:lnTo>
                  <a:pt x="219456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5" name="object 95"/>
          <p:cNvSpPr/>
          <p:nvPr/>
        </p:nvSpPr>
        <p:spPr>
          <a:xfrm>
            <a:off x="5583555" y="3890430"/>
            <a:ext cx="164783" cy="218599"/>
          </a:xfrm>
          <a:custGeom>
            <a:avLst/>
            <a:gdLst/>
            <a:ahLst/>
            <a:cxnLst/>
            <a:rect l="l" t="t" r="r" b="b"/>
            <a:pathLst>
              <a:path w="219709" h="291464">
                <a:moveTo>
                  <a:pt x="219455" y="0"/>
                </a:moveTo>
                <a:lnTo>
                  <a:pt x="0" y="0"/>
                </a:lnTo>
                <a:lnTo>
                  <a:pt x="0" y="291084"/>
                </a:lnTo>
                <a:lnTo>
                  <a:pt x="219455" y="291084"/>
                </a:lnTo>
                <a:lnTo>
                  <a:pt x="219455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6" name="object 96"/>
          <p:cNvSpPr/>
          <p:nvPr/>
        </p:nvSpPr>
        <p:spPr>
          <a:xfrm>
            <a:off x="7083171" y="3981870"/>
            <a:ext cx="164783" cy="127159"/>
          </a:xfrm>
          <a:custGeom>
            <a:avLst/>
            <a:gdLst/>
            <a:ahLst/>
            <a:cxnLst/>
            <a:rect l="l" t="t" r="r" b="b"/>
            <a:pathLst>
              <a:path w="219709" h="169545">
                <a:moveTo>
                  <a:pt x="219455" y="0"/>
                </a:moveTo>
                <a:lnTo>
                  <a:pt x="0" y="0"/>
                </a:lnTo>
                <a:lnTo>
                  <a:pt x="0" y="169163"/>
                </a:lnTo>
                <a:lnTo>
                  <a:pt x="219455" y="169163"/>
                </a:lnTo>
                <a:lnTo>
                  <a:pt x="219455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7" name="object 97"/>
          <p:cNvSpPr/>
          <p:nvPr/>
        </p:nvSpPr>
        <p:spPr>
          <a:xfrm>
            <a:off x="8581644" y="3669831"/>
            <a:ext cx="164783" cy="439103"/>
          </a:xfrm>
          <a:custGeom>
            <a:avLst/>
            <a:gdLst/>
            <a:ahLst/>
            <a:cxnLst/>
            <a:rect l="l" t="t" r="r" b="b"/>
            <a:pathLst>
              <a:path w="219709" h="585470">
                <a:moveTo>
                  <a:pt x="219455" y="0"/>
                </a:moveTo>
                <a:lnTo>
                  <a:pt x="0" y="0"/>
                </a:lnTo>
                <a:lnTo>
                  <a:pt x="0" y="585216"/>
                </a:lnTo>
                <a:lnTo>
                  <a:pt x="219455" y="585216"/>
                </a:lnTo>
                <a:lnTo>
                  <a:pt x="219455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8" name="object 98"/>
          <p:cNvSpPr/>
          <p:nvPr/>
        </p:nvSpPr>
        <p:spPr>
          <a:xfrm>
            <a:off x="1268729" y="3930435"/>
            <a:ext cx="164783" cy="178594"/>
          </a:xfrm>
          <a:custGeom>
            <a:avLst/>
            <a:gdLst/>
            <a:ahLst/>
            <a:cxnLst/>
            <a:rect l="l" t="t" r="r" b="b"/>
            <a:pathLst>
              <a:path w="219710" h="238125">
                <a:moveTo>
                  <a:pt x="219456" y="0"/>
                </a:moveTo>
                <a:lnTo>
                  <a:pt x="0" y="0"/>
                </a:lnTo>
                <a:lnTo>
                  <a:pt x="0" y="237744"/>
                </a:lnTo>
                <a:lnTo>
                  <a:pt x="219456" y="237744"/>
                </a:lnTo>
                <a:lnTo>
                  <a:pt x="219456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9" name="object 99"/>
          <p:cNvSpPr/>
          <p:nvPr/>
        </p:nvSpPr>
        <p:spPr>
          <a:xfrm>
            <a:off x="2767202" y="3573818"/>
            <a:ext cx="164783" cy="535305"/>
          </a:xfrm>
          <a:custGeom>
            <a:avLst/>
            <a:gdLst/>
            <a:ahLst/>
            <a:cxnLst/>
            <a:rect l="l" t="t" r="r" b="b"/>
            <a:pathLst>
              <a:path w="219710" h="713739">
                <a:moveTo>
                  <a:pt x="219456" y="0"/>
                </a:moveTo>
                <a:lnTo>
                  <a:pt x="0" y="0"/>
                </a:lnTo>
                <a:lnTo>
                  <a:pt x="0" y="713232"/>
                </a:lnTo>
                <a:lnTo>
                  <a:pt x="219456" y="713232"/>
                </a:lnTo>
                <a:lnTo>
                  <a:pt x="219456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0" name="object 100"/>
          <p:cNvSpPr/>
          <p:nvPr/>
        </p:nvSpPr>
        <p:spPr>
          <a:xfrm>
            <a:off x="4265675" y="3954438"/>
            <a:ext cx="164783" cy="154305"/>
          </a:xfrm>
          <a:custGeom>
            <a:avLst/>
            <a:gdLst/>
            <a:ahLst/>
            <a:cxnLst/>
            <a:rect l="l" t="t" r="r" b="b"/>
            <a:pathLst>
              <a:path w="219710" h="205739">
                <a:moveTo>
                  <a:pt x="219456" y="0"/>
                </a:moveTo>
                <a:lnTo>
                  <a:pt x="0" y="0"/>
                </a:lnTo>
                <a:lnTo>
                  <a:pt x="0" y="205739"/>
                </a:lnTo>
                <a:lnTo>
                  <a:pt x="219456" y="205739"/>
                </a:lnTo>
                <a:lnTo>
                  <a:pt x="219456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1" name="object 101"/>
          <p:cNvSpPr/>
          <p:nvPr/>
        </p:nvSpPr>
        <p:spPr>
          <a:xfrm>
            <a:off x="5765292" y="3870998"/>
            <a:ext cx="164783" cy="238125"/>
          </a:xfrm>
          <a:custGeom>
            <a:avLst/>
            <a:gdLst/>
            <a:ahLst/>
            <a:cxnLst/>
            <a:rect l="l" t="t" r="r" b="b"/>
            <a:pathLst>
              <a:path w="219709" h="317500">
                <a:moveTo>
                  <a:pt x="219455" y="0"/>
                </a:moveTo>
                <a:lnTo>
                  <a:pt x="0" y="0"/>
                </a:lnTo>
                <a:lnTo>
                  <a:pt x="0" y="316992"/>
                </a:lnTo>
                <a:lnTo>
                  <a:pt x="219455" y="316992"/>
                </a:lnTo>
                <a:lnTo>
                  <a:pt x="21945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2" name="object 102"/>
          <p:cNvSpPr/>
          <p:nvPr/>
        </p:nvSpPr>
        <p:spPr>
          <a:xfrm>
            <a:off x="7263764" y="4025304"/>
            <a:ext cx="164783" cy="83820"/>
          </a:xfrm>
          <a:custGeom>
            <a:avLst/>
            <a:gdLst/>
            <a:ahLst/>
            <a:cxnLst/>
            <a:rect l="l" t="t" r="r" b="b"/>
            <a:pathLst>
              <a:path w="219709" h="111760">
                <a:moveTo>
                  <a:pt x="219455" y="0"/>
                </a:moveTo>
                <a:lnTo>
                  <a:pt x="0" y="0"/>
                </a:lnTo>
                <a:lnTo>
                  <a:pt x="0" y="111251"/>
                </a:lnTo>
                <a:lnTo>
                  <a:pt x="219455" y="111251"/>
                </a:lnTo>
                <a:lnTo>
                  <a:pt x="21945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3" name="object 103"/>
          <p:cNvSpPr/>
          <p:nvPr/>
        </p:nvSpPr>
        <p:spPr>
          <a:xfrm>
            <a:off x="8763380" y="3680117"/>
            <a:ext cx="164783" cy="428625"/>
          </a:xfrm>
          <a:custGeom>
            <a:avLst/>
            <a:gdLst/>
            <a:ahLst/>
            <a:cxnLst/>
            <a:rect l="l" t="t" r="r" b="b"/>
            <a:pathLst>
              <a:path w="219709" h="571500">
                <a:moveTo>
                  <a:pt x="219456" y="0"/>
                </a:moveTo>
                <a:lnTo>
                  <a:pt x="0" y="0"/>
                </a:lnTo>
                <a:lnTo>
                  <a:pt x="0" y="571499"/>
                </a:lnTo>
                <a:lnTo>
                  <a:pt x="219456" y="571499"/>
                </a:lnTo>
                <a:lnTo>
                  <a:pt x="219456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4" name="object 104"/>
          <p:cNvSpPr/>
          <p:nvPr/>
        </p:nvSpPr>
        <p:spPr>
          <a:xfrm>
            <a:off x="57150" y="4108742"/>
            <a:ext cx="8994458" cy="0"/>
          </a:xfrm>
          <a:custGeom>
            <a:avLst/>
            <a:gdLst/>
            <a:ahLst/>
            <a:cxnLst/>
            <a:rect l="l" t="t" r="r" b="b"/>
            <a:pathLst>
              <a:path w="11992610">
                <a:moveTo>
                  <a:pt x="0" y="0"/>
                </a:moveTo>
                <a:lnTo>
                  <a:pt x="1199235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5" name="object 105"/>
          <p:cNvSpPr txBox="1"/>
          <p:nvPr/>
        </p:nvSpPr>
        <p:spPr>
          <a:xfrm>
            <a:off x="1668875" y="3356268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59%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3168015" y="3806153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14%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169698" y="3751747"/>
            <a:ext cx="368141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19%</a:t>
            </a:r>
            <a:r>
              <a:rPr sz="675" spc="-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-12345" dirty="0">
                <a:solidFill>
                  <a:srgbClr val="404040"/>
                </a:solidFill>
                <a:latin typeface="Calibri"/>
                <a:cs typeface="Calibri"/>
              </a:rPr>
              <a:t>18%</a:t>
            </a:r>
            <a:endParaRPr sz="1013" baseline="-12345">
              <a:latin typeface="Calibri"/>
              <a:cs typeface="Calibri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1849945" y="3236215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71%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7665244" y="3499620"/>
            <a:ext cx="368141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44%</a:t>
            </a:r>
            <a:r>
              <a:rPr sz="675" spc="-8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-21604" dirty="0">
                <a:solidFill>
                  <a:srgbClr val="404040"/>
                </a:solidFill>
                <a:latin typeface="Calibri"/>
                <a:cs typeface="Calibri"/>
              </a:rPr>
              <a:t>41%</a:t>
            </a:r>
            <a:endParaRPr sz="1013" baseline="-21604">
              <a:latin typeface="Calibri"/>
              <a:cs typeface="Calibri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2031206" y="3544197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40%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3349085" y="3670593"/>
            <a:ext cx="368141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27%</a:t>
            </a:r>
            <a:r>
              <a:rPr sz="675" spc="-8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-49382" dirty="0">
                <a:solidFill>
                  <a:srgbClr val="404040"/>
                </a:solidFill>
                <a:latin typeface="Calibri"/>
                <a:cs typeface="Calibri"/>
              </a:rPr>
              <a:t>20%</a:t>
            </a:r>
            <a:endParaRPr sz="1013" baseline="-49382">
              <a:latin typeface="Calibri"/>
              <a:cs typeface="Calibri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6166103" y="3670593"/>
            <a:ext cx="549593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73" baseline="-49382" dirty="0">
                <a:solidFill>
                  <a:srgbClr val="404040"/>
                </a:solidFill>
                <a:latin typeface="Calibri"/>
                <a:cs typeface="Calibri"/>
              </a:rPr>
              <a:t>20%</a:t>
            </a:r>
            <a:r>
              <a:rPr sz="1013" spc="-107" baseline="-49382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27%</a:t>
            </a:r>
            <a:r>
              <a:rPr sz="675" spc="-68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-15432" dirty="0">
                <a:solidFill>
                  <a:srgbClr val="404040"/>
                </a:solidFill>
                <a:latin typeface="Calibri"/>
                <a:cs typeface="Calibri"/>
              </a:rPr>
              <a:t>25%</a:t>
            </a:r>
            <a:endParaRPr sz="1013" baseline="-15432">
              <a:latin typeface="Calibri"/>
              <a:cs typeface="Calibri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2212466" y="3425953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52%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3735610" y="3946513"/>
            <a:ext cx="13763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53" dirty="0">
                <a:solidFill>
                  <a:srgbClr val="404040"/>
                </a:solidFill>
                <a:latin typeface="Calibri"/>
                <a:cs typeface="Calibri"/>
              </a:rPr>
              <a:t>0%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8027861" y="3356934"/>
            <a:ext cx="368141" cy="18960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90500">
              <a:lnSpc>
                <a:spcPts val="746"/>
              </a:lnSpc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59%</a:t>
            </a:r>
            <a:endParaRPr sz="675">
              <a:latin typeface="Calibri"/>
              <a:cs typeface="Calibri"/>
            </a:endParaRPr>
          </a:p>
          <a:p>
            <a:pPr marL="9525">
              <a:lnSpc>
                <a:spcPts val="746"/>
              </a:lnSpc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50%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2393536" y="3463710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48%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532028" y="3634494"/>
            <a:ext cx="730568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73" baseline="-40123" dirty="0">
                <a:solidFill>
                  <a:srgbClr val="404040"/>
                </a:solidFill>
                <a:latin typeface="Calibri"/>
                <a:cs typeface="Calibri"/>
              </a:rPr>
              <a:t>25%</a:t>
            </a:r>
            <a:r>
              <a:rPr sz="1013" spc="-95" baseline="-40123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31%</a:t>
            </a:r>
            <a:r>
              <a:rPr sz="675" spc="-6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-61728" dirty="0">
                <a:solidFill>
                  <a:srgbClr val="404040"/>
                </a:solidFill>
                <a:latin typeface="Calibri"/>
                <a:cs typeface="Calibri"/>
              </a:rPr>
              <a:t>21%</a:t>
            </a:r>
            <a:r>
              <a:rPr sz="1013" spc="-95" baseline="-61728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-52469" dirty="0">
                <a:solidFill>
                  <a:srgbClr val="404040"/>
                </a:solidFill>
                <a:latin typeface="Calibri"/>
                <a:cs typeface="Calibri"/>
              </a:rPr>
              <a:t>23%</a:t>
            </a:r>
            <a:endParaRPr sz="1013" baseline="-52469">
              <a:latin typeface="Calibri"/>
              <a:cs typeface="Calibri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1256919" y="3767977"/>
            <a:ext cx="187166" cy="11349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18%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2574799" y="3410942"/>
            <a:ext cx="368141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73" baseline="-24691" dirty="0">
                <a:solidFill>
                  <a:srgbClr val="404040"/>
                </a:solidFill>
                <a:latin typeface="Calibri"/>
                <a:cs typeface="Calibri"/>
              </a:rPr>
              <a:t>49%</a:t>
            </a:r>
            <a:r>
              <a:rPr sz="1013" spc="-129" baseline="-24691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53%</a:t>
            </a:r>
            <a:endParaRPr sz="675">
              <a:latin typeface="Calibri"/>
              <a:cs typeface="Calibri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3892676" y="3761576"/>
            <a:ext cx="549593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73" baseline="3086" dirty="0">
                <a:solidFill>
                  <a:srgbClr val="404040"/>
                </a:solidFill>
                <a:latin typeface="Calibri"/>
                <a:cs typeface="Calibri"/>
              </a:rPr>
              <a:t>19%</a:t>
            </a:r>
            <a:r>
              <a:rPr sz="1013" spc="-107" baseline="308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18%</a:t>
            </a:r>
            <a:r>
              <a:rPr sz="675" spc="-68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-18518" dirty="0">
                <a:solidFill>
                  <a:srgbClr val="404040"/>
                </a:solidFill>
                <a:latin typeface="Calibri"/>
                <a:cs typeface="Calibri"/>
              </a:rPr>
              <a:t>15%</a:t>
            </a:r>
            <a:endParaRPr sz="1013" baseline="-18518">
              <a:latin typeface="Calibri"/>
              <a:cs typeface="Calibri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4667154" y="3729572"/>
            <a:ext cx="1274445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013" spc="73" baseline="40123" dirty="0">
                <a:solidFill>
                  <a:srgbClr val="404040"/>
                </a:solidFill>
                <a:latin typeface="Calibri"/>
                <a:cs typeface="Calibri"/>
              </a:rPr>
              <a:t>28%</a:t>
            </a:r>
            <a:r>
              <a:rPr sz="1013" spc="-90" baseline="40123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22%</a:t>
            </a:r>
            <a:r>
              <a:rPr sz="675" spc="-53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55555" dirty="0">
                <a:solidFill>
                  <a:srgbClr val="404040"/>
                </a:solidFill>
                <a:latin typeface="Calibri"/>
                <a:cs typeface="Calibri"/>
              </a:rPr>
              <a:t>30%</a:t>
            </a:r>
            <a:r>
              <a:rPr sz="1013" spc="-78" baseline="555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61728" dirty="0">
                <a:solidFill>
                  <a:srgbClr val="404040"/>
                </a:solidFill>
                <a:latin typeface="Calibri"/>
                <a:cs typeface="Calibri"/>
              </a:rPr>
              <a:t>31%</a:t>
            </a:r>
            <a:r>
              <a:rPr sz="1013" spc="-84" baseline="61728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33950" dirty="0">
                <a:solidFill>
                  <a:srgbClr val="404040"/>
                </a:solidFill>
                <a:latin typeface="Calibri"/>
                <a:cs typeface="Calibri"/>
              </a:rPr>
              <a:t>27%</a:t>
            </a:r>
            <a:r>
              <a:rPr sz="1013" spc="-78" baseline="339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22%</a:t>
            </a:r>
            <a:r>
              <a:rPr sz="675" spc="-5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12345" dirty="0">
                <a:solidFill>
                  <a:srgbClr val="404040"/>
                </a:solidFill>
                <a:latin typeface="Calibri"/>
                <a:cs typeface="Calibri"/>
              </a:rPr>
              <a:t>24%</a:t>
            </a:r>
            <a:endParaRPr sz="1013" baseline="12345">
              <a:latin typeface="Calibri"/>
              <a:cs typeface="Calibri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6709982" y="3807525"/>
            <a:ext cx="705326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14% </a:t>
            </a:r>
            <a:r>
              <a:rPr sz="1013" spc="73" baseline="-21604" dirty="0">
                <a:solidFill>
                  <a:srgbClr val="404040"/>
                </a:solidFill>
                <a:latin typeface="Calibri"/>
                <a:cs typeface="Calibri"/>
              </a:rPr>
              <a:t>11%</a:t>
            </a:r>
            <a:r>
              <a:rPr sz="1013" spc="-157" baseline="-2160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-6172" dirty="0">
                <a:solidFill>
                  <a:srgbClr val="404040"/>
                </a:solidFill>
                <a:latin typeface="Calibri"/>
                <a:cs typeface="Calibri"/>
              </a:rPr>
              <a:t>13% </a:t>
            </a:r>
            <a:r>
              <a:rPr sz="1013" spc="78" baseline="-37037" dirty="0">
                <a:solidFill>
                  <a:srgbClr val="404040"/>
                </a:solidFill>
                <a:latin typeface="Calibri"/>
                <a:cs typeface="Calibri"/>
              </a:rPr>
              <a:t>8%</a:t>
            </a:r>
            <a:endParaRPr sz="1013" baseline="-37037">
              <a:latin typeface="Calibri"/>
              <a:cs typeface="Calibri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8390191" y="3490666"/>
            <a:ext cx="549593" cy="11355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675" spc="49" dirty="0">
                <a:solidFill>
                  <a:srgbClr val="404040"/>
                </a:solidFill>
                <a:latin typeface="Calibri"/>
                <a:cs typeface="Calibri"/>
              </a:rPr>
              <a:t>45%</a:t>
            </a:r>
            <a:r>
              <a:rPr sz="675" spc="-71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-12345" dirty="0">
                <a:solidFill>
                  <a:srgbClr val="404040"/>
                </a:solidFill>
                <a:latin typeface="Calibri"/>
                <a:cs typeface="Calibri"/>
              </a:rPr>
              <a:t>44%</a:t>
            </a:r>
            <a:r>
              <a:rPr sz="1013" spc="-101" baseline="-123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13" spc="73" baseline="-18518" dirty="0">
                <a:solidFill>
                  <a:srgbClr val="404040"/>
                </a:solidFill>
                <a:latin typeface="Calibri"/>
                <a:cs typeface="Calibri"/>
              </a:rPr>
              <a:t>43%</a:t>
            </a:r>
            <a:endParaRPr sz="1013" baseline="-18518">
              <a:latin typeface="Calibri"/>
              <a:cs typeface="Calibri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252679" y="4150653"/>
            <a:ext cx="110918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Avsaknad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av</a:t>
            </a:r>
            <a:r>
              <a:rPr sz="788" spc="-6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kompetens</a:t>
            </a:r>
            <a:endParaRPr sz="788">
              <a:latin typeface="Arial"/>
              <a:cs typeface="Arial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1651730" y="4150653"/>
            <a:ext cx="130921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Avsaknad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av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resurser och</a:t>
            </a:r>
            <a:r>
              <a:rPr sz="788" spc="-6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tid</a:t>
            </a:r>
            <a:endParaRPr sz="788">
              <a:latin typeface="Arial"/>
              <a:cs typeface="Arial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3098101" y="4150653"/>
            <a:ext cx="1414463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570548" marR="3810" indent="-561499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Bristande kunskap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om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kundens 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behov</a:t>
            </a:r>
            <a:endParaRPr sz="788">
              <a:latin typeface="Arial"/>
              <a:cs typeface="Arial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4752880" y="4150653"/>
            <a:ext cx="110347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Bristande mål och</a:t>
            </a:r>
            <a:r>
              <a:rPr sz="788" spc="-3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vision</a:t>
            </a:r>
            <a:endParaRPr sz="788">
              <a:latin typeface="Arial"/>
              <a:cs typeface="Arial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6143720" y="4150653"/>
            <a:ext cx="1319213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498634" marR="3810" indent="-489585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Bristande stöd/förståelse från  ledning</a:t>
            </a:r>
            <a:endParaRPr sz="788">
              <a:latin typeface="Arial"/>
              <a:cs typeface="Arial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7606475" y="4150653"/>
            <a:ext cx="1392554" cy="261450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412433" marR="3810" indent="-403384" algn="ctr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Bristande stöd/</a:t>
            </a:r>
            <a:r>
              <a:rPr sz="788" spc="-4" dirty="0" err="1">
                <a:solidFill>
                  <a:srgbClr val="585858"/>
                </a:solidFill>
                <a:latin typeface="Arial"/>
                <a:cs typeface="Arial"/>
              </a:rPr>
              <a:t>förståelse</a:t>
            </a:r>
            <a:endParaRPr lang="sv-SE" sz="788" spc="-4" dirty="0">
              <a:solidFill>
                <a:srgbClr val="585858"/>
              </a:solidFill>
              <a:latin typeface="Arial"/>
              <a:cs typeface="Arial"/>
            </a:endParaRPr>
          </a:p>
          <a:p>
            <a:pPr marL="412433" marR="3810" indent="-403384" algn="ctr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 bland  medarbetare</a:t>
            </a:r>
            <a:endParaRPr sz="788" dirty="0">
              <a:latin typeface="Arial"/>
              <a:cs typeface="Arial"/>
            </a:endParaRPr>
          </a:p>
        </p:txBody>
      </p:sp>
      <p:sp>
        <p:nvSpPr>
          <p:cNvPr id="130" name="object 130"/>
          <p:cNvSpPr/>
          <p:nvPr/>
        </p:nvSpPr>
        <p:spPr>
          <a:xfrm>
            <a:off x="1281303" y="2474253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6"/>
                </a:moveTo>
                <a:lnTo>
                  <a:pt x="67056" y="67056"/>
                </a:lnTo>
                <a:lnTo>
                  <a:pt x="67056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1" name="object 131"/>
          <p:cNvSpPr txBox="1"/>
          <p:nvPr/>
        </p:nvSpPr>
        <p:spPr>
          <a:xfrm>
            <a:off x="1344263" y="2421294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med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 dirty="0">
              <a:latin typeface="Arial"/>
              <a:cs typeface="Arial"/>
            </a:endParaRPr>
          </a:p>
        </p:txBody>
      </p:sp>
      <p:sp>
        <p:nvSpPr>
          <p:cNvPr id="132" name="object 132"/>
          <p:cNvSpPr/>
          <p:nvPr/>
        </p:nvSpPr>
        <p:spPr>
          <a:xfrm>
            <a:off x="2672333" y="2474253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3" name="object 133"/>
          <p:cNvSpPr/>
          <p:nvPr/>
        </p:nvSpPr>
        <p:spPr>
          <a:xfrm>
            <a:off x="4063365" y="2474253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4" name="object 134"/>
          <p:cNvSpPr/>
          <p:nvPr/>
        </p:nvSpPr>
        <p:spPr>
          <a:xfrm>
            <a:off x="4871466" y="2474253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6"/>
                </a:moveTo>
                <a:lnTo>
                  <a:pt x="67056" y="67056"/>
                </a:lnTo>
                <a:lnTo>
                  <a:pt x="67056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5" name="object 135"/>
          <p:cNvSpPr txBox="1"/>
          <p:nvPr/>
        </p:nvSpPr>
        <p:spPr>
          <a:xfrm>
            <a:off x="2735294" y="2421294"/>
            <a:ext cx="280130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1400651" algn="l"/>
                <a:tab pos="2207895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utan</a:t>
            </a:r>
            <a:r>
              <a:rPr sz="788" spc="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	Koncernchef	Personalchef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136" name="object 136"/>
          <p:cNvSpPr/>
          <p:nvPr/>
        </p:nvSpPr>
        <p:spPr>
          <a:xfrm>
            <a:off x="5700141" y="2474253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7" name="object 137"/>
          <p:cNvSpPr txBox="1"/>
          <p:nvPr/>
        </p:nvSpPr>
        <p:spPr>
          <a:xfrm>
            <a:off x="5763577" y="2421294"/>
            <a:ext cx="128016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Styrelse-ledamot/ordförande</a:t>
            </a:r>
            <a:endParaRPr sz="788">
              <a:latin typeface="Arial"/>
              <a:cs typeface="Arial"/>
            </a:endParaRPr>
          </a:p>
        </p:txBody>
      </p:sp>
      <p:sp>
        <p:nvSpPr>
          <p:cNvPr id="138" name="object 138"/>
          <p:cNvSpPr/>
          <p:nvPr/>
        </p:nvSpPr>
        <p:spPr>
          <a:xfrm>
            <a:off x="7207757" y="2474253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9" name="object 139"/>
          <p:cNvSpPr/>
          <p:nvPr/>
        </p:nvSpPr>
        <p:spPr>
          <a:xfrm>
            <a:off x="7592948" y="2474253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0" name="object 140"/>
          <p:cNvSpPr txBox="1"/>
          <p:nvPr/>
        </p:nvSpPr>
        <p:spPr>
          <a:xfrm>
            <a:off x="7271386" y="2043151"/>
            <a:ext cx="1705451" cy="527035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656749" marR="3810" indent="-567214" algn="ctr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Hållbarhet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är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viktigt för att </a:t>
            </a:r>
            <a:r>
              <a:rPr sz="788" spc="-4" dirty="0" err="1">
                <a:solidFill>
                  <a:srgbClr val="585858"/>
                </a:solidFill>
                <a:latin typeface="Arial"/>
                <a:cs typeface="Arial"/>
              </a:rPr>
              <a:t>stärka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endParaRPr lang="sv-SE" sz="788" spc="-4" dirty="0">
              <a:solidFill>
                <a:srgbClr val="585858"/>
              </a:solidFill>
              <a:latin typeface="Arial"/>
              <a:cs typeface="Arial"/>
            </a:endParaRPr>
          </a:p>
          <a:p>
            <a:pPr marL="656749" marR="3810" indent="-567214" algn="ctr">
              <a:lnSpc>
                <a:spcPts val="907"/>
              </a:lnSpc>
              <a:spcBef>
                <a:spcPts val="139"/>
              </a:spcBef>
            </a:pPr>
            <a:r>
              <a:rPr sz="788" spc="-8" dirty="0" err="1">
                <a:solidFill>
                  <a:srgbClr val="585858"/>
                </a:solidFill>
                <a:latin typeface="Arial"/>
                <a:cs typeface="Arial"/>
              </a:rPr>
              <a:t>vår</a:t>
            </a:r>
            <a:r>
              <a:rPr lang="sv-SE" sz="788" spc="-8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varumärke</a:t>
            </a:r>
            <a:endParaRPr sz="788" dirty="0">
              <a:latin typeface="Arial"/>
              <a:cs typeface="Arial"/>
            </a:endParaRPr>
          </a:p>
          <a:p>
            <a:pPr>
              <a:spcBef>
                <a:spcPts val="23"/>
              </a:spcBef>
            </a:pPr>
            <a:endParaRPr sz="938" dirty="0">
              <a:latin typeface="Times New Roman"/>
              <a:cs typeface="Times New Roman"/>
            </a:endParaRPr>
          </a:p>
          <a:p>
            <a:pPr marL="9525">
              <a:tabLst>
                <a:tab pos="393859" algn="l"/>
              </a:tabLst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VD	Ägare</a:t>
            </a:r>
            <a:endParaRPr sz="788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3" y="215455"/>
            <a:ext cx="4341019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 </a:t>
            </a:r>
            <a:r>
              <a:rPr sz="2400" spc="-71" dirty="0">
                <a:solidFill>
                  <a:schemeClr val="bg2"/>
                </a:solidFill>
              </a:rPr>
              <a:t>detalj </a:t>
            </a:r>
            <a:r>
              <a:rPr sz="2700" spc="53" dirty="0">
                <a:solidFill>
                  <a:schemeClr val="bg2"/>
                </a:solidFill>
              </a:rPr>
              <a:t>-</a:t>
            </a:r>
            <a:r>
              <a:rPr sz="2700" spc="-263" dirty="0">
                <a:solidFill>
                  <a:schemeClr val="bg2"/>
                </a:solidFill>
              </a:rPr>
              <a:t> </a:t>
            </a:r>
            <a:r>
              <a:rPr sz="2700" spc="-75" dirty="0">
                <a:solidFill>
                  <a:schemeClr val="bg2"/>
                </a:solidFill>
              </a:rPr>
              <a:t>Befattning</a:t>
            </a:r>
            <a:endParaRPr sz="27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2304287" y="2179490"/>
            <a:ext cx="1461135" cy="82391"/>
          </a:xfrm>
          <a:custGeom>
            <a:avLst/>
            <a:gdLst/>
            <a:ahLst/>
            <a:cxnLst/>
            <a:rect l="l" t="t" r="r" b="b"/>
            <a:pathLst>
              <a:path w="1948179" h="109854">
                <a:moveTo>
                  <a:pt x="1947671" y="0"/>
                </a:moveTo>
                <a:lnTo>
                  <a:pt x="0" y="0"/>
                </a:lnTo>
                <a:lnTo>
                  <a:pt x="0" y="109727"/>
                </a:lnTo>
                <a:lnTo>
                  <a:pt x="1947671" y="109727"/>
                </a:lnTo>
                <a:lnTo>
                  <a:pt x="194767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304287" y="2928155"/>
            <a:ext cx="1375410" cy="81439"/>
          </a:xfrm>
          <a:custGeom>
            <a:avLst/>
            <a:gdLst/>
            <a:ahLst/>
            <a:cxnLst/>
            <a:rect l="l" t="t" r="r" b="b"/>
            <a:pathLst>
              <a:path w="1833879" h="108585">
                <a:moveTo>
                  <a:pt x="1833371" y="0"/>
                </a:moveTo>
                <a:lnTo>
                  <a:pt x="0" y="0"/>
                </a:lnTo>
                <a:lnTo>
                  <a:pt x="0" y="108204"/>
                </a:lnTo>
                <a:lnTo>
                  <a:pt x="1833371" y="108204"/>
                </a:lnTo>
                <a:lnTo>
                  <a:pt x="183337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2304287" y="3675678"/>
            <a:ext cx="1285875" cy="82391"/>
          </a:xfrm>
          <a:custGeom>
            <a:avLst/>
            <a:gdLst/>
            <a:ahLst/>
            <a:cxnLst/>
            <a:rect l="l" t="t" r="r" b="b"/>
            <a:pathLst>
              <a:path w="1714500" h="109854">
                <a:moveTo>
                  <a:pt x="1714500" y="0"/>
                </a:moveTo>
                <a:lnTo>
                  <a:pt x="0" y="0"/>
                </a:lnTo>
                <a:lnTo>
                  <a:pt x="0" y="109728"/>
                </a:lnTo>
                <a:lnTo>
                  <a:pt x="1714500" y="109728"/>
                </a:lnTo>
                <a:lnTo>
                  <a:pt x="1714500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2304287" y="1936031"/>
            <a:ext cx="0" cy="2245995"/>
          </a:xfrm>
          <a:custGeom>
            <a:avLst/>
            <a:gdLst/>
            <a:ahLst/>
            <a:cxnLst/>
            <a:rect l="l" t="t" r="r" b="b"/>
            <a:pathLst>
              <a:path h="2994660">
                <a:moveTo>
                  <a:pt x="0" y="0"/>
                </a:moveTo>
                <a:lnTo>
                  <a:pt x="0" y="299466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 txBox="1"/>
          <p:nvPr/>
        </p:nvSpPr>
        <p:spPr>
          <a:xfrm>
            <a:off x="3619500" y="3918983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4,3</a:t>
            </a:r>
            <a:endParaRPr sz="788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545958"/>
              </p:ext>
            </p:extLst>
          </p:nvPr>
        </p:nvGraphicFramePr>
        <p:xfrm>
          <a:off x="2300858" y="1932602"/>
          <a:ext cx="1931669" cy="26351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74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48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9525">
                      <a:solidFill>
                        <a:srgbClr val="D9D9D9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 gridSpan="3">
                  <a:txBody>
                    <a:bodyPr/>
                    <a:lstStyle/>
                    <a:p>
                      <a:pPr marL="74930">
                        <a:lnSpc>
                          <a:spcPts val="1105"/>
                        </a:lnSpc>
                        <a:spcBef>
                          <a:spcPts val="450"/>
                        </a:spcBef>
                      </a:pPr>
                      <a:r>
                        <a:rPr sz="800" spc="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4,2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95885">
                        <a:lnSpc>
                          <a:spcPts val="850"/>
                        </a:lnSpc>
                      </a:pPr>
                      <a:r>
                        <a:rPr sz="800" spc="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4,2</a:t>
                      </a:r>
                      <a:r>
                        <a:rPr sz="800" spc="1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52" baseline="-50264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4,8</a:t>
                      </a:r>
                      <a:endParaRPr sz="1200" baseline="-50264">
                        <a:latin typeface="Calibri"/>
                        <a:cs typeface="Calibri"/>
                      </a:endParaRPr>
                    </a:p>
                  </a:txBody>
                  <a:tcPr marL="0" marR="0" marT="42863" marB="0">
                    <a:lnT w="9525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868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296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9C2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869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297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534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>
                  <a:txBody>
                    <a:bodyPr/>
                    <a:lstStyle/>
                    <a:p>
                      <a:pPr marL="14604">
                        <a:lnSpc>
                          <a:spcPts val="944"/>
                        </a:lnSpc>
                      </a:pPr>
                      <a:r>
                        <a:rPr sz="800" spc="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4,3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35560">
                        <a:lnSpc>
                          <a:spcPts val="950"/>
                        </a:lnSpc>
                      </a:pPr>
                      <a:r>
                        <a:rPr sz="800" spc="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4,4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76200">
                        <a:lnSpc>
                          <a:spcPts val="950"/>
                        </a:lnSpc>
                      </a:pPr>
                      <a:r>
                        <a:rPr sz="800" spc="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4,5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71120">
                        <a:lnSpc>
                          <a:spcPts val="805"/>
                        </a:lnSpc>
                      </a:pPr>
                      <a:r>
                        <a:rPr sz="800" spc="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296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89F6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0297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852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8869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3C5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3443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6297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95885">
                        <a:lnSpc>
                          <a:spcPts val="805"/>
                        </a:lnSpc>
                      </a:pPr>
                      <a:r>
                        <a:rPr sz="800" spc="3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0869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9C2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ts val="855"/>
                        </a:lnSpc>
                      </a:pPr>
                      <a:r>
                        <a:rPr sz="800" spc="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0678">
                <a:tc gridSpan="6">
                  <a:txBody>
                    <a:bodyPr/>
                    <a:lstStyle/>
                    <a:p>
                      <a:pPr marR="474980" algn="r">
                        <a:lnSpc>
                          <a:spcPts val="850"/>
                        </a:lnSpc>
                      </a:pPr>
                      <a:r>
                        <a:rPr sz="8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90869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534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93345">
                        <a:lnSpc>
                          <a:spcPts val="855"/>
                        </a:lnSpc>
                      </a:pPr>
                      <a:r>
                        <a:rPr sz="800" spc="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90297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89F6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 marL="50800">
                        <a:lnSpc>
                          <a:spcPts val="950"/>
                        </a:lnSpc>
                      </a:pPr>
                      <a:r>
                        <a:rPr sz="800" spc="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4,4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97155">
                        <a:lnSpc>
                          <a:spcPts val="950"/>
                        </a:lnSpc>
                      </a:pPr>
                      <a:r>
                        <a:rPr sz="800" spc="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4,5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81280">
                        <a:lnSpc>
                          <a:spcPts val="800"/>
                        </a:lnSpc>
                      </a:pPr>
                      <a:r>
                        <a:rPr sz="800" spc="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90296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852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93441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3C5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3444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8629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76835">
                        <a:lnSpc>
                          <a:spcPts val="805"/>
                        </a:lnSpc>
                      </a:pPr>
                      <a:r>
                        <a:rPr sz="800" spc="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906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9C2D5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75565">
                        <a:lnSpc>
                          <a:spcPts val="850"/>
                        </a:lnSpc>
                      </a:pPr>
                      <a:r>
                        <a:rPr sz="800" spc="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3,8</a:t>
                      </a:r>
                      <a:r>
                        <a:rPr sz="800" spc="27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52" baseline="-50264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4,3</a:t>
                      </a:r>
                      <a:endParaRPr sz="1200" baseline="-50264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90869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90869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534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3">
                  <a:txBody>
                    <a:bodyPr/>
                    <a:lstStyle/>
                    <a:p>
                      <a:pPr marL="57150">
                        <a:lnSpc>
                          <a:spcPts val="955"/>
                        </a:lnSpc>
                      </a:pPr>
                      <a:r>
                        <a:rPr sz="800" spc="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4,1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21590">
                        <a:lnSpc>
                          <a:spcPts val="850"/>
                        </a:lnSpc>
                      </a:pPr>
                      <a:r>
                        <a:rPr sz="800" spc="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4,1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9506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89F6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90297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852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86297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3C5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3638740" y="4009509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4,3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97417" y="1739245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83752" y="1739245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29755" y="1739245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6304" y="2175204"/>
            <a:ext cx="1780699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809625" marR="3810" indent="-800576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Arbetar effektivt för att uppnå företagets  mål</a:t>
            </a:r>
            <a:endParaRPr sz="788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9743" y="2923868"/>
            <a:ext cx="1670209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671036" marR="3810" indent="-661988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Är tydliga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företagets riktning och  strategi</a:t>
            </a:r>
            <a:endParaRPr sz="788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02208" y="3672533"/>
            <a:ext cx="1625918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367665" marR="3810" indent="-358616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Är väl sammansatt utifrån företagets  framtida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utmaningar</a:t>
            </a:r>
            <a:endParaRPr sz="788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87478" y="813729"/>
            <a:ext cx="4018121" cy="333264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marR="3810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68" dirty="0">
                <a:solidFill>
                  <a:schemeClr val="bg2"/>
                </a:solidFill>
                <a:latin typeface="Calibri"/>
                <a:cs typeface="Calibri"/>
              </a:rPr>
              <a:t>Hur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väl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instämmer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 </a:t>
            </a:r>
            <a:r>
              <a:rPr sz="1050" spc="-4" dirty="0">
                <a:solidFill>
                  <a:schemeClr val="bg2"/>
                </a:solidFill>
                <a:latin typeface="Calibri"/>
                <a:cs typeface="Calibri"/>
              </a:rPr>
              <a:t>i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följande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påståenden,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jag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upplever</a:t>
            </a:r>
            <a:r>
              <a:rPr sz="1050" spc="-113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att  </a:t>
            </a:r>
            <a:r>
              <a:rPr sz="1050" spc="53" dirty="0">
                <a:solidFill>
                  <a:schemeClr val="bg2"/>
                </a:solidFill>
                <a:latin typeface="Calibri"/>
                <a:cs typeface="Calibri"/>
              </a:rPr>
              <a:t>ledningsgruppen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på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mitt</a:t>
            </a:r>
            <a:r>
              <a:rPr sz="1050" spc="-38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företag...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572000" y="705020"/>
            <a:ext cx="0" cy="3500914"/>
          </a:xfrm>
          <a:custGeom>
            <a:avLst/>
            <a:gdLst/>
            <a:ahLst/>
            <a:cxnLst/>
            <a:rect l="l" t="t" r="r" b="b"/>
            <a:pathLst>
              <a:path h="4667885">
                <a:moveTo>
                  <a:pt x="0" y="0"/>
                </a:moveTo>
                <a:lnTo>
                  <a:pt x="0" y="4667694"/>
                </a:lnTo>
              </a:path>
            </a:pathLst>
          </a:custGeom>
          <a:ln w="6096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7" name="object 27"/>
          <p:cNvSpPr/>
          <p:nvPr/>
        </p:nvSpPr>
        <p:spPr>
          <a:xfrm>
            <a:off x="6643116" y="1980607"/>
            <a:ext cx="1160145" cy="83820"/>
          </a:xfrm>
          <a:custGeom>
            <a:avLst/>
            <a:gdLst/>
            <a:ahLst/>
            <a:cxnLst/>
            <a:rect l="l" t="t" r="r" b="b"/>
            <a:pathLst>
              <a:path w="1546859" h="111760">
                <a:moveTo>
                  <a:pt x="1546859" y="0"/>
                </a:moveTo>
                <a:lnTo>
                  <a:pt x="0" y="0"/>
                </a:lnTo>
                <a:lnTo>
                  <a:pt x="0" y="111251"/>
                </a:lnTo>
                <a:lnTo>
                  <a:pt x="1546859" y="111251"/>
                </a:lnTo>
                <a:lnTo>
                  <a:pt x="154685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8" name="object 28"/>
          <p:cNvSpPr/>
          <p:nvPr/>
        </p:nvSpPr>
        <p:spPr>
          <a:xfrm>
            <a:off x="6643116" y="2745275"/>
            <a:ext cx="1079183" cy="84773"/>
          </a:xfrm>
          <a:custGeom>
            <a:avLst/>
            <a:gdLst/>
            <a:ahLst/>
            <a:cxnLst/>
            <a:rect l="l" t="t" r="r" b="b"/>
            <a:pathLst>
              <a:path w="1438909" h="113029">
                <a:moveTo>
                  <a:pt x="1438655" y="0"/>
                </a:moveTo>
                <a:lnTo>
                  <a:pt x="0" y="0"/>
                </a:lnTo>
                <a:lnTo>
                  <a:pt x="0" y="112776"/>
                </a:lnTo>
                <a:lnTo>
                  <a:pt x="1438655" y="112776"/>
                </a:lnTo>
                <a:lnTo>
                  <a:pt x="143865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6643116" y="3511085"/>
            <a:ext cx="1342073" cy="83820"/>
          </a:xfrm>
          <a:custGeom>
            <a:avLst/>
            <a:gdLst/>
            <a:ahLst/>
            <a:cxnLst/>
            <a:rect l="l" t="t" r="r" b="b"/>
            <a:pathLst>
              <a:path w="1789429" h="111760">
                <a:moveTo>
                  <a:pt x="1789176" y="0"/>
                </a:moveTo>
                <a:lnTo>
                  <a:pt x="0" y="0"/>
                </a:lnTo>
                <a:lnTo>
                  <a:pt x="0" y="111251"/>
                </a:lnTo>
                <a:lnTo>
                  <a:pt x="1789176" y="111251"/>
                </a:lnTo>
                <a:lnTo>
                  <a:pt x="178917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0" name="object 30"/>
          <p:cNvSpPr/>
          <p:nvPr/>
        </p:nvSpPr>
        <p:spPr>
          <a:xfrm>
            <a:off x="6643116" y="2073190"/>
            <a:ext cx="1175385" cy="83820"/>
          </a:xfrm>
          <a:custGeom>
            <a:avLst/>
            <a:gdLst/>
            <a:ahLst/>
            <a:cxnLst/>
            <a:rect l="l" t="t" r="r" b="b"/>
            <a:pathLst>
              <a:path w="1567179" h="111760">
                <a:moveTo>
                  <a:pt x="1566671" y="0"/>
                </a:moveTo>
                <a:lnTo>
                  <a:pt x="0" y="0"/>
                </a:lnTo>
                <a:lnTo>
                  <a:pt x="0" y="111251"/>
                </a:lnTo>
                <a:lnTo>
                  <a:pt x="1566671" y="111251"/>
                </a:lnTo>
                <a:lnTo>
                  <a:pt x="156667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1" name="object 31"/>
          <p:cNvSpPr/>
          <p:nvPr/>
        </p:nvSpPr>
        <p:spPr>
          <a:xfrm>
            <a:off x="6643116" y="2837858"/>
            <a:ext cx="993458" cy="84773"/>
          </a:xfrm>
          <a:custGeom>
            <a:avLst/>
            <a:gdLst/>
            <a:ahLst/>
            <a:cxnLst/>
            <a:rect l="l" t="t" r="r" b="b"/>
            <a:pathLst>
              <a:path w="1324609" h="113029">
                <a:moveTo>
                  <a:pt x="1324355" y="0"/>
                </a:moveTo>
                <a:lnTo>
                  <a:pt x="0" y="0"/>
                </a:lnTo>
                <a:lnTo>
                  <a:pt x="0" y="112776"/>
                </a:lnTo>
                <a:lnTo>
                  <a:pt x="1324355" y="112776"/>
                </a:lnTo>
                <a:lnTo>
                  <a:pt x="1324355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object 32"/>
          <p:cNvSpPr/>
          <p:nvPr/>
        </p:nvSpPr>
        <p:spPr>
          <a:xfrm>
            <a:off x="6643116" y="3603668"/>
            <a:ext cx="1461135" cy="83820"/>
          </a:xfrm>
          <a:custGeom>
            <a:avLst/>
            <a:gdLst/>
            <a:ahLst/>
            <a:cxnLst/>
            <a:rect l="l" t="t" r="r" b="b"/>
            <a:pathLst>
              <a:path w="1948179" h="111760">
                <a:moveTo>
                  <a:pt x="1947671" y="0"/>
                </a:moveTo>
                <a:lnTo>
                  <a:pt x="0" y="0"/>
                </a:lnTo>
                <a:lnTo>
                  <a:pt x="0" y="111252"/>
                </a:lnTo>
                <a:lnTo>
                  <a:pt x="1947671" y="111252"/>
                </a:lnTo>
                <a:lnTo>
                  <a:pt x="1947671" y="0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3" name="object 33"/>
          <p:cNvSpPr/>
          <p:nvPr/>
        </p:nvSpPr>
        <p:spPr>
          <a:xfrm>
            <a:off x="6643116" y="2165773"/>
            <a:ext cx="1387792" cy="83820"/>
          </a:xfrm>
          <a:custGeom>
            <a:avLst/>
            <a:gdLst/>
            <a:ahLst/>
            <a:cxnLst/>
            <a:rect l="l" t="t" r="r" b="b"/>
            <a:pathLst>
              <a:path w="1850390" h="111760">
                <a:moveTo>
                  <a:pt x="1850135" y="0"/>
                </a:moveTo>
                <a:lnTo>
                  <a:pt x="0" y="0"/>
                </a:lnTo>
                <a:lnTo>
                  <a:pt x="0" y="111251"/>
                </a:lnTo>
                <a:lnTo>
                  <a:pt x="1850135" y="111251"/>
                </a:lnTo>
                <a:lnTo>
                  <a:pt x="1850135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4" name="object 34"/>
          <p:cNvSpPr/>
          <p:nvPr/>
        </p:nvSpPr>
        <p:spPr>
          <a:xfrm>
            <a:off x="6643116" y="2930441"/>
            <a:ext cx="1272540" cy="84773"/>
          </a:xfrm>
          <a:custGeom>
            <a:avLst/>
            <a:gdLst/>
            <a:ahLst/>
            <a:cxnLst/>
            <a:rect l="l" t="t" r="r" b="b"/>
            <a:pathLst>
              <a:path w="1696720" h="113029">
                <a:moveTo>
                  <a:pt x="1696211" y="0"/>
                </a:moveTo>
                <a:lnTo>
                  <a:pt x="0" y="0"/>
                </a:lnTo>
                <a:lnTo>
                  <a:pt x="0" y="112776"/>
                </a:lnTo>
                <a:lnTo>
                  <a:pt x="1696211" y="112776"/>
                </a:lnTo>
                <a:lnTo>
                  <a:pt x="1696211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5" name="object 35"/>
          <p:cNvSpPr/>
          <p:nvPr/>
        </p:nvSpPr>
        <p:spPr>
          <a:xfrm>
            <a:off x="6643117" y="3696251"/>
            <a:ext cx="1476851" cy="83820"/>
          </a:xfrm>
          <a:custGeom>
            <a:avLst/>
            <a:gdLst/>
            <a:ahLst/>
            <a:cxnLst/>
            <a:rect l="l" t="t" r="r" b="b"/>
            <a:pathLst>
              <a:path w="1969134" h="111760">
                <a:moveTo>
                  <a:pt x="1969007" y="0"/>
                </a:moveTo>
                <a:lnTo>
                  <a:pt x="0" y="0"/>
                </a:lnTo>
                <a:lnTo>
                  <a:pt x="0" y="111251"/>
                </a:lnTo>
                <a:lnTo>
                  <a:pt x="1969007" y="111251"/>
                </a:lnTo>
                <a:lnTo>
                  <a:pt x="1969007" y="0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6" name="object 36"/>
          <p:cNvSpPr/>
          <p:nvPr/>
        </p:nvSpPr>
        <p:spPr>
          <a:xfrm>
            <a:off x="6643117" y="2258356"/>
            <a:ext cx="1093946" cy="83820"/>
          </a:xfrm>
          <a:custGeom>
            <a:avLst/>
            <a:gdLst/>
            <a:ahLst/>
            <a:cxnLst/>
            <a:rect l="l" t="t" r="r" b="b"/>
            <a:pathLst>
              <a:path w="1458595" h="111760">
                <a:moveTo>
                  <a:pt x="1458467" y="0"/>
                </a:moveTo>
                <a:lnTo>
                  <a:pt x="0" y="0"/>
                </a:lnTo>
                <a:lnTo>
                  <a:pt x="0" y="111251"/>
                </a:lnTo>
                <a:lnTo>
                  <a:pt x="1458467" y="111251"/>
                </a:lnTo>
                <a:lnTo>
                  <a:pt x="1458467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7" name="object 37"/>
          <p:cNvSpPr/>
          <p:nvPr/>
        </p:nvSpPr>
        <p:spPr>
          <a:xfrm>
            <a:off x="6643116" y="3023023"/>
            <a:ext cx="947738" cy="84773"/>
          </a:xfrm>
          <a:custGeom>
            <a:avLst/>
            <a:gdLst/>
            <a:ahLst/>
            <a:cxnLst/>
            <a:rect l="l" t="t" r="r" b="b"/>
            <a:pathLst>
              <a:path w="1263650" h="113029">
                <a:moveTo>
                  <a:pt x="1263395" y="0"/>
                </a:moveTo>
                <a:lnTo>
                  <a:pt x="0" y="0"/>
                </a:lnTo>
                <a:lnTo>
                  <a:pt x="0" y="112775"/>
                </a:lnTo>
                <a:lnTo>
                  <a:pt x="1263395" y="112775"/>
                </a:lnTo>
                <a:lnTo>
                  <a:pt x="1263395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8" name="object 38"/>
          <p:cNvSpPr/>
          <p:nvPr/>
        </p:nvSpPr>
        <p:spPr>
          <a:xfrm>
            <a:off x="6643116" y="3787691"/>
            <a:ext cx="1423035" cy="84773"/>
          </a:xfrm>
          <a:custGeom>
            <a:avLst/>
            <a:gdLst/>
            <a:ahLst/>
            <a:cxnLst/>
            <a:rect l="l" t="t" r="r" b="b"/>
            <a:pathLst>
              <a:path w="1897379" h="113029">
                <a:moveTo>
                  <a:pt x="1897379" y="0"/>
                </a:moveTo>
                <a:lnTo>
                  <a:pt x="0" y="0"/>
                </a:lnTo>
                <a:lnTo>
                  <a:pt x="0" y="112776"/>
                </a:lnTo>
                <a:lnTo>
                  <a:pt x="1897379" y="112776"/>
                </a:lnTo>
                <a:lnTo>
                  <a:pt x="1897379" y="0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9" name="object 39"/>
          <p:cNvSpPr/>
          <p:nvPr/>
        </p:nvSpPr>
        <p:spPr>
          <a:xfrm>
            <a:off x="6643116" y="2350939"/>
            <a:ext cx="1148715" cy="83820"/>
          </a:xfrm>
          <a:custGeom>
            <a:avLst/>
            <a:gdLst/>
            <a:ahLst/>
            <a:cxnLst/>
            <a:rect l="l" t="t" r="r" b="b"/>
            <a:pathLst>
              <a:path w="1531620" h="111760">
                <a:moveTo>
                  <a:pt x="1531619" y="0"/>
                </a:moveTo>
                <a:lnTo>
                  <a:pt x="0" y="0"/>
                </a:lnTo>
                <a:lnTo>
                  <a:pt x="0" y="111251"/>
                </a:lnTo>
                <a:lnTo>
                  <a:pt x="1531619" y="111251"/>
                </a:lnTo>
                <a:lnTo>
                  <a:pt x="1531619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0" name="object 40"/>
          <p:cNvSpPr/>
          <p:nvPr/>
        </p:nvSpPr>
        <p:spPr>
          <a:xfrm>
            <a:off x="6643116" y="3115606"/>
            <a:ext cx="1141095" cy="84773"/>
          </a:xfrm>
          <a:custGeom>
            <a:avLst/>
            <a:gdLst/>
            <a:ahLst/>
            <a:cxnLst/>
            <a:rect l="l" t="t" r="r" b="b"/>
            <a:pathLst>
              <a:path w="1521459" h="113029">
                <a:moveTo>
                  <a:pt x="1520952" y="0"/>
                </a:moveTo>
                <a:lnTo>
                  <a:pt x="0" y="0"/>
                </a:lnTo>
                <a:lnTo>
                  <a:pt x="0" y="112775"/>
                </a:lnTo>
                <a:lnTo>
                  <a:pt x="1520952" y="112775"/>
                </a:lnTo>
                <a:lnTo>
                  <a:pt x="1520952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1" name="object 41"/>
          <p:cNvSpPr/>
          <p:nvPr/>
        </p:nvSpPr>
        <p:spPr>
          <a:xfrm>
            <a:off x="6643116" y="3880273"/>
            <a:ext cx="1423035" cy="84773"/>
          </a:xfrm>
          <a:custGeom>
            <a:avLst/>
            <a:gdLst/>
            <a:ahLst/>
            <a:cxnLst/>
            <a:rect l="l" t="t" r="r" b="b"/>
            <a:pathLst>
              <a:path w="1897379" h="113029">
                <a:moveTo>
                  <a:pt x="1897379" y="0"/>
                </a:moveTo>
                <a:lnTo>
                  <a:pt x="0" y="0"/>
                </a:lnTo>
                <a:lnTo>
                  <a:pt x="0" y="112775"/>
                </a:lnTo>
                <a:lnTo>
                  <a:pt x="1897379" y="112775"/>
                </a:lnTo>
                <a:lnTo>
                  <a:pt x="1897379" y="0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2" name="object 42"/>
          <p:cNvSpPr/>
          <p:nvPr/>
        </p:nvSpPr>
        <p:spPr>
          <a:xfrm>
            <a:off x="6643116" y="2442379"/>
            <a:ext cx="1155859" cy="84773"/>
          </a:xfrm>
          <a:custGeom>
            <a:avLst/>
            <a:gdLst/>
            <a:ahLst/>
            <a:cxnLst/>
            <a:rect l="l" t="t" r="r" b="b"/>
            <a:pathLst>
              <a:path w="1541145" h="113029">
                <a:moveTo>
                  <a:pt x="1540763" y="0"/>
                </a:moveTo>
                <a:lnTo>
                  <a:pt x="0" y="0"/>
                </a:lnTo>
                <a:lnTo>
                  <a:pt x="0" y="112776"/>
                </a:lnTo>
                <a:lnTo>
                  <a:pt x="1540763" y="112776"/>
                </a:lnTo>
                <a:lnTo>
                  <a:pt x="1540763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3" name="object 43"/>
          <p:cNvSpPr/>
          <p:nvPr/>
        </p:nvSpPr>
        <p:spPr>
          <a:xfrm>
            <a:off x="6643116" y="3208189"/>
            <a:ext cx="1087279" cy="83820"/>
          </a:xfrm>
          <a:custGeom>
            <a:avLst/>
            <a:gdLst/>
            <a:ahLst/>
            <a:cxnLst/>
            <a:rect l="l" t="t" r="r" b="b"/>
            <a:pathLst>
              <a:path w="1449704" h="111760">
                <a:moveTo>
                  <a:pt x="1449323" y="0"/>
                </a:moveTo>
                <a:lnTo>
                  <a:pt x="0" y="0"/>
                </a:lnTo>
                <a:lnTo>
                  <a:pt x="0" y="111251"/>
                </a:lnTo>
                <a:lnTo>
                  <a:pt x="1449323" y="111251"/>
                </a:lnTo>
                <a:lnTo>
                  <a:pt x="1449323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4" name="object 44"/>
          <p:cNvSpPr/>
          <p:nvPr/>
        </p:nvSpPr>
        <p:spPr>
          <a:xfrm>
            <a:off x="6643116" y="3972856"/>
            <a:ext cx="1426845" cy="84773"/>
          </a:xfrm>
          <a:custGeom>
            <a:avLst/>
            <a:gdLst/>
            <a:ahLst/>
            <a:cxnLst/>
            <a:rect l="l" t="t" r="r" b="b"/>
            <a:pathLst>
              <a:path w="1902459" h="113029">
                <a:moveTo>
                  <a:pt x="1901952" y="0"/>
                </a:moveTo>
                <a:lnTo>
                  <a:pt x="0" y="0"/>
                </a:lnTo>
                <a:lnTo>
                  <a:pt x="0" y="112776"/>
                </a:lnTo>
                <a:lnTo>
                  <a:pt x="1901952" y="112776"/>
                </a:lnTo>
                <a:lnTo>
                  <a:pt x="1901952" y="0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5" name="object 45"/>
          <p:cNvSpPr/>
          <p:nvPr/>
        </p:nvSpPr>
        <p:spPr>
          <a:xfrm>
            <a:off x="6643117" y="2534962"/>
            <a:ext cx="1213961" cy="84773"/>
          </a:xfrm>
          <a:custGeom>
            <a:avLst/>
            <a:gdLst/>
            <a:ahLst/>
            <a:cxnLst/>
            <a:rect l="l" t="t" r="r" b="b"/>
            <a:pathLst>
              <a:path w="1618615" h="113029">
                <a:moveTo>
                  <a:pt x="1618487" y="0"/>
                </a:moveTo>
                <a:lnTo>
                  <a:pt x="0" y="0"/>
                </a:lnTo>
                <a:lnTo>
                  <a:pt x="0" y="112775"/>
                </a:lnTo>
                <a:lnTo>
                  <a:pt x="1618487" y="112775"/>
                </a:lnTo>
                <a:lnTo>
                  <a:pt x="1618487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6" name="object 46"/>
          <p:cNvSpPr/>
          <p:nvPr/>
        </p:nvSpPr>
        <p:spPr>
          <a:xfrm>
            <a:off x="6643116" y="3300772"/>
            <a:ext cx="1183005" cy="83820"/>
          </a:xfrm>
          <a:custGeom>
            <a:avLst/>
            <a:gdLst/>
            <a:ahLst/>
            <a:cxnLst/>
            <a:rect l="l" t="t" r="r" b="b"/>
            <a:pathLst>
              <a:path w="1577340" h="111760">
                <a:moveTo>
                  <a:pt x="1577339" y="0"/>
                </a:moveTo>
                <a:lnTo>
                  <a:pt x="0" y="0"/>
                </a:lnTo>
                <a:lnTo>
                  <a:pt x="0" y="111252"/>
                </a:lnTo>
                <a:lnTo>
                  <a:pt x="1577339" y="111252"/>
                </a:lnTo>
                <a:lnTo>
                  <a:pt x="1577339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7" name="object 47"/>
          <p:cNvSpPr/>
          <p:nvPr/>
        </p:nvSpPr>
        <p:spPr>
          <a:xfrm>
            <a:off x="6643116" y="4065439"/>
            <a:ext cx="1496378" cy="84773"/>
          </a:xfrm>
          <a:custGeom>
            <a:avLst/>
            <a:gdLst/>
            <a:ahLst/>
            <a:cxnLst/>
            <a:rect l="l" t="t" r="r" b="b"/>
            <a:pathLst>
              <a:path w="1995170" h="113029">
                <a:moveTo>
                  <a:pt x="1994915" y="0"/>
                </a:moveTo>
                <a:lnTo>
                  <a:pt x="0" y="0"/>
                </a:lnTo>
                <a:lnTo>
                  <a:pt x="0" y="112775"/>
                </a:lnTo>
                <a:lnTo>
                  <a:pt x="1994915" y="112775"/>
                </a:lnTo>
                <a:lnTo>
                  <a:pt x="1994915" y="0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8" name="object 48"/>
          <p:cNvSpPr/>
          <p:nvPr/>
        </p:nvSpPr>
        <p:spPr>
          <a:xfrm>
            <a:off x="6643116" y="1917743"/>
            <a:ext cx="1933099" cy="0"/>
          </a:xfrm>
          <a:custGeom>
            <a:avLst/>
            <a:gdLst/>
            <a:ahLst/>
            <a:cxnLst/>
            <a:rect l="l" t="t" r="r" b="b"/>
            <a:pathLst>
              <a:path w="2577465">
                <a:moveTo>
                  <a:pt x="0" y="0"/>
                </a:moveTo>
                <a:lnTo>
                  <a:pt x="2577083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9" name="object 49"/>
          <p:cNvSpPr/>
          <p:nvPr/>
        </p:nvSpPr>
        <p:spPr>
          <a:xfrm>
            <a:off x="6643116" y="1917743"/>
            <a:ext cx="0" cy="2295525"/>
          </a:xfrm>
          <a:custGeom>
            <a:avLst/>
            <a:gdLst/>
            <a:ahLst/>
            <a:cxnLst/>
            <a:rect l="l" t="t" r="r" b="b"/>
            <a:pathLst>
              <a:path h="3060700">
                <a:moveTo>
                  <a:pt x="0" y="0"/>
                </a:moveTo>
                <a:lnTo>
                  <a:pt x="0" y="3060192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0" name="object 50"/>
          <p:cNvSpPr txBox="1"/>
          <p:nvPr/>
        </p:nvSpPr>
        <p:spPr>
          <a:xfrm>
            <a:off x="7851552" y="1952319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4,0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867079" y="2044902"/>
            <a:ext cx="368141" cy="216309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ts val="836"/>
              </a:lnSpc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4,0</a:t>
            </a:r>
            <a:endParaRPr sz="788">
              <a:latin typeface="Calibri"/>
              <a:cs typeface="Calibri"/>
            </a:endParaRPr>
          </a:p>
          <a:p>
            <a:pPr marL="221933">
              <a:lnSpc>
                <a:spcPts val="836"/>
              </a:lnSpc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4,6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963567" y="2902628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4,3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168640" y="3667962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4,8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785925" y="2229877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3,8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7638954" y="2995211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3,5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114442" y="3760564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4,7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7839933" y="2322460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4,0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832407" y="3087794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4,0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8114442" y="3853147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4,7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8118348" y="3945501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4,7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685341" y="2414528"/>
            <a:ext cx="376238" cy="511262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171450">
              <a:lnSpc>
                <a:spcPts val="836"/>
              </a:lnSpc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4,0</a:t>
            </a:r>
            <a:endParaRPr sz="788">
              <a:latin typeface="Calibri"/>
              <a:cs typeface="Calibri"/>
            </a:endParaRPr>
          </a:p>
          <a:p>
            <a:pPr marL="229553">
              <a:lnSpc>
                <a:spcPts val="836"/>
              </a:lnSpc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4,1</a:t>
            </a:r>
            <a:endParaRPr sz="788">
              <a:latin typeface="Calibri"/>
              <a:cs typeface="Calibri"/>
            </a:endParaRPr>
          </a:p>
          <a:p>
            <a:pPr marL="94298">
              <a:lnSpc>
                <a:spcPts val="836"/>
              </a:lnSpc>
              <a:spcBef>
                <a:spcPts val="713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3,8</a:t>
            </a:r>
            <a:endParaRPr sz="788">
              <a:latin typeface="Calibri"/>
              <a:cs typeface="Calibri"/>
            </a:endParaRPr>
          </a:p>
          <a:p>
            <a:pPr marL="9525">
              <a:lnSpc>
                <a:spcPts val="836"/>
              </a:lnSpc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3,6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778209" y="3180186"/>
            <a:ext cx="530543" cy="511262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ts val="836"/>
              </a:lnSpc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3,8</a:t>
            </a:r>
            <a:endParaRPr sz="788">
              <a:latin typeface="Calibri"/>
              <a:cs typeface="Calibri"/>
            </a:endParaRPr>
          </a:p>
          <a:p>
            <a:pPr marL="105728">
              <a:lnSpc>
                <a:spcPts val="836"/>
              </a:lnSpc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4,1</a:t>
            </a:r>
            <a:endParaRPr sz="788">
              <a:latin typeface="Calibri"/>
              <a:cs typeface="Calibri"/>
            </a:endParaRPr>
          </a:p>
          <a:p>
            <a:pPr marL="264319">
              <a:lnSpc>
                <a:spcPts val="836"/>
              </a:lnSpc>
              <a:spcBef>
                <a:spcPts val="713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4,5</a:t>
            </a:r>
            <a:endParaRPr sz="788">
              <a:latin typeface="Calibri"/>
              <a:cs typeface="Calibri"/>
            </a:endParaRPr>
          </a:p>
          <a:p>
            <a:pPr marR="3810" algn="r">
              <a:lnSpc>
                <a:spcPts val="836"/>
              </a:lnSpc>
            </a:pPr>
            <a:r>
              <a:rPr sz="788" spc="49" dirty="0">
                <a:solidFill>
                  <a:srgbClr val="404040"/>
                </a:solidFill>
                <a:latin typeface="Calibri"/>
                <a:cs typeface="Calibri"/>
              </a:rPr>
              <a:t>4</a:t>
            </a:r>
            <a:r>
              <a:rPr sz="788" spc="11" dirty="0">
                <a:solidFill>
                  <a:srgbClr val="404040"/>
                </a:solidFill>
                <a:latin typeface="Calibri"/>
                <a:cs typeface="Calibri"/>
              </a:rPr>
              <a:t>,8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8187880" y="4038084"/>
            <a:ext cx="15573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6" dirty="0">
                <a:solidFill>
                  <a:srgbClr val="404040"/>
                </a:solidFill>
                <a:latin typeface="Calibri"/>
                <a:cs typeface="Calibri"/>
              </a:rPr>
              <a:t>4,9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6537770" y="172028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924104" y="172028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8470202" y="172028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786694" y="2164441"/>
            <a:ext cx="1780699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559594" marR="3810" indent="-550545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Arbetar effektivt för att uppnå företagets  långsiktiga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mål</a:t>
            </a:r>
            <a:endParaRPr sz="788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942427" y="2929869"/>
            <a:ext cx="1625918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367665" marR="3810" indent="-358616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Är väl sammansatt utifrån företagets  framtida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utmaningar</a:t>
            </a:r>
            <a:endParaRPr sz="788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4947856" y="3695203"/>
            <a:ext cx="1620203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89535" marR="3810" indent="-80486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Stöttar den strategi och riktning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som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ägarna/ledningsgruppen har</a:t>
            </a:r>
            <a:r>
              <a:rPr sz="788" spc="-23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lagt</a:t>
            </a:r>
            <a:endParaRPr sz="788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7138893" y="1528767"/>
            <a:ext cx="1164908" cy="32858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68"/>
              </a:spcBef>
            </a:pPr>
            <a:endParaRPr lang="sv-SE" sz="788" dirty="0">
              <a:latin typeface="Arial"/>
              <a:cs typeface="Arial"/>
            </a:endParaRPr>
          </a:p>
          <a:p>
            <a:pPr marL="158115">
              <a:spcBef>
                <a:spcPts val="578"/>
              </a:spcBef>
              <a:tabLst>
                <a:tab pos="544830" algn="l"/>
                <a:tab pos="931069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3,00	4,00	5,00</a:t>
            </a:r>
            <a:endParaRPr sz="788" dirty="0">
              <a:latin typeface="Arial"/>
              <a:cs typeface="Aria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4045648" y="4260216"/>
            <a:ext cx="4853464" cy="523509"/>
          </a:xfrm>
          <a:prstGeom prst="rect">
            <a:avLst/>
          </a:prstGeom>
        </p:spPr>
        <p:txBody>
          <a:bodyPr vert="horz" wrap="square" lIns="0" tIns="16669" rIns="0" bIns="0" rtlCol="0">
            <a:spAutoFit/>
          </a:bodyPr>
          <a:lstStyle/>
          <a:p>
            <a:pPr marL="757238">
              <a:spcBef>
                <a:spcPts val="131"/>
              </a:spcBef>
            </a:pPr>
            <a:r>
              <a:rPr sz="788" i="1" spc="34" dirty="0">
                <a:solidFill>
                  <a:schemeClr val="bg2"/>
                </a:solidFill>
                <a:latin typeface="Calibri"/>
                <a:cs typeface="Calibri"/>
              </a:rPr>
              <a:t>*Har </a:t>
            </a:r>
            <a:r>
              <a:rPr sz="788" i="1" spc="8" dirty="0">
                <a:solidFill>
                  <a:schemeClr val="bg2"/>
                </a:solidFill>
                <a:latin typeface="Calibri"/>
                <a:cs typeface="Calibri"/>
              </a:rPr>
              <a:t>endast besvarats </a:t>
            </a:r>
            <a:r>
              <a:rPr sz="788" i="1" spc="11" dirty="0">
                <a:solidFill>
                  <a:schemeClr val="bg2"/>
                </a:solidFill>
                <a:latin typeface="Calibri"/>
                <a:cs typeface="Calibri"/>
              </a:rPr>
              <a:t>av </a:t>
            </a:r>
            <a:r>
              <a:rPr sz="788" i="1" spc="8" dirty="0">
                <a:solidFill>
                  <a:schemeClr val="bg2"/>
                </a:solidFill>
                <a:latin typeface="Calibri"/>
                <a:cs typeface="Calibri"/>
              </a:rPr>
              <a:t>de </a:t>
            </a:r>
            <a:r>
              <a:rPr sz="788" i="1" spc="30" dirty="0">
                <a:solidFill>
                  <a:schemeClr val="bg2"/>
                </a:solidFill>
                <a:latin typeface="Calibri"/>
                <a:cs typeface="Calibri"/>
              </a:rPr>
              <a:t>som </a:t>
            </a:r>
            <a:r>
              <a:rPr sz="788" i="1" spc="26" dirty="0">
                <a:solidFill>
                  <a:schemeClr val="bg2"/>
                </a:solidFill>
                <a:latin typeface="Calibri"/>
                <a:cs typeface="Calibri"/>
              </a:rPr>
              <a:t>har </a:t>
            </a:r>
            <a:r>
              <a:rPr sz="788" i="1" dirty="0">
                <a:solidFill>
                  <a:schemeClr val="bg2"/>
                </a:solidFill>
                <a:latin typeface="Calibri"/>
                <a:cs typeface="Calibri"/>
              </a:rPr>
              <a:t>befattning </a:t>
            </a:r>
            <a:r>
              <a:rPr sz="788" i="1" spc="4" dirty="0">
                <a:solidFill>
                  <a:schemeClr val="bg2"/>
                </a:solidFill>
                <a:latin typeface="Calibri"/>
                <a:cs typeface="Calibri"/>
              </a:rPr>
              <a:t>Styrelse-ledamot/ordförande, </a:t>
            </a:r>
            <a:r>
              <a:rPr sz="788" i="1" dirty="0">
                <a:solidFill>
                  <a:schemeClr val="bg2"/>
                </a:solidFill>
                <a:latin typeface="Calibri"/>
                <a:cs typeface="Calibri"/>
              </a:rPr>
              <a:t>VD </a:t>
            </a:r>
            <a:r>
              <a:rPr sz="788" i="1" spc="-4" dirty="0">
                <a:solidFill>
                  <a:schemeClr val="bg2"/>
                </a:solidFill>
                <a:latin typeface="Calibri"/>
                <a:cs typeface="Calibri"/>
              </a:rPr>
              <a:t>och/eller</a:t>
            </a:r>
            <a:r>
              <a:rPr sz="788" i="1" spc="45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788" i="1" spc="11" dirty="0">
                <a:solidFill>
                  <a:schemeClr val="bg2"/>
                </a:solidFill>
                <a:latin typeface="Calibri"/>
                <a:cs typeface="Calibri"/>
              </a:rPr>
              <a:t>ägare</a:t>
            </a:r>
            <a:endParaRPr sz="788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757238">
              <a:spcBef>
                <a:spcPts val="4"/>
              </a:spcBef>
            </a:pPr>
            <a:r>
              <a:rPr sz="788" i="1" spc="19" dirty="0">
                <a:solidFill>
                  <a:schemeClr val="bg2"/>
                </a:solidFill>
                <a:latin typeface="Calibri"/>
                <a:cs typeface="Calibri"/>
              </a:rPr>
              <a:t>samt </a:t>
            </a:r>
            <a:r>
              <a:rPr sz="788" i="1" spc="38" dirty="0">
                <a:solidFill>
                  <a:schemeClr val="bg2"/>
                </a:solidFill>
                <a:latin typeface="Calibri"/>
                <a:cs typeface="Calibri"/>
              </a:rPr>
              <a:t>om </a:t>
            </a:r>
            <a:r>
              <a:rPr sz="788" i="1" spc="8" dirty="0">
                <a:solidFill>
                  <a:schemeClr val="bg2"/>
                </a:solidFill>
                <a:latin typeface="Calibri"/>
                <a:cs typeface="Calibri"/>
              </a:rPr>
              <a:t>respondenten </a:t>
            </a:r>
            <a:r>
              <a:rPr sz="788" i="1" spc="-11" dirty="0">
                <a:solidFill>
                  <a:schemeClr val="bg2"/>
                </a:solidFill>
                <a:latin typeface="Calibri"/>
                <a:cs typeface="Calibri"/>
              </a:rPr>
              <a:t>sitter </a:t>
            </a:r>
            <a:r>
              <a:rPr sz="788" i="1" dirty="0">
                <a:solidFill>
                  <a:schemeClr val="bg2"/>
                </a:solidFill>
                <a:latin typeface="Calibri"/>
                <a:cs typeface="Calibri"/>
              </a:rPr>
              <a:t>i</a:t>
            </a:r>
            <a:r>
              <a:rPr sz="788" i="1" spc="11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788" i="1" spc="15" dirty="0">
                <a:solidFill>
                  <a:schemeClr val="bg2"/>
                </a:solidFill>
                <a:latin typeface="Calibri"/>
                <a:cs typeface="Calibri"/>
              </a:rPr>
              <a:t>ledningsgrupp</a:t>
            </a:r>
            <a:endParaRPr sz="788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9525">
              <a:spcBef>
                <a:spcPts val="784"/>
              </a:spcBef>
            </a:pPr>
            <a:endParaRPr sz="1050" dirty="0">
              <a:latin typeface="Calibri"/>
              <a:cs typeface="Calibri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362178" y="4728412"/>
            <a:ext cx="2860358" cy="156293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525">
              <a:spcBef>
                <a:spcPts val="139"/>
              </a:spcBef>
            </a:pPr>
            <a:r>
              <a:rPr sz="900" i="1" spc="11" dirty="0">
                <a:latin typeface="Calibri"/>
                <a:cs typeface="Calibri"/>
              </a:rPr>
              <a:t>Skala: </a:t>
            </a:r>
            <a:r>
              <a:rPr sz="900" i="1" spc="26" dirty="0">
                <a:latin typeface="Calibri"/>
                <a:cs typeface="Calibri"/>
              </a:rPr>
              <a:t>1-6 där </a:t>
            </a:r>
            <a:r>
              <a:rPr sz="900" i="1" spc="4" dirty="0">
                <a:latin typeface="Calibri"/>
                <a:cs typeface="Calibri"/>
              </a:rPr>
              <a:t>1: </a:t>
            </a:r>
            <a:r>
              <a:rPr sz="900" i="1" spc="15" dirty="0">
                <a:latin typeface="Calibri"/>
                <a:cs typeface="Calibri"/>
              </a:rPr>
              <a:t>Instämmer </a:t>
            </a:r>
            <a:r>
              <a:rPr sz="900" i="1" spc="-4" dirty="0">
                <a:latin typeface="Calibri"/>
                <a:cs typeface="Calibri"/>
              </a:rPr>
              <a:t>inte </a:t>
            </a:r>
            <a:r>
              <a:rPr sz="900" i="1" spc="8" dirty="0">
                <a:latin typeface="Calibri"/>
                <a:cs typeface="Calibri"/>
              </a:rPr>
              <a:t>alls </a:t>
            </a:r>
            <a:r>
              <a:rPr sz="900" i="1" spc="26" dirty="0">
                <a:latin typeface="Calibri"/>
                <a:cs typeface="Calibri"/>
              </a:rPr>
              <a:t>och </a:t>
            </a:r>
            <a:r>
              <a:rPr sz="900" i="1" spc="4" dirty="0">
                <a:latin typeface="Calibri"/>
                <a:cs typeface="Calibri"/>
              </a:rPr>
              <a:t>6: </a:t>
            </a:r>
            <a:r>
              <a:rPr sz="900" i="1" spc="15" dirty="0">
                <a:latin typeface="Calibri"/>
                <a:cs typeface="Calibri"/>
              </a:rPr>
              <a:t>Instämmer</a:t>
            </a:r>
            <a:r>
              <a:rPr sz="900" i="1" spc="19" dirty="0">
                <a:latin typeface="Calibri"/>
                <a:cs typeface="Calibri"/>
              </a:rPr>
              <a:t> </a:t>
            </a:r>
            <a:r>
              <a:rPr sz="900" i="1" spc="-8" dirty="0">
                <a:latin typeface="Calibri"/>
                <a:cs typeface="Calibri"/>
              </a:rPr>
              <a:t>helt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4786694" y="810361"/>
            <a:ext cx="4017645" cy="333264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marR="3810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68" dirty="0">
                <a:solidFill>
                  <a:schemeClr val="bg2"/>
                </a:solidFill>
                <a:latin typeface="Calibri"/>
                <a:cs typeface="Calibri"/>
              </a:rPr>
              <a:t>Hur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väl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instämmer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 </a:t>
            </a:r>
            <a:r>
              <a:rPr sz="1050" spc="-4" dirty="0">
                <a:solidFill>
                  <a:schemeClr val="bg2"/>
                </a:solidFill>
                <a:latin typeface="Calibri"/>
                <a:cs typeface="Calibri"/>
              </a:rPr>
              <a:t>i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följande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påståenden,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jag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upplever</a:t>
            </a:r>
            <a:r>
              <a:rPr sz="1050" spc="-12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att  </a:t>
            </a:r>
            <a:r>
              <a:rPr sz="1050" spc="38" dirty="0">
                <a:solidFill>
                  <a:schemeClr val="bg2"/>
                </a:solidFill>
                <a:latin typeface="Calibri"/>
                <a:cs typeface="Calibri"/>
              </a:rPr>
              <a:t>styrelsen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på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mitt</a:t>
            </a:r>
            <a:r>
              <a:rPr sz="1050" spc="-38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23" dirty="0">
                <a:solidFill>
                  <a:schemeClr val="bg2"/>
                </a:solidFill>
                <a:latin typeface="Calibri"/>
                <a:cs typeface="Calibri"/>
              </a:rPr>
              <a:t>företag...*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82" name="Rektangel 81">
            <a:extLst>
              <a:ext uri="{FF2B5EF4-FFF2-40B4-BE49-F238E27FC236}">
                <a16:creationId xmlns:a16="http://schemas.microsoft.com/office/drawing/2014/main" id="{2D9244F5-7A78-4690-8A4F-43784C2901F3}"/>
              </a:ext>
            </a:extLst>
          </p:cNvPr>
          <p:cNvSpPr/>
          <p:nvPr/>
        </p:nvSpPr>
        <p:spPr>
          <a:xfrm>
            <a:off x="2644926" y="1706960"/>
            <a:ext cx="132664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115">
              <a:spcBef>
                <a:spcPts val="773"/>
              </a:spcBef>
              <a:tabLst>
                <a:tab pos="544354" algn="l"/>
                <a:tab pos="931069" algn="l"/>
              </a:tabLst>
            </a:pPr>
            <a:r>
              <a:rPr lang="sv-SE" sz="800" dirty="0">
                <a:solidFill>
                  <a:srgbClr val="585858"/>
                </a:solidFill>
                <a:latin typeface="Arial"/>
                <a:cs typeface="Arial"/>
              </a:rPr>
              <a:t>3,00	4,00	5,00</a:t>
            </a:r>
            <a:endParaRPr lang="sv-SE" sz="800" dirty="0">
              <a:latin typeface="Arial"/>
              <a:cs typeface="Arial"/>
            </a:endParaRPr>
          </a:p>
        </p:txBody>
      </p:sp>
      <p:sp>
        <p:nvSpPr>
          <p:cNvPr id="83" name="object 130">
            <a:extLst>
              <a:ext uri="{FF2B5EF4-FFF2-40B4-BE49-F238E27FC236}">
                <a16:creationId xmlns:a16="http://schemas.microsoft.com/office/drawing/2014/main" id="{7BB27BBC-F725-47BB-B0E5-EC1403096392}"/>
              </a:ext>
            </a:extLst>
          </p:cNvPr>
          <p:cNvSpPr/>
          <p:nvPr/>
        </p:nvSpPr>
        <p:spPr>
          <a:xfrm>
            <a:off x="374999" y="1446569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6"/>
                </a:moveTo>
                <a:lnTo>
                  <a:pt x="67056" y="67056"/>
                </a:lnTo>
                <a:lnTo>
                  <a:pt x="67056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4" name="object 131">
            <a:extLst>
              <a:ext uri="{FF2B5EF4-FFF2-40B4-BE49-F238E27FC236}">
                <a16:creationId xmlns:a16="http://schemas.microsoft.com/office/drawing/2014/main" id="{B5094CB4-DE90-42DE-AE47-11F02A2A6614}"/>
              </a:ext>
            </a:extLst>
          </p:cNvPr>
          <p:cNvSpPr txBox="1"/>
          <p:nvPr/>
        </p:nvSpPr>
        <p:spPr>
          <a:xfrm>
            <a:off x="437959" y="1393610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med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 dirty="0">
              <a:latin typeface="Arial"/>
              <a:cs typeface="Arial"/>
            </a:endParaRPr>
          </a:p>
        </p:txBody>
      </p:sp>
      <p:sp>
        <p:nvSpPr>
          <p:cNvPr id="85" name="object 132">
            <a:extLst>
              <a:ext uri="{FF2B5EF4-FFF2-40B4-BE49-F238E27FC236}">
                <a16:creationId xmlns:a16="http://schemas.microsoft.com/office/drawing/2014/main" id="{09C1387C-D61F-4A55-963E-4FCBE1C4001C}"/>
              </a:ext>
            </a:extLst>
          </p:cNvPr>
          <p:cNvSpPr/>
          <p:nvPr/>
        </p:nvSpPr>
        <p:spPr>
          <a:xfrm>
            <a:off x="1766029" y="1446569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99C2D5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6" name="object 133">
            <a:extLst>
              <a:ext uri="{FF2B5EF4-FFF2-40B4-BE49-F238E27FC236}">
                <a16:creationId xmlns:a16="http://schemas.microsoft.com/office/drawing/2014/main" id="{41B09661-E8B2-40EE-BC9B-D85A9265F631}"/>
              </a:ext>
            </a:extLst>
          </p:cNvPr>
          <p:cNvSpPr/>
          <p:nvPr/>
        </p:nvSpPr>
        <p:spPr>
          <a:xfrm>
            <a:off x="3157061" y="1446569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D7E7E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7" name="object 134">
            <a:extLst>
              <a:ext uri="{FF2B5EF4-FFF2-40B4-BE49-F238E27FC236}">
                <a16:creationId xmlns:a16="http://schemas.microsoft.com/office/drawing/2014/main" id="{A96627CD-7E41-4213-A086-E97D31252D6D}"/>
              </a:ext>
            </a:extLst>
          </p:cNvPr>
          <p:cNvSpPr/>
          <p:nvPr/>
        </p:nvSpPr>
        <p:spPr>
          <a:xfrm>
            <a:off x="3965162" y="1446569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6"/>
                </a:moveTo>
                <a:lnTo>
                  <a:pt x="67056" y="67056"/>
                </a:lnTo>
                <a:lnTo>
                  <a:pt x="67056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95348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8" name="object 135">
            <a:extLst>
              <a:ext uri="{FF2B5EF4-FFF2-40B4-BE49-F238E27FC236}">
                <a16:creationId xmlns:a16="http://schemas.microsoft.com/office/drawing/2014/main" id="{3F240CF9-17ED-42CF-911A-D0531DC5AEFF}"/>
              </a:ext>
            </a:extLst>
          </p:cNvPr>
          <p:cNvSpPr txBox="1"/>
          <p:nvPr/>
        </p:nvSpPr>
        <p:spPr>
          <a:xfrm>
            <a:off x="1828990" y="1393610"/>
            <a:ext cx="280130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1400651" algn="l"/>
                <a:tab pos="2207895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utan</a:t>
            </a:r>
            <a:r>
              <a:rPr sz="788" spc="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	Koncernchef	Personalchef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89" name="object 136">
            <a:extLst>
              <a:ext uri="{FF2B5EF4-FFF2-40B4-BE49-F238E27FC236}">
                <a16:creationId xmlns:a16="http://schemas.microsoft.com/office/drawing/2014/main" id="{71741FF8-F01B-444D-8859-7B73F6116971}"/>
              </a:ext>
            </a:extLst>
          </p:cNvPr>
          <p:cNvSpPr/>
          <p:nvPr/>
        </p:nvSpPr>
        <p:spPr>
          <a:xfrm>
            <a:off x="4793837" y="1446569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489F6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0" name="object 137">
            <a:extLst>
              <a:ext uri="{FF2B5EF4-FFF2-40B4-BE49-F238E27FC236}">
                <a16:creationId xmlns:a16="http://schemas.microsoft.com/office/drawing/2014/main" id="{AFADBEB1-CC03-46AC-A5B8-ECBA9AA39F6B}"/>
              </a:ext>
            </a:extLst>
          </p:cNvPr>
          <p:cNvSpPr txBox="1"/>
          <p:nvPr/>
        </p:nvSpPr>
        <p:spPr>
          <a:xfrm>
            <a:off x="4857273" y="1393610"/>
            <a:ext cx="128016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Styrelse-ledamot/ordförande</a:t>
            </a:r>
            <a:endParaRPr sz="788" dirty="0">
              <a:latin typeface="Arial"/>
              <a:cs typeface="Arial"/>
            </a:endParaRPr>
          </a:p>
        </p:txBody>
      </p:sp>
      <p:sp>
        <p:nvSpPr>
          <p:cNvPr id="91" name="object 138">
            <a:extLst>
              <a:ext uri="{FF2B5EF4-FFF2-40B4-BE49-F238E27FC236}">
                <a16:creationId xmlns:a16="http://schemas.microsoft.com/office/drawing/2014/main" id="{38C80F77-910C-408D-9D78-62C538F52679}"/>
              </a:ext>
            </a:extLst>
          </p:cNvPr>
          <p:cNvSpPr/>
          <p:nvPr/>
        </p:nvSpPr>
        <p:spPr>
          <a:xfrm>
            <a:off x="6301453" y="1446569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28526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2" name="object 139">
            <a:extLst>
              <a:ext uri="{FF2B5EF4-FFF2-40B4-BE49-F238E27FC236}">
                <a16:creationId xmlns:a16="http://schemas.microsoft.com/office/drawing/2014/main" id="{52955A1E-3DAE-4AA5-B110-84B12788F47D}"/>
              </a:ext>
            </a:extLst>
          </p:cNvPr>
          <p:cNvSpPr/>
          <p:nvPr/>
        </p:nvSpPr>
        <p:spPr>
          <a:xfrm>
            <a:off x="6686644" y="1446569"/>
            <a:ext cx="50483" cy="50483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0" y="67056"/>
                </a:moveTo>
                <a:lnTo>
                  <a:pt x="67055" y="67056"/>
                </a:lnTo>
                <a:lnTo>
                  <a:pt x="67055" y="0"/>
                </a:lnTo>
                <a:lnTo>
                  <a:pt x="0" y="0"/>
                </a:lnTo>
                <a:lnTo>
                  <a:pt x="0" y="67056"/>
                </a:lnTo>
                <a:close/>
              </a:path>
            </a:pathLst>
          </a:custGeom>
          <a:solidFill>
            <a:srgbClr val="003C5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3" name="textruta 92">
            <a:extLst>
              <a:ext uri="{FF2B5EF4-FFF2-40B4-BE49-F238E27FC236}">
                <a16:creationId xmlns:a16="http://schemas.microsoft.com/office/drawing/2014/main" id="{C3979127-09C9-4E69-9446-349A01C61A6D}"/>
              </a:ext>
            </a:extLst>
          </p:cNvPr>
          <p:cNvSpPr txBox="1"/>
          <p:nvPr/>
        </p:nvSpPr>
        <p:spPr>
          <a:xfrm>
            <a:off x="6366972" y="1391687"/>
            <a:ext cx="376247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>
            <a:defPPr>
              <a:defRPr lang="sv-SE"/>
            </a:defPPr>
            <a:lvl1pPr marL="9525">
              <a:spcBef>
                <a:spcPts val="79"/>
              </a:spcBef>
              <a:defRPr sz="788" spc="-4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r>
              <a:rPr lang="sv-SE" dirty="0"/>
              <a:t>VD</a:t>
            </a:r>
          </a:p>
        </p:txBody>
      </p:sp>
      <p:sp>
        <p:nvSpPr>
          <p:cNvPr id="94" name="textruta 93">
            <a:extLst>
              <a:ext uri="{FF2B5EF4-FFF2-40B4-BE49-F238E27FC236}">
                <a16:creationId xmlns:a16="http://schemas.microsoft.com/office/drawing/2014/main" id="{67E13822-FB8C-4853-9DC3-37CA2D7561A3}"/>
              </a:ext>
            </a:extLst>
          </p:cNvPr>
          <p:cNvSpPr txBox="1"/>
          <p:nvPr/>
        </p:nvSpPr>
        <p:spPr>
          <a:xfrm>
            <a:off x="6781508" y="1397686"/>
            <a:ext cx="10394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>
            <a:defPPr>
              <a:defRPr lang="sv-SE"/>
            </a:defPPr>
            <a:lvl1pPr marL="9525">
              <a:spcBef>
                <a:spcPts val="79"/>
              </a:spcBef>
              <a:defRPr sz="788" spc="-4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r>
              <a:rPr lang="sv-SE" dirty="0"/>
              <a:t>Ägare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A5400042-B1E8-4FAD-9C51-474EECDA9977}"/>
              </a:ext>
            </a:extLst>
          </p:cNvPr>
          <p:cNvSpPr/>
          <p:nvPr/>
        </p:nvSpPr>
        <p:spPr>
          <a:xfrm>
            <a:off x="0" y="4896612"/>
            <a:ext cx="9144000" cy="247174"/>
          </a:xfrm>
          <a:custGeom>
            <a:avLst/>
            <a:gdLst/>
            <a:ahLst/>
            <a:cxnLst/>
            <a:rect l="l" t="t" r="r" b="b"/>
            <a:pathLst>
              <a:path w="12192000" h="329565">
                <a:moveTo>
                  <a:pt x="0" y="329184"/>
                </a:moveTo>
                <a:lnTo>
                  <a:pt x="12192000" y="329184"/>
                </a:lnTo>
                <a:lnTo>
                  <a:pt x="12192000" y="0"/>
                </a:lnTo>
                <a:lnTo>
                  <a:pt x="0" y="0"/>
                </a:lnTo>
                <a:lnTo>
                  <a:pt x="0" y="329184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id="{3BCD489F-F78B-4C56-9F4F-D8AC5650EC0E}"/>
              </a:ext>
            </a:extLst>
          </p:cNvPr>
          <p:cNvSpPr txBox="1">
            <a:spLocks/>
          </p:cNvSpPr>
          <p:nvPr/>
        </p:nvSpPr>
        <p:spPr>
          <a:xfrm>
            <a:off x="452932" y="241745"/>
            <a:ext cx="2311718" cy="378950"/>
          </a:xfrm>
          <a:prstGeom prst="rect">
            <a:avLst/>
          </a:prstGeom>
        </p:spPr>
        <p:txBody>
          <a:bodyPr vert="horz" wrap="square" lIns="0" tIns="9525" rIns="0" bIns="0" rtlCol="0" anchor="t" anchorCtr="0">
            <a:spAutoFit/>
          </a:bodyPr>
          <a:lstStyle>
            <a:lvl1pPr algn="l" defTabSz="401634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400" b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lang="sv-SE" sz="2400" spc="-75">
                <a:solidFill>
                  <a:schemeClr val="bg2"/>
                </a:solidFill>
              </a:rPr>
              <a:t>Resultat </a:t>
            </a:r>
            <a:r>
              <a:rPr lang="sv-SE" sz="2400" spc="-113">
                <a:solidFill>
                  <a:schemeClr val="bg2"/>
                </a:solidFill>
              </a:rPr>
              <a:t>i</a:t>
            </a:r>
            <a:r>
              <a:rPr lang="sv-SE" sz="2400" spc="-255">
                <a:solidFill>
                  <a:schemeClr val="bg2"/>
                </a:solidFill>
              </a:rPr>
              <a:t> </a:t>
            </a:r>
            <a:r>
              <a:rPr lang="sv-SE" sz="2400" spc="-71">
                <a:solidFill>
                  <a:schemeClr val="bg2"/>
                </a:solidFill>
              </a:rPr>
              <a:t>detalj</a:t>
            </a:r>
            <a:endParaRPr lang="sv-SE" sz="2400" dirty="0">
              <a:solidFill>
                <a:schemeClr val="bg2"/>
              </a:solidFill>
            </a:endParaRPr>
          </a:p>
        </p:txBody>
      </p:sp>
      <p:sp>
        <p:nvSpPr>
          <p:cNvPr id="5" name="object 7">
            <a:extLst>
              <a:ext uri="{FF2B5EF4-FFF2-40B4-BE49-F238E27FC236}">
                <a16:creationId xmlns:a16="http://schemas.microsoft.com/office/drawing/2014/main" id="{871E9518-2FF3-40C6-97DA-44F27423EBBD}"/>
              </a:ext>
            </a:extLst>
          </p:cNvPr>
          <p:cNvSpPr/>
          <p:nvPr/>
        </p:nvSpPr>
        <p:spPr>
          <a:xfrm>
            <a:off x="2304287" y="2056257"/>
            <a:ext cx="1256348" cy="363855"/>
          </a:xfrm>
          <a:custGeom>
            <a:avLst/>
            <a:gdLst/>
            <a:ahLst/>
            <a:cxnLst/>
            <a:rect l="l" t="t" r="r" b="b"/>
            <a:pathLst>
              <a:path w="1675129" h="485139">
                <a:moveTo>
                  <a:pt x="1674876" y="0"/>
                </a:moveTo>
                <a:lnTo>
                  <a:pt x="0" y="0"/>
                </a:lnTo>
                <a:lnTo>
                  <a:pt x="0" y="484632"/>
                </a:lnTo>
                <a:lnTo>
                  <a:pt x="1674876" y="484632"/>
                </a:lnTo>
                <a:lnTo>
                  <a:pt x="167487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8">
            <a:extLst>
              <a:ext uri="{FF2B5EF4-FFF2-40B4-BE49-F238E27FC236}">
                <a16:creationId xmlns:a16="http://schemas.microsoft.com/office/drawing/2014/main" id="{92844875-62D6-4718-9619-584BC7D326DC}"/>
              </a:ext>
            </a:extLst>
          </p:cNvPr>
          <p:cNvSpPr/>
          <p:nvPr/>
        </p:nvSpPr>
        <p:spPr>
          <a:xfrm>
            <a:off x="2304287" y="2963799"/>
            <a:ext cx="1275873" cy="362426"/>
          </a:xfrm>
          <a:custGeom>
            <a:avLst/>
            <a:gdLst/>
            <a:ahLst/>
            <a:cxnLst/>
            <a:rect l="l" t="t" r="r" b="b"/>
            <a:pathLst>
              <a:path w="1701164" h="483235">
                <a:moveTo>
                  <a:pt x="1700783" y="0"/>
                </a:moveTo>
                <a:lnTo>
                  <a:pt x="0" y="0"/>
                </a:lnTo>
                <a:lnTo>
                  <a:pt x="0" y="483108"/>
                </a:lnTo>
                <a:lnTo>
                  <a:pt x="1700783" y="483108"/>
                </a:lnTo>
                <a:lnTo>
                  <a:pt x="1700783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9">
            <a:extLst>
              <a:ext uri="{FF2B5EF4-FFF2-40B4-BE49-F238E27FC236}">
                <a16:creationId xmlns:a16="http://schemas.microsoft.com/office/drawing/2014/main" id="{4522A748-C858-46F9-99F8-D07E392F914A}"/>
              </a:ext>
            </a:extLst>
          </p:cNvPr>
          <p:cNvSpPr/>
          <p:nvPr/>
        </p:nvSpPr>
        <p:spPr>
          <a:xfrm>
            <a:off x="2304287" y="3870198"/>
            <a:ext cx="1181100" cy="363855"/>
          </a:xfrm>
          <a:custGeom>
            <a:avLst/>
            <a:gdLst/>
            <a:ahLst/>
            <a:cxnLst/>
            <a:rect l="l" t="t" r="r" b="b"/>
            <a:pathLst>
              <a:path w="1574800" h="485139">
                <a:moveTo>
                  <a:pt x="1574292" y="0"/>
                </a:moveTo>
                <a:lnTo>
                  <a:pt x="0" y="0"/>
                </a:lnTo>
                <a:lnTo>
                  <a:pt x="0" y="484632"/>
                </a:lnTo>
                <a:lnTo>
                  <a:pt x="1574292" y="484632"/>
                </a:lnTo>
                <a:lnTo>
                  <a:pt x="157429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10">
            <a:extLst>
              <a:ext uri="{FF2B5EF4-FFF2-40B4-BE49-F238E27FC236}">
                <a16:creationId xmlns:a16="http://schemas.microsoft.com/office/drawing/2014/main" id="{4DCC3479-99BC-484A-9E67-DFA50B1CE191}"/>
              </a:ext>
            </a:extLst>
          </p:cNvPr>
          <p:cNvSpPr/>
          <p:nvPr/>
        </p:nvSpPr>
        <p:spPr>
          <a:xfrm>
            <a:off x="2304288" y="1784223"/>
            <a:ext cx="1904524" cy="0"/>
          </a:xfrm>
          <a:custGeom>
            <a:avLst/>
            <a:gdLst/>
            <a:ahLst/>
            <a:cxnLst/>
            <a:rect l="l" t="t" r="r" b="b"/>
            <a:pathLst>
              <a:path w="2539365">
                <a:moveTo>
                  <a:pt x="0" y="0"/>
                </a:moveTo>
                <a:lnTo>
                  <a:pt x="253898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id="{63548750-F1E3-485C-9A47-0E2C4CBB73F3}"/>
              </a:ext>
            </a:extLst>
          </p:cNvPr>
          <p:cNvSpPr/>
          <p:nvPr/>
        </p:nvSpPr>
        <p:spPr>
          <a:xfrm>
            <a:off x="2304287" y="1784223"/>
            <a:ext cx="0" cy="2721769"/>
          </a:xfrm>
          <a:custGeom>
            <a:avLst/>
            <a:gdLst/>
            <a:ahLst/>
            <a:cxnLst/>
            <a:rect l="l" t="t" r="r" b="b"/>
            <a:pathLst>
              <a:path h="3629025">
                <a:moveTo>
                  <a:pt x="0" y="0"/>
                </a:moveTo>
                <a:lnTo>
                  <a:pt x="0" y="3628644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CB46A5D6-BD32-4FE3-9A1F-C3647950AF73}"/>
              </a:ext>
            </a:extLst>
          </p:cNvPr>
          <p:cNvSpPr txBox="1"/>
          <p:nvPr/>
        </p:nvSpPr>
        <p:spPr>
          <a:xfrm>
            <a:off x="3608736" y="2167700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4,3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0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48294AA5-1878-4B87-9F75-6567A94F7299}"/>
              </a:ext>
            </a:extLst>
          </p:cNvPr>
          <p:cNvSpPr txBox="1"/>
          <p:nvPr/>
        </p:nvSpPr>
        <p:spPr>
          <a:xfrm>
            <a:off x="3627978" y="3074955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4,3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5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2" name="object 14">
            <a:extLst>
              <a:ext uri="{FF2B5EF4-FFF2-40B4-BE49-F238E27FC236}">
                <a16:creationId xmlns:a16="http://schemas.microsoft.com/office/drawing/2014/main" id="{5A05D3E4-62E9-40FA-A000-34E3A41AFCCF}"/>
              </a:ext>
            </a:extLst>
          </p:cNvPr>
          <p:cNvSpPr txBox="1"/>
          <p:nvPr/>
        </p:nvSpPr>
        <p:spPr>
          <a:xfrm>
            <a:off x="3532632" y="3982307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4,1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0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3" name="object 15">
            <a:extLst>
              <a:ext uri="{FF2B5EF4-FFF2-40B4-BE49-F238E27FC236}">
                <a16:creationId xmlns:a16="http://schemas.microsoft.com/office/drawing/2014/main" id="{DAB8B306-FA53-454C-88BC-2F0B7B124625}"/>
              </a:ext>
            </a:extLst>
          </p:cNvPr>
          <p:cNvSpPr txBox="1"/>
          <p:nvPr/>
        </p:nvSpPr>
        <p:spPr>
          <a:xfrm>
            <a:off x="446304" y="2102262"/>
            <a:ext cx="1780699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809625" marR="3810" indent="-800576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Arbetar effektivt för att uppnå företagets  mål</a:t>
            </a:r>
            <a:endParaRPr sz="788">
              <a:latin typeface="Arial"/>
              <a:cs typeface="Arial"/>
            </a:endParaRPr>
          </a:p>
        </p:txBody>
      </p:sp>
      <p:sp>
        <p:nvSpPr>
          <p:cNvPr id="14" name="object 16">
            <a:extLst>
              <a:ext uri="{FF2B5EF4-FFF2-40B4-BE49-F238E27FC236}">
                <a16:creationId xmlns:a16="http://schemas.microsoft.com/office/drawing/2014/main" id="{91EB2E01-E250-4F01-BB3B-B6531D1EBBAE}"/>
              </a:ext>
            </a:extLst>
          </p:cNvPr>
          <p:cNvSpPr txBox="1"/>
          <p:nvPr/>
        </p:nvSpPr>
        <p:spPr>
          <a:xfrm>
            <a:off x="529743" y="3009615"/>
            <a:ext cx="1670209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671036" marR="3810" indent="-661988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Är tydliga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med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företagets riktning och  strategi</a:t>
            </a:r>
            <a:endParaRPr sz="788">
              <a:latin typeface="Arial"/>
              <a:cs typeface="Arial"/>
            </a:endParaRPr>
          </a:p>
        </p:txBody>
      </p:sp>
      <p:sp>
        <p:nvSpPr>
          <p:cNvPr id="15" name="object 17">
            <a:extLst>
              <a:ext uri="{FF2B5EF4-FFF2-40B4-BE49-F238E27FC236}">
                <a16:creationId xmlns:a16="http://schemas.microsoft.com/office/drawing/2014/main" id="{A5C086DD-81E0-4E5D-8B4A-4901E3C7CCF7}"/>
              </a:ext>
            </a:extLst>
          </p:cNvPr>
          <p:cNvSpPr txBox="1"/>
          <p:nvPr/>
        </p:nvSpPr>
        <p:spPr>
          <a:xfrm>
            <a:off x="602208" y="3916871"/>
            <a:ext cx="1625918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367665" marR="3810" indent="-358616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Är väl sammansatt utifrån företagets  framtida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utmaningar</a:t>
            </a:r>
            <a:endParaRPr sz="788">
              <a:latin typeface="Arial"/>
              <a:cs typeface="Arial"/>
            </a:endParaRPr>
          </a:p>
        </p:txBody>
      </p:sp>
      <p:sp>
        <p:nvSpPr>
          <p:cNvPr id="16" name="object 18">
            <a:extLst>
              <a:ext uri="{FF2B5EF4-FFF2-40B4-BE49-F238E27FC236}">
                <a16:creationId xmlns:a16="http://schemas.microsoft.com/office/drawing/2014/main" id="{D33189DE-9D6B-488F-9DE0-0CE21EC9AC65}"/>
              </a:ext>
            </a:extLst>
          </p:cNvPr>
          <p:cNvSpPr txBox="1"/>
          <p:nvPr/>
        </p:nvSpPr>
        <p:spPr>
          <a:xfrm>
            <a:off x="372285" y="841010"/>
            <a:ext cx="4018121" cy="59558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marR="3810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68" dirty="0">
                <a:solidFill>
                  <a:schemeClr val="bg2"/>
                </a:solidFill>
                <a:latin typeface="Calibri"/>
                <a:cs typeface="Calibri"/>
              </a:rPr>
              <a:t>Hur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väl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instämmer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 </a:t>
            </a:r>
            <a:r>
              <a:rPr sz="1050" spc="-4" dirty="0">
                <a:solidFill>
                  <a:schemeClr val="bg2"/>
                </a:solidFill>
                <a:latin typeface="Calibri"/>
                <a:cs typeface="Calibri"/>
              </a:rPr>
              <a:t>i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följande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påståenden,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jag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upplever</a:t>
            </a:r>
            <a:r>
              <a:rPr sz="1050" spc="-113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att  </a:t>
            </a:r>
            <a:r>
              <a:rPr sz="1050" spc="53" dirty="0">
                <a:solidFill>
                  <a:schemeClr val="bg2"/>
                </a:solidFill>
                <a:latin typeface="Calibri"/>
                <a:cs typeface="Calibri"/>
              </a:rPr>
              <a:t>ledningsgruppen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på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mitt</a:t>
            </a:r>
            <a:r>
              <a:rPr sz="1050" spc="-38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företag...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1753553">
              <a:spcBef>
                <a:spcPts val="1050"/>
              </a:spcBef>
              <a:tabLst>
                <a:tab pos="2134553" algn="l"/>
                <a:tab pos="2515553" algn="l"/>
                <a:tab pos="2896553" algn="l"/>
                <a:tab pos="3277553" algn="l"/>
                <a:tab pos="3658076" algn="l"/>
              </a:tabLst>
            </a:pPr>
            <a:r>
              <a:rPr sz="788" dirty="0">
                <a:solidFill>
                  <a:schemeClr val="bg2"/>
                </a:solidFill>
                <a:latin typeface="Arial"/>
                <a:cs typeface="Arial"/>
              </a:rPr>
              <a:t>1,00	2,00	3,00	4,00	5,00	6,00</a:t>
            </a:r>
          </a:p>
        </p:txBody>
      </p:sp>
      <p:sp>
        <p:nvSpPr>
          <p:cNvPr id="17" name="object 19">
            <a:extLst>
              <a:ext uri="{FF2B5EF4-FFF2-40B4-BE49-F238E27FC236}">
                <a16:creationId xmlns:a16="http://schemas.microsoft.com/office/drawing/2014/main" id="{FE4E34CE-DD8F-4957-B56F-45C2CDEF1B74}"/>
              </a:ext>
            </a:extLst>
          </p:cNvPr>
          <p:cNvSpPr/>
          <p:nvPr/>
        </p:nvSpPr>
        <p:spPr>
          <a:xfrm>
            <a:off x="4572000" y="1028700"/>
            <a:ext cx="0" cy="3500914"/>
          </a:xfrm>
          <a:custGeom>
            <a:avLst/>
            <a:gdLst/>
            <a:ahLst/>
            <a:cxnLst/>
            <a:rect l="l" t="t" r="r" b="b"/>
            <a:pathLst>
              <a:path h="4667885">
                <a:moveTo>
                  <a:pt x="0" y="0"/>
                </a:moveTo>
                <a:lnTo>
                  <a:pt x="0" y="4667694"/>
                </a:lnTo>
              </a:path>
            </a:pathLst>
          </a:custGeom>
          <a:ln w="6096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20">
            <a:extLst>
              <a:ext uri="{FF2B5EF4-FFF2-40B4-BE49-F238E27FC236}">
                <a16:creationId xmlns:a16="http://schemas.microsoft.com/office/drawing/2014/main" id="{29C96C8A-ECF3-4705-B8A3-B621407F8D73}"/>
              </a:ext>
            </a:extLst>
          </p:cNvPr>
          <p:cNvSpPr/>
          <p:nvPr/>
        </p:nvSpPr>
        <p:spPr>
          <a:xfrm>
            <a:off x="6643116" y="2059686"/>
            <a:ext cx="1143000" cy="367188"/>
          </a:xfrm>
          <a:custGeom>
            <a:avLst/>
            <a:gdLst/>
            <a:ahLst/>
            <a:cxnLst/>
            <a:rect l="l" t="t" r="r" b="b"/>
            <a:pathLst>
              <a:path w="1524000" h="489585">
                <a:moveTo>
                  <a:pt x="1524000" y="0"/>
                </a:moveTo>
                <a:lnTo>
                  <a:pt x="0" y="0"/>
                </a:lnTo>
                <a:lnTo>
                  <a:pt x="0" y="489203"/>
                </a:lnTo>
                <a:lnTo>
                  <a:pt x="1524000" y="489203"/>
                </a:lnTo>
                <a:lnTo>
                  <a:pt x="152400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21">
            <a:extLst>
              <a:ext uri="{FF2B5EF4-FFF2-40B4-BE49-F238E27FC236}">
                <a16:creationId xmlns:a16="http://schemas.microsoft.com/office/drawing/2014/main" id="{FB8367D8-A2D3-41B9-80C2-2C093968EDE8}"/>
              </a:ext>
            </a:extLst>
          </p:cNvPr>
          <p:cNvSpPr/>
          <p:nvPr/>
        </p:nvSpPr>
        <p:spPr>
          <a:xfrm>
            <a:off x="6643117" y="2977515"/>
            <a:ext cx="1071086" cy="367188"/>
          </a:xfrm>
          <a:custGeom>
            <a:avLst/>
            <a:gdLst/>
            <a:ahLst/>
            <a:cxnLst/>
            <a:rect l="l" t="t" r="r" b="b"/>
            <a:pathLst>
              <a:path w="1428115" h="489585">
                <a:moveTo>
                  <a:pt x="1427987" y="0"/>
                </a:moveTo>
                <a:lnTo>
                  <a:pt x="0" y="0"/>
                </a:lnTo>
                <a:lnTo>
                  <a:pt x="0" y="489203"/>
                </a:lnTo>
                <a:lnTo>
                  <a:pt x="1427987" y="489203"/>
                </a:lnTo>
                <a:lnTo>
                  <a:pt x="142798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2">
            <a:extLst>
              <a:ext uri="{FF2B5EF4-FFF2-40B4-BE49-F238E27FC236}">
                <a16:creationId xmlns:a16="http://schemas.microsoft.com/office/drawing/2014/main" id="{12ADC286-7314-4BC0-987B-8D5D21AF2797}"/>
              </a:ext>
            </a:extLst>
          </p:cNvPr>
          <p:cNvSpPr/>
          <p:nvPr/>
        </p:nvSpPr>
        <p:spPr>
          <a:xfrm>
            <a:off x="6643116" y="3894200"/>
            <a:ext cx="1375410" cy="367188"/>
          </a:xfrm>
          <a:custGeom>
            <a:avLst/>
            <a:gdLst/>
            <a:ahLst/>
            <a:cxnLst/>
            <a:rect l="l" t="t" r="r" b="b"/>
            <a:pathLst>
              <a:path w="1833879" h="489585">
                <a:moveTo>
                  <a:pt x="1833371" y="0"/>
                </a:moveTo>
                <a:lnTo>
                  <a:pt x="0" y="0"/>
                </a:lnTo>
                <a:lnTo>
                  <a:pt x="0" y="489203"/>
                </a:lnTo>
                <a:lnTo>
                  <a:pt x="1833371" y="489203"/>
                </a:lnTo>
                <a:lnTo>
                  <a:pt x="183337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3">
            <a:extLst>
              <a:ext uri="{FF2B5EF4-FFF2-40B4-BE49-F238E27FC236}">
                <a16:creationId xmlns:a16="http://schemas.microsoft.com/office/drawing/2014/main" id="{400EA55C-304E-4A3D-8F9C-C5EC1C9BC5AF}"/>
              </a:ext>
            </a:extLst>
          </p:cNvPr>
          <p:cNvSpPr/>
          <p:nvPr/>
        </p:nvSpPr>
        <p:spPr>
          <a:xfrm>
            <a:off x="6643117" y="1784223"/>
            <a:ext cx="1905476" cy="0"/>
          </a:xfrm>
          <a:custGeom>
            <a:avLst/>
            <a:gdLst/>
            <a:ahLst/>
            <a:cxnLst/>
            <a:rect l="l" t="t" r="r" b="b"/>
            <a:pathLst>
              <a:path w="2540634">
                <a:moveTo>
                  <a:pt x="0" y="0"/>
                </a:moveTo>
                <a:lnTo>
                  <a:pt x="2540507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2" name="object 24">
            <a:extLst>
              <a:ext uri="{FF2B5EF4-FFF2-40B4-BE49-F238E27FC236}">
                <a16:creationId xmlns:a16="http://schemas.microsoft.com/office/drawing/2014/main" id="{00B7289D-A7E4-4047-8A34-9A53F40BF39A}"/>
              </a:ext>
            </a:extLst>
          </p:cNvPr>
          <p:cNvSpPr/>
          <p:nvPr/>
        </p:nvSpPr>
        <p:spPr>
          <a:xfrm>
            <a:off x="6643116" y="1784223"/>
            <a:ext cx="0" cy="2752725"/>
          </a:xfrm>
          <a:custGeom>
            <a:avLst/>
            <a:gdLst/>
            <a:ahLst/>
            <a:cxnLst/>
            <a:rect l="l" t="t" r="r" b="b"/>
            <a:pathLst>
              <a:path h="3670300">
                <a:moveTo>
                  <a:pt x="0" y="0"/>
                </a:moveTo>
                <a:lnTo>
                  <a:pt x="0" y="3669792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3" name="object 25">
            <a:extLst>
              <a:ext uri="{FF2B5EF4-FFF2-40B4-BE49-F238E27FC236}">
                <a16:creationId xmlns:a16="http://schemas.microsoft.com/office/drawing/2014/main" id="{8DCFAE06-C5AC-4CC2-85FB-53BC6E8D8BDE}"/>
              </a:ext>
            </a:extLst>
          </p:cNvPr>
          <p:cNvSpPr txBox="1"/>
          <p:nvPr/>
        </p:nvSpPr>
        <p:spPr>
          <a:xfrm>
            <a:off x="7834884" y="2172939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4,0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0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4" name="object 33">
            <a:extLst>
              <a:ext uri="{FF2B5EF4-FFF2-40B4-BE49-F238E27FC236}">
                <a16:creationId xmlns:a16="http://schemas.microsoft.com/office/drawing/2014/main" id="{56A5B69E-53FD-47F1-A7A0-A1C12074BBAC}"/>
              </a:ext>
            </a:extLst>
          </p:cNvPr>
          <p:cNvSpPr txBox="1"/>
          <p:nvPr/>
        </p:nvSpPr>
        <p:spPr>
          <a:xfrm>
            <a:off x="362178" y="4672547"/>
            <a:ext cx="2860358" cy="156293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525">
              <a:spcBef>
                <a:spcPts val="139"/>
              </a:spcBef>
            </a:pPr>
            <a:r>
              <a:rPr sz="900" i="1" spc="11" dirty="0">
                <a:latin typeface="Calibri"/>
                <a:cs typeface="Calibri"/>
              </a:rPr>
              <a:t>Skala: </a:t>
            </a:r>
            <a:r>
              <a:rPr sz="900" i="1" spc="26" dirty="0">
                <a:latin typeface="Calibri"/>
                <a:cs typeface="Calibri"/>
              </a:rPr>
              <a:t>1-6 där </a:t>
            </a:r>
            <a:r>
              <a:rPr sz="900" i="1" spc="4" dirty="0">
                <a:latin typeface="Calibri"/>
                <a:cs typeface="Calibri"/>
              </a:rPr>
              <a:t>1: </a:t>
            </a:r>
            <a:r>
              <a:rPr sz="900" i="1" spc="15" dirty="0">
                <a:latin typeface="Calibri"/>
                <a:cs typeface="Calibri"/>
              </a:rPr>
              <a:t>Instämmer </a:t>
            </a:r>
            <a:r>
              <a:rPr sz="900" i="1" spc="-4" dirty="0">
                <a:latin typeface="Calibri"/>
                <a:cs typeface="Calibri"/>
              </a:rPr>
              <a:t>inte </a:t>
            </a:r>
            <a:r>
              <a:rPr sz="900" i="1" spc="8" dirty="0">
                <a:latin typeface="Calibri"/>
                <a:cs typeface="Calibri"/>
              </a:rPr>
              <a:t>alls </a:t>
            </a:r>
            <a:r>
              <a:rPr sz="900" i="1" spc="26" dirty="0">
                <a:latin typeface="Calibri"/>
                <a:cs typeface="Calibri"/>
              </a:rPr>
              <a:t>och </a:t>
            </a:r>
            <a:r>
              <a:rPr sz="900" i="1" spc="4" dirty="0">
                <a:latin typeface="Calibri"/>
                <a:cs typeface="Calibri"/>
              </a:rPr>
              <a:t>6: </a:t>
            </a:r>
            <a:r>
              <a:rPr sz="900" i="1" spc="15" dirty="0">
                <a:latin typeface="Calibri"/>
                <a:cs typeface="Calibri"/>
              </a:rPr>
              <a:t>Instämmer</a:t>
            </a:r>
            <a:r>
              <a:rPr sz="900" i="1" spc="19" dirty="0">
                <a:latin typeface="Calibri"/>
                <a:cs typeface="Calibri"/>
              </a:rPr>
              <a:t> </a:t>
            </a:r>
            <a:r>
              <a:rPr sz="900" i="1" spc="-8" dirty="0">
                <a:latin typeface="Calibri"/>
                <a:cs typeface="Calibri"/>
              </a:rPr>
              <a:t>helt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5" name="object 26">
            <a:extLst>
              <a:ext uri="{FF2B5EF4-FFF2-40B4-BE49-F238E27FC236}">
                <a16:creationId xmlns:a16="http://schemas.microsoft.com/office/drawing/2014/main" id="{1E2C655A-819E-4246-A291-EE952B444D20}"/>
              </a:ext>
            </a:extLst>
          </p:cNvPr>
          <p:cNvSpPr txBox="1"/>
          <p:nvPr/>
        </p:nvSpPr>
        <p:spPr>
          <a:xfrm>
            <a:off x="7762684" y="3090481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3,8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1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6" name="object 27">
            <a:extLst>
              <a:ext uri="{FF2B5EF4-FFF2-40B4-BE49-F238E27FC236}">
                <a16:creationId xmlns:a16="http://schemas.microsoft.com/office/drawing/2014/main" id="{2B5E31CE-7AB3-445F-B82E-60E1F5614F64}"/>
              </a:ext>
            </a:extLst>
          </p:cNvPr>
          <p:cNvSpPr txBox="1"/>
          <p:nvPr/>
        </p:nvSpPr>
        <p:spPr>
          <a:xfrm>
            <a:off x="8067389" y="4008120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4,6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1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7" name="object 28">
            <a:extLst>
              <a:ext uri="{FF2B5EF4-FFF2-40B4-BE49-F238E27FC236}">
                <a16:creationId xmlns:a16="http://schemas.microsoft.com/office/drawing/2014/main" id="{1BAFC232-A426-4DA0-B280-AF8350370961}"/>
              </a:ext>
            </a:extLst>
          </p:cNvPr>
          <p:cNvSpPr txBox="1"/>
          <p:nvPr/>
        </p:nvSpPr>
        <p:spPr>
          <a:xfrm>
            <a:off x="4786694" y="2107502"/>
            <a:ext cx="1780699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559594" marR="3810" indent="-550545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Arbetar effektivt för att uppnå företagets  långsiktiga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mål</a:t>
            </a:r>
            <a:endParaRPr sz="788">
              <a:latin typeface="Arial"/>
              <a:cs typeface="Arial"/>
            </a:endParaRPr>
          </a:p>
        </p:txBody>
      </p:sp>
      <p:sp>
        <p:nvSpPr>
          <p:cNvPr id="28" name="object 29">
            <a:extLst>
              <a:ext uri="{FF2B5EF4-FFF2-40B4-BE49-F238E27FC236}">
                <a16:creationId xmlns:a16="http://schemas.microsoft.com/office/drawing/2014/main" id="{8121A472-FD0F-4527-A1E2-B56D1A1DC08E}"/>
              </a:ext>
            </a:extLst>
          </p:cNvPr>
          <p:cNvSpPr txBox="1"/>
          <p:nvPr/>
        </p:nvSpPr>
        <p:spPr>
          <a:xfrm>
            <a:off x="4942427" y="3025140"/>
            <a:ext cx="1625918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367665" marR="3810" indent="-358616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Är väl sammansatt utifrån företagets  framtida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utmaningar</a:t>
            </a:r>
            <a:endParaRPr sz="788">
              <a:latin typeface="Arial"/>
              <a:cs typeface="Arial"/>
            </a:endParaRPr>
          </a:p>
        </p:txBody>
      </p:sp>
      <p:sp>
        <p:nvSpPr>
          <p:cNvPr id="29" name="object 30">
            <a:extLst>
              <a:ext uri="{FF2B5EF4-FFF2-40B4-BE49-F238E27FC236}">
                <a16:creationId xmlns:a16="http://schemas.microsoft.com/office/drawing/2014/main" id="{01946E46-91FE-459D-BF77-AF6F68ECAF2F}"/>
              </a:ext>
            </a:extLst>
          </p:cNvPr>
          <p:cNvSpPr txBox="1"/>
          <p:nvPr/>
        </p:nvSpPr>
        <p:spPr>
          <a:xfrm>
            <a:off x="4947856" y="3942779"/>
            <a:ext cx="1620203" cy="248626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89535" marR="3810" indent="-80486">
              <a:lnSpc>
                <a:spcPts val="907"/>
              </a:lnSpc>
              <a:spcBef>
                <a:spcPts val="13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Stöttar den strategi och riktning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som 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ägarna/ledningsgruppen har</a:t>
            </a:r>
            <a:r>
              <a:rPr sz="788" spc="-23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lagt</a:t>
            </a:r>
            <a:endParaRPr sz="788">
              <a:latin typeface="Arial"/>
              <a:cs typeface="Arial"/>
            </a:endParaRPr>
          </a:p>
        </p:txBody>
      </p:sp>
      <p:sp>
        <p:nvSpPr>
          <p:cNvPr id="30" name="object 31">
            <a:extLst>
              <a:ext uri="{FF2B5EF4-FFF2-40B4-BE49-F238E27FC236}">
                <a16:creationId xmlns:a16="http://schemas.microsoft.com/office/drawing/2014/main" id="{67BAE71D-B064-4D22-9C46-07DB90B65CB0}"/>
              </a:ext>
            </a:extLst>
          </p:cNvPr>
          <p:cNvSpPr txBox="1"/>
          <p:nvPr/>
        </p:nvSpPr>
        <p:spPr>
          <a:xfrm>
            <a:off x="4764443" y="819106"/>
            <a:ext cx="4017645" cy="59558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marR="3810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68" dirty="0">
                <a:solidFill>
                  <a:schemeClr val="bg2"/>
                </a:solidFill>
                <a:latin typeface="Calibri"/>
                <a:cs typeface="Calibri"/>
              </a:rPr>
              <a:t>Hur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väl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instämmer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 </a:t>
            </a:r>
            <a:r>
              <a:rPr sz="1050" spc="-4" dirty="0">
                <a:solidFill>
                  <a:schemeClr val="bg2"/>
                </a:solidFill>
                <a:latin typeface="Calibri"/>
                <a:cs typeface="Calibri"/>
              </a:rPr>
              <a:t>i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följande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påståenden, 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jag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upplever</a:t>
            </a:r>
            <a:r>
              <a:rPr sz="1050" spc="-12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att  </a:t>
            </a:r>
            <a:r>
              <a:rPr sz="1050" spc="38" dirty="0">
                <a:solidFill>
                  <a:schemeClr val="bg2"/>
                </a:solidFill>
                <a:latin typeface="Calibri"/>
                <a:cs typeface="Calibri"/>
              </a:rPr>
              <a:t>styrelsen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på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mitt</a:t>
            </a:r>
            <a:r>
              <a:rPr sz="1050" spc="-38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23" dirty="0" err="1">
                <a:solidFill>
                  <a:schemeClr val="bg2"/>
                </a:solidFill>
                <a:latin typeface="Calibri"/>
                <a:cs typeface="Calibri"/>
              </a:rPr>
              <a:t>företag</a:t>
            </a:r>
            <a:r>
              <a:rPr sz="1050" spc="23" dirty="0">
                <a:solidFill>
                  <a:schemeClr val="bg2"/>
                </a:solidFill>
                <a:latin typeface="Calibri"/>
                <a:cs typeface="Calibri"/>
              </a:rPr>
              <a:t>...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1753553">
              <a:spcBef>
                <a:spcPts val="1050"/>
              </a:spcBef>
              <a:tabLst>
                <a:tab pos="2134553" algn="l"/>
                <a:tab pos="2515553" algn="l"/>
                <a:tab pos="2896553" algn="l"/>
                <a:tab pos="3277076" algn="l"/>
                <a:tab pos="3658076" algn="l"/>
              </a:tabLst>
            </a:pPr>
            <a:r>
              <a:rPr sz="788" dirty="0">
                <a:solidFill>
                  <a:schemeClr val="bg2"/>
                </a:solidFill>
                <a:latin typeface="Arial"/>
                <a:cs typeface="Arial"/>
              </a:rPr>
              <a:t>1,00	2,00	3,00	4,00	5,00	6,00</a:t>
            </a:r>
          </a:p>
        </p:txBody>
      </p:sp>
    </p:spTree>
    <p:extLst>
      <p:ext uri="{BB962C8B-B14F-4D97-AF65-F5344CB8AC3E}">
        <p14:creationId xmlns:p14="http://schemas.microsoft.com/office/powerpoint/2010/main" val="331325071"/>
      </p:ext>
    </p:extLst>
  </p:cSld>
  <p:clrMapOvr>
    <a:masterClrMapping/>
  </p:clrMapOvr>
  <p:transition spd="med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2" y="241745"/>
            <a:ext cx="2311718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Resultat </a:t>
            </a:r>
            <a:r>
              <a:rPr sz="2400" spc="-113" dirty="0">
                <a:solidFill>
                  <a:schemeClr val="bg2"/>
                </a:solidFill>
              </a:rPr>
              <a:t>i</a:t>
            </a:r>
            <a:r>
              <a:rPr sz="2400" spc="-255" dirty="0">
                <a:solidFill>
                  <a:schemeClr val="bg2"/>
                </a:solidFill>
              </a:rPr>
              <a:t> </a:t>
            </a:r>
            <a:r>
              <a:rPr sz="2400" spc="-71" dirty="0">
                <a:solidFill>
                  <a:schemeClr val="bg2"/>
                </a:solidFill>
              </a:rPr>
              <a:t>detalj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13841" y="1874520"/>
            <a:ext cx="687229" cy="119063"/>
          </a:xfrm>
          <a:custGeom>
            <a:avLst/>
            <a:gdLst/>
            <a:ahLst/>
            <a:cxnLst/>
            <a:rect l="l" t="t" r="r" b="b"/>
            <a:pathLst>
              <a:path w="916305" h="158750">
                <a:moveTo>
                  <a:pt x="915924" y="0"/>
                </a:moveTo>
                <a:lnTo>
                  <a:pt x="0" y="0"/>
                </a:lnTo>
                <a:lnTo>
                  <a:pt x="0" y="158495"/>
                </a:lnTo>
                <a:lnTo>
                  <a:pt x="915924" y="158495"/>
                </a:lnTo>
                <a:lnTo>
                  <a:pt x="91592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1013841" y="2172842"/>
            <a:ext cx="2058829" cy="120015"/>
          </a:xfrm>
          <a:custGeom>
            <a:avLst/>
            <a:gdLst/>
            <a:ahLst/>
            <a:cxnLst/>
            <a:rect l="l" t="t" r="r" b="b"/>
            <a:pathLst>
              <a:path w="2745104" h="160019">
                <a:moveTo>
                  <a:pt x="2744724" y="0"/>
                </a:moveTo>
                <a:lnTo>
                  <a:pt x="0" y="0"/>
                </a:lnTo>
                <a:lnTo>
                  <a:pt x="0" y="160020"/>
                </a:lnTo>
                <a:lnTo>
                  <a:pt x="2744724" y="160020"/>
                </a:lnTo>
                <a:lnTo>
                  <a:pt x="274472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1013842" y="2471166"/>
            <a:ext cx="419576" cy="120015"/>
          </a:xfrm>
          <a:custGeom>
            <a:avLst/>
            <a:gdLst/>
            <a:ahLst/>
            <a:cxnLst/>
            <a:rect l="l" t="t" r="r" b="b"/>
            <a:pathLst>
              <a:path w="559435" h="160020">
                <a:moveTo>
                  <a:pt x="559307" y="0"/>
                </a:moveTo>
                <a:lnTo>
                  <a:pt x="0" y="0"/>
                </a:lnTo>
                <a:lnTo>
                  <a:pt x="0" y="160020"/>
                </a:lnTo>
                <a:lnTo>
                  <a:pt x="559307" y="160020"/>
                </a:lnTo>
                <a:lnTo>
                  <a:pt x="55930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1013841" y="1784223"/>
            <a:ext cx="3164205" cy="0"/>
          </a:xfrm>
          <a:custGeom>
            <a:avLst/>
            <a:gdLst/>
            <a:ahLst/>
            <a:cxnLst/>
            <a:rect l="l" t="t" r="r" b="b"/>
            <a:pathLst>
              <a:path w="4218940">
                <a:moveTo>
                  <a:pt x="0" y="0"/>
                </a:moveTo>
                <a:lnTo>
                  <a:pt x="421843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1013841" y="1784223"/>
            <a:ext cx="0" cy="896303"/>
          </a:xfrm>
          <a:custGeom>
            <a:avLst/>
            <a:gdLst/>
            <a:ahLst/>
            <a:cxnLst/>
            <a:rect l="l" t="t" r="r" b="b"/>
            <a:pathLst>
              <a:path h="1195070">
                <a:moveTo>
                  <a:pt x="0" y="0"/>
                </a:moveTo>
                <a:lnTo>
                  <a:pt x="0" y="1194815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 txBox="1"/>
          <p:nvPr/>
        </p:nvSpPr>
        <p:spPr>
          <a:xfrm>
            <a:off x="1481137" y="2461165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13%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32764" y="1587055"/>
            <a:ext cx="2722721" cy="414184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613886" algn="l"/>
                <a:tab pos="1246823" algn="l"/>
                <a:tab pos="1879759" algn="l"/>
                <a:tab pos="2512219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	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6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8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  <a:p>
            <a:pPr>
              <a:spcBef>
                <a:spcPts val="23"/>
              </a:spcBef>
            </a:pPr>
            <a:endParaRPr sz="1050">
              <a:latin typeface="Times New Roman"/>
              <a:cs typeface="Times New Roman"/>
            </a:endParaRPr>
          </a:p>
          <a:p>
            <a:pPr marL="824865"/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22%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40791" y="1587055"/>
            <a:ext cx="27527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13206" y="1855661"/>
            <a:ext cx="12573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Ja</a:t>
            </a:r>
            <a:endParaRPr sz="788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68858" y="2154364"/>
            <a:ext cx="169545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ej</a:t>
            </a:r>
            <a:endParaRPr sz="788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6303" y="2453450"/>
            <a:ext cx="49149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Ej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relevant</a:t>
            </a:r>
            <a:endParaRPr sz="788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2933" y="915181"/>
            <a:ext cx="3605689" cy="333264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marR="3810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050" spc="98" dirty="0">
                <a:solidFill>
                  <a:schemeClr val="bg2"/>
                </a:solidFill>
                <a:latin typeface="Calibri"/>
                <a:cs typeface="Calibri"/>
              </a:rPr>
              <a:t>Om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är ägare </a:t>
            </a:r>
            <a:r>
              <a:rPr sz="1050" spc="-4" dirty="0">
                <a:solidFill>
                  <a:schemeClr val="bg2"/>
                </a:solidFill>
                <a:latin typeface="Calibri"/>
                <a:cs typeface="Calibri"/>
              </a:rPr>
              <a:t>i 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ditt </a:t>
            </a:r>
            <a:r>
              <a:rPr sz="1050" spc="38" dirty="0">
                <a:solidFill>
                  <a:schemeClr val="bg2"/>
                </a:solidFill>
                <a:latin typeface="Calibri"/>
                <a:cs typeface="Calibri"/>
              </a:rPr>
              <a:t>eget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bolag, </a:t>
            </a:r>
            <a:r>
              <a:rPr sz="1050" spc="56" dirty="0">
                <a:solidFill>
                  <a:schemeClr val="bg2"/>
                </a:solidFill>
                <a:latin typeface="Calibri"/>
                <a:cs typeface="Calibri"/>
              </a:rPr>
              <a:t>kommer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</a:t>
            </a:r>
            <a:r>
              <a:rPr sz="1050" spc="-143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050" spc="53" dirty="0">
                <a:solidFill>
                  <a:schemeClr val="bg2"/>
                </a:solidFill>
                <a:latin typeface="Calibri"/>
                <a:cs typeface="Calibri"/>
              </a:rPr>
              <a:t>satsa 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på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050" spc="26" dirty="0">
                <a:solidFill>
                  <a:schemeClr val="bg2"/>
                </a:solidFill>
                <a:latin typeface="Calibri"/>
                <a:cs typeface="Calibri"/>
              </a:rPr>
              <a:t>ta in </a:t>
            </a:r>
            <a:r>
              <a:rPr sz="1050" spc="60" dirty="0">
                <a:solidFill>
                  <a:schemeClr val="bg2"/>
                </a:solidFill>
                <a:latin typeface="Calibri"/>
                <a:cs typeface="Calibri"/>
              </a:rPr>
              <a:t>en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extern </a:t>
            </a:r>
            <a:r>
              <a:rPr sz="1050" spc="53" dirty="0">
                <a:solidFill>
                  <a:schemeClr val="bg2"/>
                </a:solidFill>
                <a:latin typeface="Calibri"/>
                <a:cs typeface="Calibri"/>
              </a:rPr>
              <a:t>VD inom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de </a:t>
            </a:r>
            <a:r>
              <a:rPr sz="1050" spc="56" dirty="0">
                <a:solidFill>
                  <a:schemeClr val="bg2"/>
                </a:solidFill>
                <a:latin typeface="Calibri"/>
                <a:cs typeface="Calibri"/>
              </a:rPr>
              <a:t>närmsta</a:t>
            </a:r>
            <a:r>
              <a:rPr sz="1050" spc="-139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åren?*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572000" y="1028700"/>
            <a:ext cx="0" cy="3500914"/>
          </a:xfrm>
          <a:custGeom>
            <a:avLst/>
            <a:gdLst/>
            <a:ahLst/>
            <a:cxnLst/>
            <a:rect l="l" t="t" r="r" b="b"/>
            <a:pathLst>
              <a:path h="4667885">
                <a:moveTo>
                  <a:pt x="0" y="0"/>
                </a:moveTo>
                <a:lnTo>
                  <a:pt x="0" y="4667694"/>
                </a:lnTo>
              </a:path>
            </a:pathLst>
          </a:custGeom>
          <a:ln w="6096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6277355" y="1928241"/>
            <a:ext cx="2021205" cy="192405"/>
          </a:xfrm>
          <a:custGeom>
            <a:avLst/>
            <a:gdLst/>
            <a:ahLst/>
            <a:cxnLst/>
            <a:rect l="l" t="t" r="r" b="b"/>
            <a:pathLst>
              <a:path w="2694940" h="256539">
                <a:moveTo>
                  <a:pt x="2694432" y="0"/>
                </a:moveTo>
                <a:lnTo>
                  <a:pt x="0" y="0"/>
                </a:lnTo>
                <a:lnTo>
                  <a:pt x="0" y="256032"/>
                </a:lnTo>
                <a:lnTo>
                  <a:pt x="2694432" y="256032"/>
                </a:lnTo>
                <a:lnTo>
                  <a:pt x="269443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6277355" y="2889503"/>
            <a:ext cx="438150" cy="192405"/>
          </a:xfrm>
          <a:custGeom>
            <a:avLst/>
            <a:gdLst/>
            <a:ahLst/>
            <a:cxnLst/>
            <a:rect l="l" t="t" r="r" b="b"/>
            <a:pathLst>
              <a:path w="584200" h="256539">
                <a:moveTo>
                  <a:pt x="583692" y="0"/>
                </a:moveTo>
                <a:lnTo>
                  <a:pt x="0" y="0"/>
                </a:lnTo>
                <a:lnTo>
                  <a:pt x="0" y="256031"/>
                </a:lnTo>
                <a:lnTo>
                  <a:pt x="583692" y="256031"/>
                </a:lnTo>
                <a:lnTo>
                  <a:pt x="58369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6277355" y="3369564"/>
            <a:ext cx="535305" cy="192405"/>
          </a:xfrm>
          <a:custGeom>
            <a:avLst/>
            <a:gdLst/>
            <a:ahLst/>
            <a:cxnLst/>
            <a:rect l="l" t="t" r="r" b="b"/>
            <a:pathLst>
              <a:path w="713740" h="256539">
                <a:moveTo>
                  <a:pt x="713232" y="0"/>
                </a:moveTo>
                <a:lnTo>
                  <a:pt x="0" y="0"/>
                </a:lnTo>
                <a:lnTo>
                  <a:pt x="0" y="256031"/>
                </a:lnTo>
                <a:lnTo>
                  <a:pt x="713232" y="256031"/>
                </a:lnTo>
                <a:lnTo>
                  <a:pt x="71323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6301358" y="4330826"/>
            <a:ext cx="0" cy="192405"/>
          </a:xfrm>
          <a:custGeom>
            <a:avLst/>
            <a:gdLst/>
            <a:ahLst/>
            <a:cxnLst/>
            <a:rect l="l" t="t" r="r" b="b"/>
            <a:pathLst>
              <a:path h="256539">
                <a:moveTo>
                  <a:pt x="0" y="0"/>
                </a:moveTo>
                <a:lnTo>
                  <a:pt x="0" y="256031"/>
                </a:lnTo>
              </a:path>
            </a:pathLst>
          </a:custGeom>
          <a:ln w="64008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6277355" y="1784223"/>
            <a:ext cx="2240280" cy="0"/>
          </a:xfrm>
          <a:custGeom>
            <a:avLst/>
            <a:gdLst/>
            <a:ahLst/>
            <a:cxnLst/>
            <a:rect l="l" t="t" r="r" b="b"/>
            <a:pathLst>
              <a:path w="2987040">
                <a:moveTo>
                  <a:pt x="0" y="0"/>
                </a:moveTo>
                <a:lnTo>
                  <a:pt x="298704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6277355" y="1784223"/>
            <a:ext cx="0" cy="2882741"/>
          </a:xfrm>
          <a:custGeom>
            <a:avLst/>
            <a:gdLst/>
            <a:ahLst/>
            <a:cxnLst/>
            <a:rect l="l" t="t" r="r" b="b"/>
            <a:pathLst>
              <a:path h="3843654">
                <a:moveTo>
                  <a:pt x="0" y="0"/>
                </a:moveTo>
                <a:lnTo>
                  <a:pt x="0" y="3843528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2" name="object 22"/>
          <p:cNvSpPr txBox="1"/>
          <p:nvPr/>
        </p:nvSpPr>
        <p:spPr>
          <a:xfrm>
            <a:off x="6861238" y="3396138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24%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325457" y="3876675"/>
            <a:ext cx="1571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0%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374130" y="4357421"/>
            <a:ext cx="15716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60" dirty="0">
                <a:solidFill>
                  <a:srgbClr val="404040"/>
                </a:solidFill>
                <a:latin typeface="Calibri"/>
                <a:cs typeface="Calibri"/>
              </a:rPr>
              <a:t>2%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196012" y="1587055"/>
            <a:ext cx="16478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616447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064502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512748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960805" y="1587055"/>
            <a:ext cx="21955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8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endParaRPr sz="788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381237" y="1587055"/>
            <a:ext cx="27527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</p:txBody>
      </p:sp>
      <p:graphicFrame>
        <p:nvGraphicFramePr>
          <p:cNvPr id="31" name="object 31"/>
          <p:cNvGraphicFramePr>
            <a:graphicFrameLocks noGrp="1"/>
          </p:cNvGraphicFramePr>
          <p:nvPr/>
        </p:nvGraphicFramePr>
        <p:xfrm>
          <a:off x="3105912" y="1928241"/>
          <a:ext cx="5469255" cy="1153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71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3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6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2024">
                <a:tc>
                  <a:txBody>
                    <a:bodyPr/>
                    <a:lstStyle/>
                    <a:p>
                      <a:pPr marR="10604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ärs</a:t>
                      </a:r>
                      <a:r>
                        <a:rPr sz="800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vec</a:t>
                      </a:r>
                      <a:r>
                        <a:rPr sz="800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k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809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spc="-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90%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3619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17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800" spc="7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65%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5191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024">
                <a:tc>
                  <a:txBody>
                    <a:bodyPr/>
                    <a:lstStyle/>
                    <a:p>
                      <a:pPr marR="106680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Branschöverskridande</a:t>
                      </a:r>
                      <a:r>
                        <a:rPr sz="800" spc="-7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kunskap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762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00" spc="7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55%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35243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06045" algn="r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Digital</a:t>
                      </a:r>
                      <a:r>
                        <a:rPr sz="800" spc="-5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kompetens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sz="800" spc="7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20%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2" name="object 32"/>
          <p:cNvSpPr txBox="1"/>
          <p:nvPr/>
        </p:nvSpPr>
        <p:spPr>
          <a:xfrm>
            <a:off x="5770816" y="3388423"/>
            <a:ext cx="43053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Må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gfa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l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endParaRPr sz="788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709857" y="3868864"/>
            <a:ext cx="49149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Ej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relevant</a:t>
            </a:r>
            <a:endParaRPr sz="788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865305" y="4349420"/>
            <a:ext cx="30908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nn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:</a:t>
            </a:r>
            <a:endParaRPr sz="788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793361" y="915181"/>
            <a:ext cx="4070509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</a:t>
            </a:r>
            <a:r>
              <a:rPr sz="1050" spc="11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Vad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-4" dirty="0">
                <a:solidFill>
                  <a:schemeClr val="bg2"/>
                </a:solidFill>
                <a:latin typeface="Calibri"/>
                <a:cs typeface="Calibri"/>
              </a:rPr>
              <a:t>vill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75" dirty="0">
                <a:solidFill>
                  <a:schemeClr val="bg2"/>
                </a:solidFill>
                <a:latin typeface="Calibri"/>
                <a:cs typeface="Calibri"/>
              </a:rPr>
              <a:t>som</a:t>
            </a:r>
            <a:r>
              <a:rPr sz="1050" spc="23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ägare</a:t>
            </a:r>
            <a:r>
              <a:rPr sz="1050" spc="11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68" dirty="0">
                <a:solidFill>
                  <a:schemeClr val="bg2"/>
                </a:solidFill>
                <a:latin typeface="Calibri"/>
                <a:cs typeface="Calibri"/>
              </a:rPr>
              <a:t>uppnå</a:t>
            </a:r>
            <a:r>
              <a:rPr sz="1050" spc="23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med</a:t>
            </a:r>
            <a:r>
              <a:rPr sz="1050" spc="38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den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externa</a:t>
            </a:r>
            <a:r>
              <a:rPr sz="1050" spc="3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45" dirty="0">
                <a:solidFill>
                  <a:schemeClr val="bg2"/>
                </a:solidFill>
                <a:latin typeface="Calibri"/>
                <a:cs typeface="Calibri"/>
              </a:rPr>
              <a:t>kompetensen?</a:t>
            </a:r>
            <a:endParaRPr sz="105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013841" y="3797046"/>
            <a:ext cx="1753553" cy="119063"/>
          </a:xfrm>
          <a:custGeom>
            <a:avLst/>
            <a:gdLst/>
            <a:ahLst/>
            <a:cxnLst/>
            <a:rect l="l" t="t" r="r" b="b"/>
            <a:pathLst>
              <a:path w="2338070" h="158750">
                <a:moveTo>
                  <a:pt x="2337816" y="0"/>
                </a:moveTo>
                <a:lnTo>
                  <a:pt x="0" y="0"/>
                </a:lnTo>
                <a:lnTo>
                  <a:pt x="0" y="158496"/>
                </a:lnTo>
                <a:lnTo>
                  <a:pt x="2337816" y="158496"/>
                </a:lnTo>
                <a:lnTo>
                  <a:pt x="233781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7" name="object 37"/>
          <p:cNvSpPr/>
          <p:nvPr/>
        </p:nvSpPr>
        <p:spPr>
          <a:xfrm>
            <a:off x="1013841" y="4095368"/>
            <a:ext cx="1030129" cy="119063"/>
          </a:xfrm>
          <a:custGeom>
            <a:avLst/>
            <a:gdLst/>
            <a:ahLst/>
            <a:cxnLst/>
            <a:rect l="l" t="t" r="r" b="b"/>
            <a:pathLst>
              <a:path w="1373505" h="158750">
                <a:moveTo>
                  <a:pt x="1373124" y="0"/>
                </a:moveTo>
                <a:lnTo>
                  <a:pt x="0" y="0"/>
                </a:lnTo>
                <a:lnTo>
                  <a:pt x="0" y="158496"/>
                </a:lnTo>
                <a:lnTo>
                  <a:pt x="1373124" y="158496"/>
                </a:lnTo>
                <a:lnTo>
                  <a:pt x="137312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8" name="object 38"/>
          <p:cNvSpPr/>
          <p:nvPr/>
        </p:nvSpPr>
        <p:spPr>
          <a:xfrm>
            <a:off x="1013841" y="4393691"/>
            <a:ext cx="381953" cy="120015"/>
          </a:xfrm>
          <a:custGeom>
            <a:avLst/>
            <a:gdLst/>
            <a:ahLst/>
            <a:cxnLst/>
            <a:rect l="l" t="t" r="r" b="b"/>
            <a:pathLst>
              <a:path w="509269" h="160020">
                <a:moveTo>
                  <a:pt x="509016" y="0"/>
                </a:moveTo>
                <a:lnTo>
                  <a:pt x="0" y="0"/>
                </a:lnTo>
                <a:lnTo>
                  <a:pt x="0" y="160020"/>
                </a:lnTo>
                <a:lnTo>
                  <a:pt x="509016" y="160020"/>
                </a:lnTo>
                <a:lnTo>
                  <a:pt x="50901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9" name="object 39"/>
          <p:cNvSpPr/>
          <p:nvPr/>
        </p:nvSpPr>
        <p:spPr>
          <a:xfrm>
            <a:off x="1013841" y="3706749"/>
            <a:ext cx="3164205" cy="0"/>
          </a:xfrm>
          <a:custGeom>
            <a:avLst/>
            <a:gdLst/>
            <a:ahLst/>
            <a:cxnLst/>
            <a:rect l="l" t="t" r="r" b="b"/>
            <a:pathLst>
              <a:path w="4218940">
                <a:moveTo>
                  <a:pt x="0" y="0"/>
                </a:moveTo>
                <a:lnTo>
                  <a:pt x="421843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0" name="object 40"/>
          <p:cNvSpPr/>
          <p:nvPr/>
        </p:nvSpPr>
        <p:spPr>
          <a:xfrm>
            <a:off x="1013841" y="3706749"/>
            <a:ext cx="0" cy="896303"/>
          </a:xfrm>
          <a:custGeom>
            <a:avLst/>
            <a:gdLst/>
            <a:ahLst/>
            <a:cxnLst/>
            <a:rect l="l" t="t" r="r" b="b"/>
            <a:pathLst>
              <a:path h="1195070">
                <a:moveTo>
                  <a:pt x="0" y="0"/>
                </a:moveTo>
                <a:lnTo>
                  <a:pt x="0" y="1194816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1" name="object 41"/>
          <p:cNvSpPr txBox="1"/>
          <p:nvPr/>
        </p:nvSpPr>
        <p:spPr>
          <a:xfrm>
            <a:off x="2091118" y="4085387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33%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443228" y="4384167"/>
            <a:ext cx="21431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12%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932764" y="3509962"/>
            <a:ext cx="3383280" cy="414184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613886" algn="l"/>
                <a:tab pos="1246823" algn="l"/>
                <a:tab pos="1879759" algn="l"/>
                <a:tab pos="2512219" algn="l"/>
                <a:tab pos="3117056" algn="l"/>
              </a:tabLst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	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6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8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4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	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788">
              <a:latin typeface="Arial"/>
              <a:cs typeface="Arial"/>
            </a:endParaRPr>
          </a:p>
          <a:p>
            <a:pPr>
              <a:spcBef>
                <a:spcPts val="23"/>
              </a:spcBef>
            </a:pPr>
            <a:endParaRPr sz="1050">
              <a:latin typeface="Times New Roman"/>
              <a:cs typeface="Times New Roman"/>
            </a:endParaRPr>
          </a:p>
          <a:p>
            <a:pPr marL="595789" algn="ctr"/>
            <a:r>
              <a:rPr sz="788" spc="56" dirty="0">
                <a:solidFill>
                  <a:srgbClr val="404040"/>
                </a:solidFill>
                <a:latin typeface="Calibri"/>
                <a:cs typeface="Calibri"/>
              </a:rPr>
              <a:t>55%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13206" y="3778567"/>
            <a:ext cx="12573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Ja</a:t>
            </a:r>
            <a:endParaRPr sz="788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68858" y="4077367"/>
            <a:ext cx="169545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ej</a:t>
            </a:r>
            <a:endParaRPr sz="788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46303" y="4376394"/>
            <a:ext cx="49149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Ej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relevant</a:t>
            </a:r>
            <a:endParaRPr sz="788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52933" y="3056668"/>
            <a:ext cx="3690461" cy="33278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>
              <a:spcBef>
                <a:spcPts val="75"/>
              </a:spcBef>
            </a:pP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Fråga:</a:t>
            </a:r>
            <a:r>
              <a:rPr sz="1050" spc="11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83" dirty="0">
                <a:solidFill>
                  <a:schemeClr val="bg2"/>
                </a:solidFill>
                <a:latin typeface="Calibri"/>
                <a:cs typeface="Calibri"/>
              </a:rPr>
              <a:t>Som</a:t>
            </a:r>
            <a:r>
              <a:rPr sz="1050" spc="23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49" dirty="0">
                <a:solidFill>
                  <a:schemeClr val="bg2"/>
                </a:solidFill>
                <a:latin typeface="Calibri"/>
                <a:cs typeface="Calibri"/>
              </a:rPr>
              <a:t>ägare</a:t>
            </a:r>
            <a:r>
              <a:rPr sz="1050" spc="23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56" dirty="0">
                <a:solidFill>
                  <a:schemeClr val="bg2"/>
                </a:solidFill>
                <a:latin typeface="Calibri"/>
                <a:cs typeface="Calibri"/>
              </a:rPr>
              <a:t>kommer</a:t>
            </a:r>
            <a:r>
              <a:rPr sz="1050" spc="15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71" dirty="0">
                <a:solidFill>
                  <a:schemeClr val="bg2"/>
                </a:solidFill>
                <a:latin typeface="Calibri"/>
                <a:cs typeface="Calibri"/>
              </a:rPr>
              <a:t>du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att</a:t>
            </a:r>
            <a:r>
              <a:rPr sz="1050" spc="38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53" dirty="0">
                <a:solidFill>
                  <a:schemeClr val="bg2"/>
                </a:solidFill>
                <a:latin typeface="Calibri"/>
                <a:cs typeface="Calibri"/>
              </a:rPr>
              <a:t>satsa</a:t>
            </a:r>
            <a:r>
              <a:rPr sz="1050" spc="19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på</a:t>
            </a:r>
            <a:r>
              <a:rPr sz="1050" spc="23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41" dirty="0">
                <a:solidFill>
                  <a:schemeClr val="bg2"/>
                </a:solidFill>
                <a:latin typeface="Calibri"/>
                <a:cs typeface="Calibri"/>
              </a:rPr>
              <a:t>extern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53" dirty="0">
                <a:solidFill>
                  <a:schemeClr val="bg2"/>
                </a:solidFill>
                <a:latin typeface="Calibri"/>
                <a:cs typeface="Calibri"/>
              </a:rPr>
              <a:t>kompetens</a:t>
            </a:r>
            <a:r>
              <a:rPr sz="1050" spc="11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-4" dirty="0">
                <a:solidFill>
                  <a:schemeClr val="bg2"/>
                </a:solidFill>
                <a:latin typeface="Calibri"/>
                <a:cs typeface="Calibri"/>
              </a:rPr>
              <a:t>i  </a:t>
            </a:r>
            <a:r>
              <a:rPr sz="1050" spc="38" dirty="0">
                <a:solidFill>
                  <a:schemeClr val="bg2"/>
                </a:solidFill>
                <a:latin typeface="Calibri"/>
                <a:cs typeface="Calibri"/>
              </a:rPr>
              <a:t>styrelsen </a:t>
            </a:r>
            <a:r>
              <a:rPr sz="1050" spc="53" dirty="0">
                <a:solidFill>
                  <a:schemeClr val="bg2"/>
                </a:solidFill>
                <a:latin typeface="Calibri"/>
                <a:cs typeface="Calibri"/>
              </a:rPr>
              <a:t>inom </a:t>
            </a:r>
            <a:r>
              <a:rPr sz="1050" spc="64" dirty="0">
                <a:solidFill>
                  <a:schemeClr val="bg2"/>
                </a:solidFill>
                <a:latin typeface="Calibri"/>
                <a:cs typeface="Calibri"/>
              </a:rPr>
              <a:t>de </a:t>
            </a:r>
            <a:r>
              <a:rPr sz="1050" spc="56" dirty="0">
                <a:solidFill>
                  <a:schemeClr val="bg2"/>
                </a:solidFill>
                <a:latin typeface="Calibri"/>
                <a:cs typeface="Calibri"/>
              </a:rPr>
              <a:t>närmsta</a:t>
            </a:r>
            <a:r>
              <a:rPr sz="1050" spc="-86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spc="34" dirty="0">
                <a:solidFill>
                  <a:schemeClr val="bg2"/>
                </a:solidFill>
                <a:latin typeface="Calibri"/>
                <a:cs typeface="Calibri"/>
              </a:rPr>
              <a:t>åren?*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4573142" y="3795902"/>
            <a:ext cx="160020" cy="702945"/>
          </a:xfrm>
          <a:custGeom>
            <a:avLst/>
            <a:gdLst/>
            <a:ahLst/>
            <a:cxnLst/>
            <a:rect l="l" t="t" r="r" b="b"/>
            <a:pathLst>
              <a:path w="213360" h="937260">
                <a:moveTo>
                  <a:pt x="106679" y="0"/>
                </a:moveTo>
                <a:lnTo>
                  <a:pt x="106679" y="234315"/>
                </a:lnTo>
                <a:lnTo>
                  <a:pt x="0" y="234315"/>
                </a:lnTo>
                <a:lnTo>
                  <a:pt x="0" y="702945"/>
                </a:lnTo>
                <a:lnTo>
                  <a:pt x="106679" y="702945"/>
                </a:lnTo>
                <a:lnTo>
                  <a:pt x="106679" y="937260"/>
                </a:lnTo>
                <a:lnTo>
                  <a:pt x="213360" y="468630"/>
                </a:lnTo>
                <a:lnTo>
                  <a:pt x="10667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9" name="object 49"/>
          <p:cNvSpPr/>
          <p:nvPr/>
        </p:nvSpPr>
        <p:spPr>
          <a:xfrm>
            <a:off x="4573142" y="3795902"/>
            <a:ext cx="160020" cy="702945"/>
          </a:xfrm>
          <a:custGeom>
            <a:avLst/>
            <a:gdLst/>
            <a:ahLst/>
            <a:cxnLst/>
            <a:rect l="l" t="t" r="r" b="b"/>
            <a:pathLst>
              <a:path w="213360" h="937260">
                <a:moveTo>
                  <a:pt x="0" y="234315"/>
                </a:moveTo>
                <a:lnTo>
                  <a:pt x="106679" y="234315"/>
                </a:lnTo>
                <a:lnTo>
                  <a:pt x="106679" y="0"/>
                </a:lnTo>
                <a:lnTo>
                  <a:pt x="213360" y="468630"/>
                </a:lnTo>
                <a:lnTo>
                  <a:pt x="106679" y="937260"/>
                </a:lnTo>
                <a:lnTo>
                  <a:pt x="106679" y="702945"/>
                </a:lnTo>
                <a:lnTo>
                  <a:pt x="0" y="702945"/>
                </a:lnTo>
                <a:lnTo>
                  <a:pt x="0" y="234315"/>
                </a:lnTo>
                <a:close/>
              </a:path>
            </a:pathLst>
          </a:custGeom>
          <a:ln w="12192">
            <a:solidFill>
              <a:srgbClr val="00486E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0" name="object 50"/>
          <p:cNvSpPr txBox="1"/>
          <p:nvPr/>
        </p:nvSpPr>
        <p:spPr>
          <a:xfrm>
            <a:off x="4828318" y="4109390"/>
            <a:ext cx="344805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i="1" spc="49" dirty="0">
                <a:latin typeface="Calibri"/>
                <a:cs typeface="Calibri"/>
              </a:rPr>
              <a:t>Om</a:t>
            </a:r>
            <a:r>
              <a:rPr sz="900" i="1" spc="-19" dirty="0">
                <a:latin typeface="Calibri"/>
                <a:cs typeface="Calibri"/>
              </a:rPr>
              <a:t> </a:t>
            </a:r>
            <a:r>
              <a:rPr sz="900" i="1" spc="-26" dirty="0">
                <a:latin typeface="Calibri"/>
                <a:cs typeface="Calibri"/>
              </a:rPr>
              <a:t>Ja: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79511" y="4731434"/>
            <a:ext cx="2327434" cy="138083"/>
          </a:xfrm>
          <a:prstGeom prst="rect">
            <a:avLst/>
          </a:prstGeom>
        </p:spPr>
        <p:txBody>
          <a:bodyPr vert="horz" wrap="square" lIns="0" tIns="16669" rIns="0" bIns="0" rtlCol="0">
            <a:spAutoFit/>
          </a:bodyPr>
          <a:lstStyle/>
          <a:p>
            <a:pPr marL="9525">
              <a:spcBef>
                <a:spcPts val="131"/>
              </a:spcBef>
            </a:pPr>
            <a:r>
              <a:rPr sz="788" i="1" spc="34" dirty="0">
                <a:solidFill>
                  <a:schemeClr val="bg2"/>
                </a:solidFill>
                <a:latin typeface="Calibri"/>
                <a:cs typeface="Calibri"/>
              </a:rPr>
              <a:t>*Har </a:t>
            </a:r>
            <a:r>
              <a:rPr sz="788" i="1" spc="8" dirty="0">
                <a:solidFill>
                  <a:schemeClr val="bg2"/>
                </a:solidFill>
                <a:latin typeface="Calibri"/>
                <a:cs typeface="Calibri"/>
              </a:rPr>
              <a:t>endast besvarats </a:t>
            </a:r>
            <a:r>
              <a:rPr sz="788" i="1" spc="11" dirty="0">
                <a:solidFill>
                  <a:schemeClr val="bg2"/>
                </a:solidFill>
                <a:latin typeface="Calibri"/>
                <a:cs typeface="Calibri"/>
              </a:rPr>
              <a:t>av </a:t>
            </a:r>
            <a:r>
              <a:rPr sz="788" i="1" spc="8" dirty="0">
                <a:solidFill>
                  <a:schemeClr val="bg2"/>
                </a:solidFill>
                <a:latin typeface="Calibri"/>
                <a:cs typeface="Calibri"/>
              </a:rPr>
              <a:t>de </a:t>
            </a:r>
            <a:r>
              <a:rPr sz="788" i="1" spc="30" dirty="0">
                <a:solidFill>
                  <a:schemeClr val="bg2"/>
                </a:solidFill>
                <a:latin typeface="Calibri"/>
                <a:cs typeface="Calibri"/>
              </a:rPr>
              <a:t>som </a:t>
            </a:r>
            <a:r>
              <a:rPr sz="788" i="1" spc="26" dirty="0">
                <a:solidFill>
                  <a:schemeClr val="bg2"/>
                </a:solidFill>
                <a:latin typeface="Calibri"/>
                <a:cs typeface="Calibri"/>
              </a:rPr>
              <a:t>har </a:t>
            </a:r>
            <a:r>
              <a:rPr sz="788" i="1" dirty="0">
                <a:solidFill>
                  <a:schemeClr val="bg2"/>
                </a:solidFill>
                <a:latin typeface="Calibri"/>
                <a:cs typeface="Calibri"/>
              </a:rPr>
              <a:t>befattning</a:t>
            </a:r>
            <a:r>
              <a:rPr sz="788" i="1" spc="-34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788" i="1" spc="11" dirty="0">
                <a:solidFill>
                  <a:schemeClr val="bg2"/>
                </a:solidFill>
                <a:latin typeface="Calibri"/>
                <a:cs typeface="Calibri"/>
              </a:rPr>
              <a:t>ägare</a:t>
            </a:r>
            <a:endParaRPr sz="788" dirty="0">
              <a:solidFill>
                <a:schemeClr val="bg2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2661" y="1138436"/>
            <a:ext cx="4758690" cy="3448797"/>
          </a:xfrm>
          <a:prstGeom prst="rect">
            <a:avLst/>
          </a:prstGeom>
        </p:spPr>
        <p:txBody>
          <a:bodyPr vert="horz" wrap="square" lIns="0" tIns="35719" rIns="0" bIns="0" rtlCol="0">
            <a:spAutoFit/>
          </a:bodyPr>
          <a:lstStyle/>
          <a:p>
            <a:pPr marL="9525">
              <a:spcBef>
                <a:spcPts val="281"/>
              </a:spcBef>
            </a:pPr>
            <a:r>
              <a:rPr sz="1350" b="1" spc="-79" dirty="0">
                <a:solidFill>
                  <a:schemeClr val="bg2"/>
                </a:solidFill>
                <a:latin typeface="Tahoma"/>
                <a:cs typeface="Tahoma"/>
              </a:rPr>
              <a:t>Syfte</a:t>
            </a:r>
            <a:endParaRPr sz="1350" dirty="0">
              <a:solidFill>
                <a:schemeClr val="bg2"/>
              </a:solidFill>
              <a:latin typeface="Tahoma"/>
              <a:cs typeface="Tahoma"/>
            </a:endParaRPr>
          </a:p>
          <a:p>
            <a:pPr marL="9525" marR="3810">
              <a:lnSpc>
                <a:spcPct val="110000"/>
              </a:lnSpc>
              <a:spcBef>
                <a:spcPts val="38"/>
              </a:spcBef>
            </a:pPr>
            <a:r>
              <a:rPr sz="1050" spc="23" dirty="0">
                <a:solidFill>
                  <a:schemeClr val="bg2"/>
                </a:solidFill>
                <a:latin typeface="Arial Unicode MS"/>
                <a:cs typeface="Arial Unicode MS"/>
              </a:rPr>
              <a:t>Ledarkollens</a:t>
            </a:r>
            <a:r>
              <a:rPr sz="1050" spc="-26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23" dirty="0">
                <a:solidFill>
                  <a:schemeClr val="bg2"/>
                </a:solidFill>
                <a:latin typeface="Arial Unicode MS"/>
                <a:cs typeface="Arial Unicode MS"/>
              </a:rPr>
              <a:t>syfte</a:t>
            </a:r>
            <a:r>
              <a:rPr sz="1050" spc="-45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8" dirty="0">
                <a:solidFill>
                  <a:schemeClr val="bg2"/>
                </a:solidFill>
                <a:latin typeface="Arial Unicode MS"/>
                <a:cs typeface="Arial Unicode MS"/>
              </a:rPr>
              <a:t>är</a:t>
            </a:r>
            <a:r>
              <a:rPr sz="1050" spc="-11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49" dirty="0">
                <a:solidFill>
                  <a:schemeClr val="bg2"/>
                </a:solidFill>
                <a:latin typeface="Arial Unicode MS"/>
                <a:cs typeface="Arial Unicode MS"/>
              </a:rPr>
              <a:t>att</a:t>
            </a:r>
            <a:r>
              <a:rPr sz="1050" spc="-15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4" dirty="0">
                <a:solidFill>
                  <a:schemeClr val="bg2"/>
                </a:solidFill>
                <a:latin typeface="Arial Unicode MS"/>
                <a:cs typeface="Arial Unicode MS"/>
              </a:rPr>
              <a:t>försöka</a:t>
            </a:r>
            <a:r>
              <a:rPr sz="1050" spc="-30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41" dirty="0">
                <a:solidFill>
                  <a:schemeClr val="bg2"/>
                </a:solidFill>
                <a:latin typeface="Arial Unicode MS"/>
                <a:cs typeface="Arial Unicode MS"/>
              </a:rPr>
              <a:t>förstå</a:t>
            </a:r>
            <a:r>
              <a:rPr sz="1050" spc="-26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15" dirty="0">
                <a:solidFill>
                  <a:schemeClr val="bg2"/>
                </a:solidFill>
                <a:latin typeface="Arial Unicode MS"/>
                <a:cs typeface="Arial Unicode MS"/>
              </a:rPr>
              <a:t>vilka</a:t>
            </a:r>
            <a:r>
              <a:rPr sz="1050" spc="-38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45" dirty="0">
                <a:solidFill>
                  <a:schemeClr val="bg2"/>
                </a:solidFill>
                <a:latin typeface="Arial Unicode MS"/>
                <a:cs typeface="Arial Unicode MS"/>
              </a:rPr>
              <a:t>utmaningar</a:t>
            </a:r>
            <a:r>
              <a:rPr sz="1050" spc="-45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26" dirty="0">
                <a:solidFill>
                  <a:schemeClr val="bg2"/>
                </a:solidFill>
                <a:latin typeface="Arial Unicode MS"/>
                <a:cs typeface="Arial Unicode MS"/>
              </a:rPr>
              <a:t>ledare</a:t>
            </a:r>
            <a:r>
              <a:rPr sz="1050" spc="-34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0" dirty="0">
                <a:solidFill>
                  <a:schemeClr val="bg2"/>
                </a:solidFill>
                <a:latin typeface="Arial Unicode MS"/>
                <a:cs typeface="Arial Unicode MS"/>
              </a:rPr>
              <a:t>i</a:t>
            </a:r>
            <a:r>
              <a:rPr sz="1050" spc="-26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8" dirty="0">
                <a:solidFill>
                  <a:schemeClr val="bg2"/>
                </a:solidFill>
                <a:latin typeface="Arial Unicode MS"/>
                <a:cs typeface="Arial Unicode MS"/>
              </a:rPr>
              <a:t>västsvenska  </a:t>
            </a:r>
            <a:r>
              <a:rPr sz="1050" spc="34" dirty="0">
                <a:solidFill>
                  <a:schemeClr val="bg2"/>
                </a:solidFill>
                <a:latin typeface="Arial Unicode MS"/>
                <a:cs typeface="Arial Unicode MS"/>
              </a:rPr>
              <a:t>företag</a:t>
            </a:r>
            <a:r>
              <a:rPr sz="1050" spc="-34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0" dirty="0">
                <a:solidFill>
                  <a:schemeClr val="bg2"/>
                </a:solidFill>
                <a:latin typeface="Arial Unicode MS"/>
                <a:cs typeface="Arial Unicode MS"/>
              </a:rPr>
              <a:t>står</a:t>
            </a:r>
            <a:r>
              <a:rPr sz="1050" spc="-30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56" dirty="0">
                <a:solidFill>
                  <a:schemeClr val="bg2"/>
                </a:solidFill>
                <a:latin typeface="Arial Unicode MS"/>
                <a:cs typeface="Arial Unicode MS"/>
              </a:rPr>
              <a:t>inför</a:t>
            </a:r>
            <a:r>
              <a:rPr sz="1050" spc="-30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0" dirty="0">
                <a:solidFill>
                  <a:schemeClr val="bg2"/>
                </a:solidFill>
                <a:latin typeface="Arial Unicode MS"/>
                <a:cs typeface="Arial Unicode MS"/>
              </a:rPr>
              <a:t>och</a:t>
            </a:r>
            <a:r>
              <a:rPr sz="1050" spc="-30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23" dirty="0">
                <a:solidFill>
                  <a:schemeClr val="bg2"/>
                </a:solidFill>
                <a:latin typeface="Arial Unicode MS"/>
                <a:cs typeface="Arial Unicode MS"/>
              </a:rPr>
              <a:t>vilken</a:t>
            </a:r>
            <a:r>
              <a:rPr sz="1050" spc="-49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26" dirty="0">
                <a:solidFill>
                  <a:schemeClr val="bg2"/>
                </a:solidFill>
                <a:latin typeface="Arial Unicode MS"/>
                <a:cs typeface="Arial Unicode MS"/>
              </a:rPr>
              <a:t>kunskap</a:t>
            </a:r>
            <a:r>
              <a:rPr sz="1050" spc="-15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41" dirty="0">
                <a:solidFill>
                  <a:schemeClr val="bg2"/>
                </a:solidFill>
                <a:latin typeface="Arial Unicode MS"/>
                <a:cs typeface="Arial Unicode MS"/>
              </a:rPr>
              <a:t>som</a:t>
            </a:r>
            <a:r>
              <a:rPr sz="1050" spc="-30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26" dirty="0">
                <a:solidFill>
                  <a:schemeClr val="bg2"/>
                </a:solidFill>
                <a:latin typeface="Arial Unicode MS"/>
                <a:cs typeface="Arial Unicode MS"/>
              </a:rPr>
              <a:t>efterfrågas</a:t>
            </a:r>
            <a:endParaRPr sz="1050" dirty="0">
              <a:solidFill>
                <a:schemeClr val="bg2"/>
              </a:solidFill>
              <a:latin typeface="Arial Unicode MS"/>
              <a:cs typeface="Arial Unicode MS"/>
            </a:endParaRPr>
          </a:p>
          <a:p>
            <a:pPr marL="9525">
              <a:spcBef>
                <a:spcPts val="1020"/>
              </a:spcBef>
            </a:pPr>
            <a:r>
              <a:rPr sz="1200" b="1" spc="-38" dirty="0">
                <a:solidFill>
                  <a:schemeClr val="bg2"/>
                </a:solidFill>
                <a:latin typeface="Tahoma"/>
                <a:cs typeface="Tahoma"/>
              </a:rPr>
              <a:t>Målgrupp</a:t>
            </a:r>
            <a:endParaRPr sz="1200" dirty="0">
              <a:solidFill>
                <a:schemeClr val="bg2"/>
              </a:solidFill>
              <a:latin typeface="Tahoma"/>
              <a:cs typeface="Tahoma"/>
            </a:endParaRPr>
          </a:p>
          <a:p>
            <a:pPr marL="9525">
              <a:spcBef>
                <a:spcPts val="153"/>
              </a:spcBef>
            </a:pPr>
            <a:r>
              <a:rPr sz="1050" spc="15" dirty="0">
                <a:solidFill>
                  <a:schemeClr val="bg2"/>
                </a:solidFill>
                <a:latin typeface="Arial Unicode MS"/>
                <a:cs typeface="Arial Unicode MS"/>
              </a:rPr>
              <a:t>Ledare </a:t>
            </a:r>
            <a:r>
              <a:rPr sz="1050" spc="30" dirty="0">
                <a:solidFill>
                  <a:schemeClr val="bg2"/>
                </a:solidFill>
                <a:latin typeface="Arial Unicode MS"/>
                <a:cs typeface="Arial Unicode MS"/>
              </a:rPr>
              <a:t>i</a:t>
            </a:r>
            <a:r>
              <a:rPr sz="1050" spc="-90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dirty="0">
                <a:solidFill>
                  <a:schemeClr val="bg2"/>
                </a:solidFill>
                <a:latin typeface="Arial Unicode MS"/>
                <a:cs typeface="Arial Unicode MS"/>
              </a:rPr>
              <a:t>Västsverige</a:t>
            </a:r>
          </a:p>
          <a:p>
            <a:pPr marL="9525">
              <a:spcBef>
                <a:spcPts val="1020"/>
              </a:spcBef>
            </a:pPr>
            <a:r>
              <a:rPr sz="1200" b="1" spc="-34" dirty="0">
                <a:solidFill>
                  <a:schemeClr val="bg2"/>
                </a:solidFill>
                <a:latin typeface="Tahoma"/>
                <a:cs typeface="Tahoma"/>
              </a:rPr>
              <a:t>Genomförande</a:t>
            </a:r>
            <a:endParaRPr sz="1200" dirty="0">
              <a:solidFill>
                <a:schemeClr val="bg2"/>
              </a:solidFill>
              <a:latin typeface="Tahoma"/>
              <a:cs typeface="Tahoma"/>
            </a:endParaRPr>
          </a:p>
          <a:p>
            <a:pPr marL="9525">
              <a:spcBef>
                <a:spcPts val="150"/>
              </a:spcBef>
            </a:pPr>
            <a:r>
              <a:rPr sz="1050" spc="26" dirty="0">
                <a:solidFill>
                  <a:schemeClr val="bg2"/>
                </a:solidFill>
                <a:latin typeface="Arial Unicode MS"/>
                <a:cs typeface="Arial Unicode MS"/>
              </a:rPr>
              <a:t>Ledarkollen</a:t>
            </a:r>
            <a:r>
              <a:rPr sz="1050" spc="-41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15" dirty="0">
                <a:solidFill>
                  <a:schemeClr val="bg2"/>
                </a:solidFill>
                <a:latin typeface="Arial Unicode MS"/>
                <a:cs typeface="Arial Unicode MS"/>
              </a:rPr>
              <a:t>2019</a:t>
            </a:r>
            <a:r>
              <a:rPr sz="1050" spc="-26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8" dirty="0">
                <a:solidFill>
                  <a:schemeClr val="bg2"/>
                </a:solidFill>
                <a:latin typeface="Arial Unicode MS"/>
                <a:cs typeface="Arial Unicode MS"/>
              </a:rPr>
              <a:t>genomfördes</a:t>
            </a:r>
            <a:r>
              <a:rPr sz="1050" spc="-53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8" dirty="0">
                <a:solidFill>
                  <a:schemeClr val="bg2"/>
                </a:solidFill>
                <a:latin typeface="Arial Unicode MS"/>
                <a:cs typeface="Arial Unicode MS"/>
              </a:rPr>
              <a:t>mellan</a:t>
            </a:r>
            <a:r>
              <a:rPr sz="1050" spc="-45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41" dirty="0">
                <a:solidFill>
                  <a:schemeClr val="bg2"/>
                </a:solidFill>
                <a:latin typeface="Arial Unicode MS"/>
                <a:cs typeface="Arial Unicode MS"/>
              </a:rPr>
              <a:t>den</a:t>
            </a:r>
            <a:r>
              <a:rPr sz="1050" spc="-19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15" dirty="0">
                <a:solidFill>
                  <a:schemeClr val="bg2"/>
                </a:solidFill>
                <a:latin typeface="Arial Unicode MS"/>
                <a:cs typeface="Arial Unicode MS"/>
              </a:rPr>
              <a:t>26</a:t>
            </a:r>
            <a:r>
              <a:rPr sz="1050" spc="-19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49" dirty="0">
                <a:solidFill>
                  <a:schemeClr val="bg2"/>
                </a:solidFill>
                <a:latin typeface="Arial Unicode MS"/>
                <a:cs typeface="Arial Unicode MS"/>
              </a:rPr>
              <a:t>februari</a:t>
            </a:r>
            <a:r>
              <a:rPr sz="1050" spc="-45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0" dirty="0">
                <a:solidFill>
                  <a:schemeClr val="bg2"/>
                </a:solidFill>
                <a:latin typeface="Arial Unicode MS"/>
                <a:cs typeface="Arial Unicode MS"/>
              </a:rPr>
              <a:t>och</a:t>
            </a:r>
            <a:r>
              <a:rPr sz="1050" spc="-26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15" dirty="0">
                <a:solidFill>
                  <a:schemeClr val="bg2"/>
                </a:solidFill>
                <a:latin typeface="Arial Unicode MS"/>
                <a:cs typeface="Arial Unicode MS"/>
              </a:rPr>
              <a:t>17</a:t>
            </a:r>
            <a:r>
              <a:rPr sz="1050" spc="-15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8" dirty="0">
                <a:solidFill>
                  <a:schemeClr val="bg2"/>
                </a:solidFill>
                <a:latin typeface="Arial Unicode MS"/>
                <a:cs typeface="Arial Unicode MS"/>
              </a:rPr>
              <a:t>mars</a:t>
            </a:r>
            <a:r>
              <a:rPr sz="1050" spc="-34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15" dirty="0">
                <a:solidFill>
                  <a:schemeClr val="bg2"/>
                </a:solidFill>
                <a:latin typeface="Arial Unicode MS"/>
                <a:cs typeface="Arial Unicode MS"/>
              </a:rPr>
              <a:t>2019</a:t>
            </a:r>
            <a:endParaRPr sz="1050" dirty="0">
              <a:solidFill>
                <a:schemeClr val="bg2"/>
              </a:solidFill>
              <a:latin typeface="Arial Unicode MS"/>
              <a:cs typeface="Arial Unicode MS"/>
            </a:endParaRPr>
          </a:p>
          <a:p>
            <a:pPr marL="9525">
              <a:spcBef>
                <a:spcPts val="1020"/>
              </a:spcBef>
            </a:pPr>
            <a:r>
              <a:rPr sz="1200" b="1" spc="-64" dirty="0">
                <a:solidFill>
                  <a:schemeClr val="bg2"/>
                </a:solidFill>
                <a:latin typeface="Tahoma"/>
                <a:cs typeface="Tahoma"/>
              </a:rPr>
              <a:t>Svarsfrekvens</a:t>
            </a:r>
            <a:endParaRPr sz="1200" dirty="0">
              <a:solidFill>
                <a:schemeClr val="bg2"/>
              </a:solidFill>
              <a:latin typeface="Tahoma"/>
              <a:cs typeface="Tahoma"/>
            </a:endParaRPr>
          </a:p>
          <a:p>
            <a:pPr marL="9525">
              <a:spcBef>
                <a:spcPts val="150"/>
              </a:spcBef>
            </a:pPr>
            <a:r>
              <a:rPr sz="1050" spc="15" dirty="0">
                <a:solidFill>
                  <a:schemeClr val="bg2"/>
                </a:solidFill>
                <a:latin typeface="Arial Unicode MS"/>
                <a:cs typeface="Arial Unicode MS"/>
              </a:rPr>
              <a:t>860</a:t>
            </a:r>
            <a:r>
              <a:rPr sz="1050" spc="-30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dirty="0">
                <a:solidFill>
                  <a:schemeClr val="bg2"/>
                </a:solidFill>
                <a:latin typeface="Arial Unicode MS"/>
                <a:cs typeface="Arial Unicode MS"/>
              </a:rPr>
              <a:t>av</a:t>
            </a:r>
            <a:r>
              <a:rPr sz="1050" spc="-30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15" dirty="0">
                <a:solidFill>
                  <a:schemeClr val="bg2"/>
                </a:solidFill>
                <a:latin typeface="Arial Unicode MS"/>
                <a:cs typeface="Arial Unicode MS"/>
              </a:rPr>
              <a:t>4097</a:t>
            </a:r>
            <a:r>
              <a:rPr sz="1050" spc="-30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41" dirty="0">
                <a:solidFill>
                  <a:schemeClr val="bg2"/>
                </a:solidFill>
                <a:latin typeface="Arial Unicode MS"/>
                <a:cs typeface="Arial Unicode MS"/>
              </a:rPr>
              <a:t>respondenter</a:t>
            </a:r>
            <a:r>
              <a:rPr sz="1050" spc="-38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4" dirty="0">
                <a:solidFill>
                  <a:schemeClr val="bg2"/>
                </a:solidFill>
                <a:latin typeface="Arial Unicode MS"/>
                <a:cs typeface="Arial Unicode MS"/>
              </a:rPr>
              <a:t>deltog</a:t>
            </a:r>
            <a:r>
              <a:rPr sz="1050" spc="-34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0" dirty="0">
                <a:solidFill>
                  <a:schemeClr val="bg2"/>
                </a:solidFill>
                <a:latin typeface="Arial Unicode MS"/>
                <a:cs typeface="Arial Unicode MS"/>
              </a:rPr>
              <a:t>i</a:t>
            </a:r>
            <a:r>
              <a:rPr sz="1050" spc="-26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23" dirty="0">
                <a:solidFill>
                  <a:schemeClr val="bg2"/>
                </a:solidFill>
                <a:latin typeface="Arial Unicode MS"/>
                <a:cs typeface="Arial Unicode MS"/>
              </a:rPr>
              <a:t>årets</a:t>
            </a:r>
            <a:r>
              <a:rPr sz="1050" spc="-34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8" dirty="0">
                <a:solidFill>
                  <a:schemeClr val="bg2"/>
                </a:solidFill>
                <a:latin typeface="Arial Unicode MS"/>
                <a:cs typeface="Arial Unicode MS"/>
              </a:rPr>
              <a:t>undersökning</a:t>
            </a:r>
            <a:endParaRPr sz="1050" dirty="0">
              <a:solidFill>
                <a:schemeClr val="bg2"/>
              </a:solidFill>
              <a:latin typeface="Arial Unicode MS"/>
              <a:cs typeface="Arial Unicode MS"/>
            </a:endParaRPr>
          </a:p>
          <a:p>
            <a:pPr marL="9525">
              <a:spcBef>
                <a:spcPts val="127"/>
              </a:spcBef>
            </a:pPr>
            <a:r>
              <a:rPr sz="1050" dirty="0">
                <a:solidFill>
                  <a:schemeClr val="bg2"/>
                </a:solidFill>
                <a:latin typeface="Arial Unicode MS"/>
                <a:cs typeface="Arial Unicode MS"/>
              </a:rPr>
              <a:t>– </a:t>
            </a:r>
            <a:r>
              <a:rPr sz="1050" spc="15" dirty="0">
                <a:solidFill>
                  <a:schemeClr val="bg2"/>
                </a:solidFill>
                <a:latin typeface="Arial Unicode MS"/>
                <a:cs typeface="Arial Unicode MS"/>
              </a:rPr>
              <a:t>svarsfrekvens</a:t>
            </a:r>
            <a:r>
              <a:rPr sz="1050" spc="-79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-11" dirty="0">
                <a:solidFill>
                  <a:schemeClr val="bg2"/>
                </a:solidFill>
                <a:latin typeface="Arial Unicode MS"/>
                <a:cs typeface="Arial Unicode MS"/>
              </a:rPr>
              <a:t>21%</a:t>
            </a:r>
            <a:endParaRPr sz="1050" dirty="0">
              <a:solidFill>
                <a:schemeClr val="bg2"/>
              </a:solidFill>
              <a:latin typeface="Arial Unicode MS"/>
              <a:cs typeface="Arial Unicode MS"/>
            </a:endParaRPr>
          </a:p>
          <a:p>
            <a:pPr marL="9525">
              <a:spcBef>
                <a:spcPts val="1020"/>
              </a:spcBef>
            </a:pPr>
            <a:r>
              <a:rPr sz="1200" b="1" spc="-64" dirty="0">
                <a:solidFill>
                  <a:schemeClr val="bg2"/>
                </a:solidFill>
                <a:latin typeface="Tahoma"/>
                <a:cs typeface="Tahoma"/>
              </a:rPr>
              <a:t>Svarstid </a:t>
            </a:r>
            <a:r>
              <a:rPr sz="1200" b="1" spc="-38" dirty="0">
                <a:solidFill>
                  <a:schemeClr val="bg2"/>
                </a:solidFill>
                <a:latin typeface="Tahoma"/>
                <a:cs typeface="Tahoma"/>
              </a:rPr>
              <a:t>och</a:t>
            </a:r>
            <a:r>
              <a:rPr sz="1200" b="1" spc="-49" dirty="0">
                <a:solidFill>
                  <a:schemeClr val="bg2"/>
                </a:solidFill>
                <a:latin typeface="Tahoma"/>
                <a:cs typeface="Tahoma"/>
              </a:rPr>
              <a:t> </a:t>
            </a:r>
            <a:r>
              <a:rPr sz="1200" b="1" spc="-60" dirty="0">
                <a:solidFill>
                  <a:schemeClr val="bg2"/>
                </a:solidFill>
                <a:latin typeface="Tahoma"/>
                <a:cs typeface="Tahoma"/>
              </a:rPr>
              <a:t>svarssätt</a:t>
            </a:r>
            <a:endParaRPr sz="1200" dirty="0">
              <a:solidFill>
                <a:schemeClr val="bg2"/>
              </a:solidFill>
              <a:latin typeface="Tahoma"/>
              <a:cs typeface="Tahoma"/>
            </a:endParaRPr>
          </a:p>
          <a:p>
            <a:pPr marL="9525">
              <a:spcBef>
                <a:spcPts val="150"/>
              </a:spcBef>
            </a:pPr>
            <a:r>
              <a:rPr sz="1050" spc="26" dirty="0">
                <a:solidFill>
                  <a:schemeClr val="bg2"/>
                </a:solidFill>
                <a:latin typeface="Arial Unicode MS"/>
                <a:cs typeface="Arial Unicode MS"/>
              </a:rPr>
              <a:t>Mediansvarstid</a:t>
            </a:r>
            <a:r>
              <a:rPr sz="1050" spc="-45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64" dirty="0">
                <a:solidFill>
                  <a:schemeClr val="bg2"/>
                </a:solidFill>
                <a:latin typeface="Arial Unicode MS"/>
                <a:cs typeface="Arial Unicode MS"/>
              </a:rPr>
              <a:t>för</a:t>
            </a:r>
            <a:r>
              <a:rPr sz="1050" spc="-11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0" dirty="0">
                <a:solidFill>
                  <a:schemeClr val="bg2"/>
                </a:solidFill>
                <a:latin typeface="Arial Unicode MS"/>
                <a:cs typeface="Arial Unicode MS"/>
              </a:rPr>
              <a:t>enkäten</a:t>
            </a:r>
            <a:r>
              <a:rPr sz="1050" spc="-11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26" dirty="0">
                <a:solidFill>
                  <a:schemeClr val="bg2"/>
                </a:solidFill>
                <a:latin typeface="Arial Unicode MS"/>
                <a:cs typeface="Arial Unicode MS"/>
              </a:rPr>
              <a:t>var</a:t>
            </a:r>
            <a:r>
              <a:rPr sz="1050" spc="-23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15" dirty="0">
                <a:solidFill>
                  <a:schemeClr val="bg2"/>
                </a:solidFill>
                <a:latin typeface="Arial Unicode MS"/>
                <a:cs typeface="Arial Unicode MS"/>
              </a:rPr>
              <a:t>9</a:t>
            </a:r>
            <a:r>
              <a:rPr sz="1050" spc="-11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60" dirty="0">
                <a:solidFill>
                  <a:schemeClr val="bg2"/>
                </a:solidFill>
                <a:latin typeface="Arial Unicode MS"/>
                <a:cs typeface="Arial Unicode MS"/>
              </a:rPr>
              <a:t>minuter</a:t>
            </a:r>
            <a:r>
              <a:rPr sz="1050" spc="-23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0" dirty="0">
                <a:solidFill>
                  <a:schemeClr val="bg2"/>
                </a:solidFill>
                <a:latin typeface="Arial Unicode MS"/>
                <a:cs typeface="Arial Unicode MS"/>
              </a:rPr>
              <a:t>och</a:t>
            </a:r>
            <a:r>
              <a:rPr sz="1050" spc="-23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15" dirty="0">
                <a:solidFill>
                  <a:schemeClr val="bg2"/>
                </a:solidFill>
                <a:latin typeface="Arial Unicode MS"/>
                <a:cs typeface="Arial Unicode MS"/>
              </a:rPr>
              <a:t>53</a:t>
            </a:r>
            <a:r>
              <a:rPr sz="1050" spc="-23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26" dirty="0">
                <a:solidFill>
                  <a:schemeClr val="bg2"/>
                </a:solidFill>
                <a:latin typeface="Arial Unicode MS"/>
                <a:cs typeface="Arial Unicode MS"/>
              </a:rPr>
              <a:t>sekunder.</a:t>
            </a:r>
            <a:r>
              <a:rPr sz="1050" spc="-23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-11" dirty="0">
                <a:solidFill>
                  <a:schemeClr val="bg2"/>
                </a:solidFill>
                <a:latin typeface="Arial Unicode MS"/>
                <a:cs typeface="Arial Unicode MS"/>
              </a:rPr>
              <a:t>12%</a:t>
            </a:r>
            <a:r>
              <a:rPr sz="1050" spc="-19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11" dirty="0">
                <a:solidFill>
                  <a:schemeClr val="bg2"/>
                </a:solidFill>
                <a:latin typeface="Arial Unicode MS"/>
                <a:cs typeface="Arial Unicode MS"/>
              </a:rPr>
              <a:t>svarade</a:t>
            </a:r>
            <a:r>
              <a:rPr sz="1050" spc="-23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8" dirty="0">
                <a:solidFill>
                  <a:schemeClr val="bg2"/>
                </a:solidFill>
                <a:latin typeface="Arial Unicode MS"/>
                <a:cs typeface="Arial Unicode MS"/>
              </a:rPr>
              <a:t>via</a:t>
            </a:r>
            <a:endParaRPr sz="1050" dirty="0">
              <a:solidFill>
                <a:schemeClr val="bg2"/>
              </a:solidFill>
              <a:latin typeface="Arial Unicode MS"/>
              <a:cs typeface="Arial Unicode MS"/>
            </a:endParaRPr>
          </a:p>
          <a:p>
            <a:pPr marL="9525">
              <a:spcBef>
                <a:spcPts val="127"/>
              </a:spcBef>
            </a:pPr>
            <a:r>
              <a:rPr sz="1050" spc="56" dirty="0">
                <a:solidFill>
                  <a:schemeClr val="bg2"/>
                </a:solidFill>
                <a:latin typeface="Arial Unicode MS"/>
                <a:cs typeface="Arial Unicode MS"/>
              </a:rPr>
              <a:t>mobil</a:t>
            </a:r>
            <a:r>
              <a:rPr sz="1050" spc="-45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41" dirty="0">
                <a:solidFill>
                  <a:schemeClr val="bg2"/>
                </a:solidFill>
                <a:latin typeface="Arial Unicode MS"/>
                <a:cs typeface="Arial Unicode MS"/>
              </a:rPr>
              <a:t>enhet</a:t>
            </a:r>
            <a:r>
              <a:rPr sz="1050" spc="-38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0" dirty="0">
                <a:solidFill>
                  <a:schemeClr val="bg2"/>
                </a:solidFill>
                <a:latin typeface="Arial Unicode MS"/>
                <a:cs typeface="Arial Unicode MS"/>
              </a:rPr>
              <a:t>och</a:t>
            </a:r>
            <a:r>
              <a:rPr sz="1050" spc="-19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-11" dirty="0">
                <a:solidFill>
                  <a:schemeClr val="bg2"/>
                </a:solidFill>
                <a:latin typeface="Arial Unicode MS"/>
                <a:cs typeface="Arial Unicode MS"/>
              </a:rPr>
              <a:t>88%</a:t>
            </a:r>
            <a:r>
              <a:rPr sz="1050" spc="-34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11" dirty="0">
                <a:solidFill>
                  <a:schemeClr val="bg2"/>
                </a:solidFill>
                <a:latin typeface="Arial Unicode MS"/>
                <a:cs typeface="Arial Unicode MS"/>
              </a:rPr>
              <a:t>via</a:t>
            </a:r>
            <a:r>
              <a:rPr sz="1050" spc="-41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4" dirty="0">
                <a:solidFill>
                  <a:schemeClr val="bg2"/>
                </a:solidFill>
                <a:latin typeface="Arial Unicode MS"/>
                <a:cs typeface="Arial Unicode MS"/>
              </a:rPr>
              <a:t>desktop</a:t>
            </a:r>
            <a:endParaRPr sz="1050" dirty="0">
              <a:solidFill>
                <a:schemeClr val="bg2"/>
              </a:solidFill>
              <a:latin typeface="Arial Unicode MS"/>
              <a:cs typeface="Arial Unicode MS"/>
            </a:endParaRPr>
          </a:p>
          <a:p>
            <a:pPr marL="9525">
              <a:spcBef>
                <a:spcPts val="1020"/>
              </a:spcBef>
            </a:pPr>
            <a:r>
              <a:rPr sz="1200" b="1" spc="-56" dirty="0">
                <a:solidFill>
                  <a:schemeClr val="bg2"/>
                </a:solidFill>
                <a:latin typeface="Tahoma"/>
                <a:cs typeface="Tahoma"/>
              </a:rPr>
              <a:t>Frågor</a:t>
            </a:r>
            <a:endParaRPr sz="1200" dirty="0">
              <a:solidFill>
                <a:schemeClr val="bg2"/>
              </a:solidFill>
              <a:latin typeface="Tahoma"/>
              <a:cs typeface="Tahoma"/>
            </a:endParaRPr>
          </a:p>
          <a:p>
            <a:pPr marL="9525">
              <a:spcBef>
                <a:spcPts val="150"/>
              </a:spcBef>
            </a:pPr>
            <a:r>
              <a:rPr sz="1050" spc="34" dirty="0">
                <a:solidFill>
                  <a:schemeClr val="bg2"/>
                </a:solidFill>
                <a:latin typeface="Arial Unicode MS"/>
                <a:cs typeface="Arial Unicode MS"/>
              </a:rPr>
              <a:t>Undersökningen</a:t>
            </a:r>
            <a:r>
              <a:rPr sz="1050" spc="-53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0" dirty="0">
                <a:solidFill>
                  <a:schemeClr val="bg2"/>
                </a:solidFill>
                <a:latin typeface="Arial Unicode MS"/>
                <a:cs typeface="Arial Unicode MS"/>
              </a:rPr>
              <a:t>består</a:t>
            </a:r>
            <a:r>
              <a:rPr sz="1050" spc="-30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dirty="0">
                <a:solidFill>
                  <a:schemeClr val="bg2"/>
                </a:solidFill>
                <a:latin typeface="Arial Unicode MS"/>
                <a:cs typeface="Arial Unicode MS"/>
              </a:rPr>
              <a:t>av</a:t>
            </a:r>
            <a:r>
              <a:rPr sz="1050" spc="-19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53" dirty="0">
                <a:solidFill>
                  <a:schemeClr val="bg2"/>
                </a:solidFill>
                <a:latin typeface="Arial Unicode MS"/>
                <a:cs typeface="Arial Unicode MS"/>
              </a:rPr>
              <a:t>totalt</a:t>
            </a:r>
            <a:r>
              <a:rPr sz="1050" spc="-26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15" dirty="0">
                <a:solidFill>
                  <a:schemeClr val="bg2"/>
                </a:solidFill>
                <a:latin typeface="Arial Unicode MS"/>
                <a:cs typeface="Arial Unicode MS"/>
              </a:rPr>
              <a:t>58</a:t>
            </a:r>
            <a:r>
              <a:rPr sz="1050" spc="-19" dirty="0">
                <a:solidFill>
                  <a:schemeClr val="bg2"/>
                </a:solidFill>
                <a:latin typeface="Arial Unicode MS"/>
                <a:cs typeface="Arial Unicode MS"/>
              </a:rPr>
              <a:t> </a:t>
            </a:r>
            <a:r>
              <a:rPr sz="1050" spc="34" dirty="0">
                <a:solidFill>
                  <a:schemeClr val="bg2"/>
                </a:solidFill>
                <a:latin typeface="Arial Unicode MS"/>
                <a:cs typeface="Arial Unicode MS"/>
              </a:rPr>
              <a:t>frågeobjekt</a:t>
            </a:r>
            <a:endParaRPr sz="1050" dirty="0">
              <a:solidFill>
                <a:schemeClr val="bg2"/>
              </a:solidFill>
              <a:latin typeface="Arial Unicode MS"/>
              <a:cs typeface="Arial Unicode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2933" y="241745"/>
            <a:ext cx="4178141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9" dirty="0">
                <a:solidFill>
                  <a:schemeClr val="bg2"/>
                </a:solidFill>
              </a:rPr>
              <a:t>Bakgrund </a:t>
            </a:r>
            <a:r>
              <a:rPr sz="2400" spc="-71" dirty="0">
                <a:solidFill>
                  <a:schemeClr val="bg2"/>
                </a:solidFill>
              </a:rPr>
              <a:t>och</a:t>
            </a:r>
            <a:r>
              <a:rPr sz="2400" spc="-233" dirty="0">
                <a:solidFill>
                  <a:schemeClr val="bg2"/>
                </a:solidFill>
              </a:rPr>
              <a:t> </a:t>
            </a:r>
            <a:r>
              <a:rPr sz="2400" spc="-109" dirty="0">
                <a:solidFill>
                  <a:schemeClr val="bg2"/>
                </a:solidFill>
              </a:rPr>
              <a:t>svarsfrekvens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45172" y="4921543"/>
            <a:ext cx="1053465" cy="180819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9525">
              <a:spcBef>
                <a:spcPts val="150"/>
              </a:spcBef>
            </a:pPr>
            <a:r>
              <a:rPr sz="1050" spc="41" dirty="0">
                <a:solidFill>
                  <a:srgbClr val="7E7E7E"/>
                </a:solidFill>
                <a:latin typeface="Calibri"/>
                <a:cs typeface="Calibri"/>
              </a:rPr>
              <a:t>Ledarkollen</a:t>
            </a:r>
            <a:r>
              <a:rPr sz="1050" spc="-19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050" spc="68" dirty="0">
                <a:solidFill>
                  <a:srgbClr val="7E7E7E"/>
                </a:solidFill>
                <a:latin typeface="Calibri"/>
                <a:cs typeface="Calibri"/>
              </a:rPr>
              <a:t>2019</a:t>
            </a:r>
            <a:endParaRPr sz="1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3" y="241745"/>
            <a:ext cx="7072789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113" dirty="0">
                <a:solidFill>
                  <a:schemeClr val="bg2"/>
                </a:solidFill>
              </a:rPr>
              <a:t>Analys </a:t>
            </a:r>
            <a:r>
              <a:rPr sz="2400" spc="-83" dirty="0">
                <a:solidFill>
                  <a:schemeClr val="bg2"/>
                </a:solidFill>
              </a:rPr>
              <a:t>av </a:t>
            </a:r>
            <a:r>
              <a:rPr sz="2400" spc="-101" dirty="0">
                <a:solidFill>
                  <a:schemeClr val="bg2"/>
                </a:solidFill>
              </a:rPr>
              <a:t>bostadsbrist </a:t>
            </a:r>
            <a:r>
              <a:rPr sz="2400" spc="-113" dirty="0">
                <a:solidFill>
                  <a:schemeClr val="bg2"/>
                </a:solidFill>
              </a:rPr>
              <a:t>i</a:t>
            </a:r>
            <a:r>
              <a:rPr sz="2400" spc="-278" dirty="0">
                <a:solidFill>
                  <a:schemeClr val="bg2"/>
                </a:solidFill>
              </a:rPr>
              <a:t> </a:t>
            </a:r>
            <a:r>
              <a:rPr sz="2400" spc="-90" dirty="0">
                <a:solidFill>
                  <a:schemeClr val="bg2"/>
                </a:solidFill>
              </a:rPr>
              <a:t>nedbrytningsgrupperna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2360296" y="1925955"/>
            <a:ext cx="642461" cy="155734"/>
          </a:xfrm>
          <a:custGeom>
            <a:avLst/>
            <a:gdLst/>
            <a:ahLst/>
            <a:cxnLst/>
            <a:rect l="l" t="t" r="r" b="b"/>
            <a:pathLst>
              <a:path w="856614" h="207644">
                <a:moveTo>
                  <a:pt x="856488" y="0"/>
                </a:moveTo>
                <a:lnTo>
                  <a:pt x="0" y="0"/>
                </a:lnTo>
                <a:lnTo>
                  <a:pt x="0" y="207263"/>
                </a:lnTo>
                <a:lnTo>
                  <a:pt x="856488" y="207263"/>
                </a:lnTo>
                <a:lnTo>
                  <a:pt x="85648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360296" y="2315718"/>
            <a:ext cx="648176" cy="155734"/>
          </a:xfrm>
          <a:custGeom>
            <a:avLst/>
            <a:gdLst/>
            <a:ahLst/>
            <a:cxnLst/>
            <a:rect l="l" t="t" r="r" b="b"/>
            <a:pathLst>
              <a:path w="864235" h="207645">
                <a:moveTo>
                  <a:pt x="864107" y="0"/>
                </a:moveTo>
                <a:lnTo>
                  <a:pt x="0" y="0"/>
                </a:lnTo>
                <a:lnTo>
                  <a:pt x="0" y="207263"/>
                </a:lnTo>
                <a:lnTo>
                  <a:pt x="864107" y="207263"/>
                </a:lnTo>
                <a:lnTo>
                  <a:pt x="86410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2360296" y="2705481"/>
            <a:ext cx="711041" cy="155734"/>
          </a:xfrm>
          <a:custGeom>
            <a:avLst/>
            <a:gdLst/>
            <a:ahLst/>
            <a:cxnLst/>
            <a:rect l="l" t="t" r="r" b="b"/>
            <a:pathLst>
              <a:path w="948054" h="207645">
                <a:moveTo>
                  <a:pt x="947927" y="0"/>
                </a:moveTo>
                <a:lnTo>
                  <a:pt x="0" y="0"/>
                </a:lnTo>
                <a:lnTo>
                  <a:pt x="0" y="207264"/>
                </a:lnTo>
                <a:lnTo>
                  <a:pt x="947927" y="207264"/>
                </a:lnTo>
                <a:lnTo>
                  <a:pt x="94792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2360295" y="3095244"/>
            <a:ext cx="763905" cy="155734"/>
          </a:xfrm>
          <a:custGeom>
            <a:avLst/>
            <a:gdLst/>
            <a:ahLst/>
            <a:cxnLst/>
            <a:rect l="l" t="t" r="r" b="b"/>
            <a:pathLst>
              <a:path w="1018539" h="207645">
                <a:moveTo>
                  <a:pt x="1018031" y="0"/>
                </a:moveTo>
                <a:lnTo>
                  <a:pt x="0" y="0"/>
                </a:lnTo>
                <a:lnTo>
                  <a:pt x="0" y="207263"/>
                </a:lnTo>
                <a:lnTo>
                  <a:pt x="1018031" y="207263"/>
                </a:lnTo>
                <a:lnTo>
                  <a:pt x="101803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2360295" y="3485008"/>
            <a:ext cx="514350" cy="156686"/>
          </a:xfrm>
          <a:custGeom>
            <a:avLst/>
            <a:gdLst/>
            <a:ahLst/>
            <a:cxnLst/>
            <a:rect l="l" t="t" r="r" b="b"/>
            <a:pathLst>
              <a:path w="685800" h="208914">
                <a:moveTo>
                  <a:pt x="685800" y="0"/>
                </a:moveTo>
                <a:lnTo>
                  <a:pt x="0" y="0"/>
                </a:lnTo>
                <a:lnTo>
                  <a:pt x="0" y="208787"/>
                </a:lnTo>
                <a:lnTo>
                  <a:pt x="685800" y="208787"/>
                </a:lnTo>
                <a:lnTo>
                  <a:pt x="68580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2360295" y="3874770"/>
            <a:ext cx="439103" cy="156686"/>
          </a:xfrm>
          <a:custGeom>
            <a:avLst/>
            <a:gdLst/>
            <a:ahLst/>
            <a:cxnLst/>
            <a:rect l="l" t="t" r="r" b="b"/>
            <a:pathLst>
              <a:path w="585470" h="208914">
                <a:moveTo>
                  <a:pt x="585215" y="0"/>
                </a:moveTo>
                <a:lnTo>
                  <a:pt x="0" y="0"/>
                </a:lnTo>
                <a:lnTo>
                  <a:pt x="0" y="208787"/>
                </a:lnTo>
                <a:lnTo>
                  <a:pt x="585215" y="208787"/>
                </a:lnTo>
                <a:lnTo>
                  <a:pt x="58521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2360295" y="4264534"/>
            <a:ext cx="695325" cy="156686"/>
          </a:xfrm>
          <a:custGeom>
            <a:avLst/>
            <a:gdLst/>
            <a:ahLst/>
            <a:cxnLst/>
            <a:rect l="l" t="t" r="r" b="b"/>
            <a:pathLst>
              <a:path w="927100" h="208914">
                <a:moveTo>
                  <a:pt x="926591" y="0"/>
                </a:moveTo>
                <a:lnTo>
                  <a:pt x="0" y="0"/>
                </a:lnTo>
                <a:lnTo>
                  <a:pt x="0" y="208787"/>
                </a:lnTo>
                <a:lnTo>
                  <a:pt x="926591" y="208787"/>
                </a:lnTo>
                <a:lnTo>
                  <a:pt x="92659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2360295" y="1808225"/>
            <a:ext cx="1639253" cy="0"/>
          </a:xfrm>
          <a:custGeom>
            <a:avLst/>
            <a:gdLst/>
            <a:ahLst/>
            <a:cxnLst/>
            <a:rect l="l" t="t" r="r" b="b"/>
            <a:pathLst>
              <a:path w="2185670">
                <a:moveTo>
                  <a:pt x="0" y="0"/>
                </a:moveTo>
                <a:lnTo>
                  <a:pt x="218541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2360295" y="1808225"/>
            <a:ext cx="0" cy="2729865"/>
          </a:xfrm>
          <a:custGeom>
            <a:avLst/>
            <a:gdLst/>
            <a:ahLst/>
            <a:cxnLst/>
            <a:rect l="l" t="t" r="r" b="b"/>
            <a:pathLst>
              <a:path h="3639820">
                <a:moveTo>
                  <a:pt x="0" y="0"/>
                </a:moveTo>
                <a:lnTo>
                  <a:pt x="0" y="3639312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598932" y="1808225"/>
            <a:ext cx="1761649" cy="0"/>
          </a:xfrm>
          <a:custGeom>
            <a:avLst/>
            <a:gdLst/>
            <a:ahLst/>
            <a:cxnLst/>
            <a:rect l="l" t="t" r="r" b="b"/>
            <a:pathLst>
              <a:path w="2348865">
                <a:moveTo>
                  <a:pt x="0" y="0"/>
                </a:moveTo>
                <a:lnTo>
                  <a:pt x="234848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598932" y="2197988"/>
            <a:ext cx="1761649" cy="0"/>
          </a:xfrm>
          <a:custGeom>
            <a:avLst/>
            <a:gdLst/>
            <a:ahLst/>
            <a:cxnLst/>
            <a:rect l="l" t="t" r="r" b="b"/>
            <a:pathLst>
              <a:path w="2348865">
                <a:moveTo>
                  <a:pt x="0" y="0"/>
                </a:moveTo>
                <a:lnTo>
                  <a:pt x="234848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598932" y="4537709"/>
            <a:ext cx="1761649" cy="0"/>
          </a:xfrm>
          <a:custGeom>
            <a:avLst/>
            <a:gdLst/>
            <a:ahLst/>
            <a:cxnLst/>
            <a:rect l="l" t="t" r="r" b="b"/>
            <a:pathLst>
              <a:path w="2348865">
                <a:moveTo>
                  <a:pt x="0" y="0"/>
                </a:moveTo>
                <a:lnTo>
                  <a:pt x="234848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394335" y="1808225"/>
            <a:ext cx="204788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7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394335" y="2197988"/>
            <a:ext cx="204788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7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394335" y="4537709"/>
            <a:ext cx="204788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7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 txBox="1"/>
          <p:nvPr/>
        </p:nvSpPr>
        <p:spPr>
          <a:xfrm>
            <a:off x="3049620" y="1933099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2,9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6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056191" y="2323147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2,9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8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118676" y="2713291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3,1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7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170968" y="3103340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11" dirty="0">
                <a:solidFill>
                  <a:srgbClr val="404040"/>
                </a:solidFill>
                <a:latin typeface="Calibri"/>
                <a:cs typeface="Calibri"/>
              </a:rPr>
              <a:t>3,</a:t>
            </a:r>
            <a:r>
              <a:rPr sz="788" spc="45" dirty="0">
                <a:solidFill>
                  <a:srgbClr val="404040"/>
                </a:solidFill>
                <a:latin typeface="Calibri"/>
                <a:cs typeface="Calibri"/>
              </a:rPr>
              <a:t>3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3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921794" y="3493294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2,5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7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846355" y="3883343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2,3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4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102198" y="4273296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3,1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2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253139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581179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909031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3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236786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564636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892487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96493" y="1925384"/>
            <a:ext cx="168783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Västsvenska handelskammaren</a:t>
            </a:r>
            <a:r>
              <a:rPr sz="788" spc="-23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2019</a:t>
            </a:r>
            <a:endParaRPr sz="788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875282" y="2315337"/>
            <a:ext cx="40862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Fyrbodal</a:t>
            </a:r>
            <a:endParaRPr sz="788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847659" y="2705290"/>
            <a:ext cx="43672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Göteborg</a:t>
            </a:r>
            <a:endParaRPr sz="788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925383" y="3095529"/>
            <a:ext cx="35861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H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l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l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nd</a:t>
            </a:r>
            <a:endParaRPr sz="788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864042" y="3485579"/>
            <a:ext cx="42052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Sjuhärad</a:t>
            </a:r>
            <a:endParaRPr sz="788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803083" y="3875532"/>
            <a:ext cx="4814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kara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b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org</a:t>
            </a:r>
            <a:endParaRPr sz="788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947482" y="4265523"/>
            <a:ext cx="336232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nn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n:</a:t>
            </a:r>
            <a:endParaRPr sz="788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90908" y="1883401"/>
            <a:ext cx="121252" cy="241459"/>
          </a:xfrm>
          <a:prstGeom prst="rect">
            <a:avLst/>
          </a:prstGeom>
        </p:spPr>
        <p:txBody>
          <a:bodyPr vert="vert270" wrap="square" lIns="0" tIns="476" rIns="0" bIns="0" rtlCol="0">
            <a:spAutoFit/>
          </a:bodyPr>
          <a:lstStyle/>
          <a:p>
            <a:pPr marL="9525">
              <a:spcBef>
                <a:spcPts val="4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al</a:t>
            </a:r>
            <a:endParaRPr sz="788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90908" y="2998843"/>
            <a:ext cx="121252" cy="741521"/>
          </a:xfrm>
          <a:prstGeom prst="rect">
            <a:avLst/>
          </a:prstGeom>
        </p:spPr>
        <p:txBody>
          <a:bodyPr vert="vert270" wrap="square" lIns="0" tIns="476" rIns="0" bIns="0" rtlCol="0">
            <a:spAutoFit/>
          </a:bodyPr>
          <a:lstStyle/>
          <a:p>
            <a:pPr marL="9525">
              <a:spcBef>
                <a:spcPts val="4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Geografisk</a:t>
            </a:r>
            <a:r>
              <a:rPr sz="788" spc="-3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plats</a:t>
            </a:r>
            <a:endParaRPr sz="788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52933" y="1019652"/>
            <a:ext cx="6045041" cy="355386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200" spc="56" dirty="0">
                <a:solidFill>
                  <a:schemeClr val="bg2"/>
                </a:solidFill>
                <a:latin typeface="Calibri"/>
                <a:cs typeface="Calibri"/>
              </a:rPr>
              <a:t>Bostadsbristen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är </a:t>
            </a:r>
            <a:r>
              <a:rPr sz="1200" spc="19" dirty="0">
                <a:solidFill>
                  <a:schemeClr val="bg2"/>
                </a:solidFill>
                <a:latin typeface="Calibri"/>
                <a:cs typeface="Calibri"/>
              </a:rPr>
              <a:t>ett </a:t>
            </a:r>
            <a:r>
              <a:rPr sz="1200" spc="56" dirty="0">
                <a:solidFill>
                  <a:schemeClr val="bg2"/>
                </a:solidFill>
                <a:latin typeface="Calibri"/>
                <a:cs typeface="Calibri"/>
              </a:rPr>
              <a:t>problem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200" spc="79" dirty="0">
                <a:solidFill>
                  <a:schemeClr val="bg2"/>
                </a:solidFill>
                <a:latin typeface="Calibri"/>
                <a:cs typeface="Calibri"/>
              </a:rPr>
              <a:t>oss </a:t>
            </a: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när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det </a:t>
            </a:r>
            <a:r>
              <a:rPr sz="1200" spc="60" dirty="0">
                <a:solidFill>
                  <a:schemeClr val="bg2"/>
                </a:solidFill>
                <a:latin typeface="Calibri"/>
                <a:cs typeface="Calibri"/>
              </a:rPr>
              <a:t>kommer </a:t>
            </a:r>
            <a:r>
              <a:rPr sz="1200" spc="-8" dirty="0">
                <a:solidFill>
                  <a:schemeClr val="bg2"/>
                </a:solidFill>
                <a:latin typeface="Calibri"/>
                <a:cs typeface="Calibri"/>
              </a:rPr>
              <a:t>till </a:t>
            </a:r>
            <a:r>
              <a:rPr sz="1200" spc="19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rekrytera</a:t>
            </a:r>
            <a:r>
              <a:rPr sz="1200" spc="124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56" dirty="0">
                <a:solidFill>
                  <a:schemeClr val="bg2"/>
                </a:solidFill>
                <a:latin typeface="Calibri"/>
                <a:cs typeface="Calibri"/>
              </a:rPr>
              <a:t>kompetens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9525">
              <a:spcBef>
                <a:spcPts val="4"/>
              </a:spcBef>
            </a:pPr>
            <a:r>
              <a:rPr sz="1050" i="1" spc="-23" dirty="0">
                <a:solidFill>
                  <a:schemeClr val="bg2"/>
                </a:solidFill>
                <a:latin typeface="Calibri"/>
                <a:cs typeface="Calibri"/>
              </a:rPr>
              <a:t>Ju </a:t>
            </a:r>
            <a:r>
              <a:rPr sz="1050" i="1" spc="8" dirty="0">
                <a:solidFill>
                  <a:schemeClr val="bg2"/>
                </a:solidFill>
                <a:latin typeface="Calibri"/>
                <a:cs typeface="Calibri"/>
              </a:rPr>
              <a:t>högre </a:t>
            </a:r>
            <a:r>
              <a:rPr sz="1050" i="1" dirty="0">
                <a:solidFill>
                  <a:schemeClr val="bg2"/>
                </a:solidFill>
                <a:latin typeface="Calibri"/>
                <a:cs typeface="Calibri"/>
              </a:rPr>
              <a:t>resultat </a:t>
            </a:r>
            <a:r>
              <a:rPr sz="1050" i="1" spc="4" dirty="0">
                <a:solidFill>
                  <a:schemeClr val="bg2"/>
                </a:solidFill>
                <a:latin typeface="Calibri"/>
                <a:cs typeface="Calibri"/>
              </a:rPr>
              <a:t>desto </a:t>
            </a:r>
            <a:r>
              <a:rPr sz="1050" i="1" spc="23" dirty="0">
                <a:solidFill>
                  <a:schemeClr val="bg2"/>
                </a:solidFill>
                <a:latin typeface="Calibri"/>
                <a:cs typeface="Calibri"/>
              </a:rPr>
              <a:t>mer </a:t>
            </a:r>
            <a:r>
              <a:rPr sz="1050" i="1" spc="15" dirty="0">
                <a:solidFill>
                  <a:schemeClr val="bg2"/>
                </a:solidFill>
                <a:latin typeface="Calibri"/>
                <a:cs typeface="Calibri"/>
              </a:rPr>
              <a:t>upplevs bostadsbristen </a:t>
            </a:r>
            <a:r>
              <a:rPr sz="1050" i="1" spc="38" dirty="0">
                <a:solidFill>
                  <a:schemeClr val="bg2"/>
                </a:solidFill>
                <a:latin typeface="Calibri"/>
                <a:cs typeface="Calibri"/>
              </a:rPr>
              <a:t>som </a:t>
            </a:r>
            <a:r>
              <a:rPr sz="1050" i="1" spc="-34" dirty="0">
                <a:solidFill>
                  <a:schemeClr val="bg2"/>
                </a:solidFill>
                <a:latin typeface="Calibri"/>
                <a:cs typeface="Calibri"/>
              </a:rPr>
              <a:t>ett</a:t>
            </a:r>
            <a:r>
              <a:rPr sz="1050" i="1" spc="-19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i="1" spc="26" dirty="0">
                <a:solidFill>
                  <a:schemeClr val="bg2"/>
                </a:solidFill>
                <a:latin typeface="Calibri"/>
                <a:cs typeface="Calibri"/>
              </a:rPr>
              <a:t>problem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6295644" y="1925955"/>
            <a:ext cx="1256348" cy="155734"/>
          </a:xfrm>
          <a:custGeom>
            <a:avLst/>
            <a:gdLst/>
            <a:ahLst/>
            <a:cxnLst/>
            <a:rect l="l" t="t" r="r" b="b"/>
            <a:pathLst>
              <a:path w="1675129" h="207644">
                <a:moveTo>
                  <a:pt x="1674876" y="0"/>
                </a:moveTo>
                <a:lnTo>
                  <a:pt x="0" y="0"/>
                </a:lnTo>
                <a:lnTo>
                  <a:pt x="0" y="207263"/>
                </a:lnTo>
                <a:lnTo>
                  <a:pt x="1674876" y="207263"/>
                </a:lnTo>
                <a:lnTo>
                  <a:pt x="167487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2" name="object 42"/>
          <p:cNvSpPr/>
          <p:nvPr/>
        </p:nvSpPr>
        <p:spPr>
          <a:xfrm>
            <a:off x="6295644" y="2315718"/>
            <a:ext cx="609600" cy="155734"/>
          </a:xfrm>
          <a:custGeom>
            <a:avLst/>
            <a:gdLst/>
            <a:ahLst/>
            <a:cxnLst/>
            <a:rect l="l" t="t" r="r" b="b"/>
            <a:pathLst>
              <a:path w="812800" h="207645">
                <a:moveTo>
                  <a:pt x="812291" y="0"/>
                </a:moveTo>
                <a:lnTo>
                  <a:pt x="0" y="0"/>
                </a:lnTo>
                <a:lnTo>
                  <a:pt x="0" y="207263"/>
                </a:lnTo>
                <a:lnTo>
                  <a:pt x="812291" y="207263"/>
                </a:lnTo>
                <a:lnTo>
                  <a:pt x="81229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3" name="object 43"/>
          <p:cNvSpPr/>
          <p:nvPr/>
        </p:nvSpPr>
        <p:spPr>
          <a:xfrm>
            <a:off x="6295644" y="2705481"/>
            <a:ext cx="742950" cy="155734"/>
          </a:xfrm>
          <a:custGeom>
            <a:avLst/>
            <a:gdLst/>
            <a:ahLst/>
            <a:cxnLst/>
            <a:rect l="l" t="t" r="r" b="b"/>
            <a:pathLst>
              <a:path w="990600" h="207645">
                <a:moveTo>
                  <a:pt x="990600" y="0"/>
                </a:moveTo>
                <a:lnTo>
                  <a:pt x="0" y="0"/>
                </a:lnTo>
                <a:lnTo>
                  <a:pt x="0" y="207264"/>
                </a:lnTo>
                <a:lnTo>
                  <a:pt x="990600" y="207264"/>
                </a:lnTo>
                <a:lnTo>
                  <a:pt x="99060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4" name="object 44"/>
          <p:cNvSpPr/>
          <p:nvPr/>
        </p:nvSpPr>
        <p:spPr>
          <a:xfrm>
            <a:off x="6295644" y="3095244"/>
            <a:ext cx="947738" cy="155734"/>
          </a:xfrm>
          <a:custGeom>
            <a:avLst/>
            <a:gdLst/>
            <a:ahLst/>
            <a:cxnLst/>
            <a:rect l="l" t="t" r="r" b="b"/>
            <a:pathLst>
              <a:path w="1263650" h="207645">
                <a:moveTo>
                  <a:pt x="1263396" y="0"/>
                </a:moveTo>
                <a:lnTo>
                  <a:pt x="0" y="0"/>
                </a:lnTo>
                <a:lnTo>
                  <a:pt x="0" y="207263"/>
                </a:lnTo>
                <a:lnTo>
                  <a:pt x="1263396" y="207263"/>
                </a:lnTo>
                <a:lnTo>
                  <a:pt x="126339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5" name="object 45"/>
          <p:cNvSpPr/>
          <p:nvPr/>
        </p:nvSpPr>
        <p:spPr>
          <a:xfrm>
            <a:off x="6295644" y="3485008"/>
            <a:ext cx="960120" cy="156686"/>
          </a:xfrm>
          <a:custGeom>
            <a:avLst/>
            <a:gdLst/>
            <a:ahLst/>
            <a:cxnLst/>
            <a:rect l="l" t="t" r="r" b="b"/>
            <a:pathLst>
              <a:path w="1280159" h="208914">
                <a:moveTo>
                  <a:pt x="1280159" y="0"/>
                </a:moveTo>
                <a:lnTo>
                  <a:pt x="0" y="0"/>
                </a:lnTo>
                <a:lnTo>
                  <a:pt x="0" y="208787"/>
                </a:lnTo>
                <a:lnTo>
                  <a:pt x="1280159" y="208787"/>
                </a:lnTo>
                <a:lnTo>
                  <a:pt x="128015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6" name="object 46"/>
          <p:cNvSpPr/>
          <p:nvPr/>
        </p:nvSpPr>
        <p:spPr>
          <a:xfrm>
            <a:off x="6295644" y="3874770"/>
            <a:ext cx="856298" cy="156686"/>
          </a:xfrm>
          <a:custGeom>
            <a:avLst/>
            <a:gdLst/>
            <a:ahLst/>
            <a:cxnLst/>
            <a:rect l="l" t="t" r="r" b="b"/>
            <a:pathLst>
              <a:path w="1141729" h="208914">
                <a:moveTo>
                  <a:pt x="1141476" y="0"/>
                </a:moveTo>
                <a:lnTo>
                  <a:pt x="0" y="0"/>
                </a:lnTo>
                <a:lnTo>
                  <a:pt x="0" y="208787"/>
                </a:lnTo>
                <a:lnTo>
                  <a:pt x="1141476" y="208787"/>
                </a:lnTo>
                <a:lnTo>
                  <a:pt x="114147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7" name="object 47"/>
          <p:cNvSpPr/>
          <p:nvPr/>
        </p:nvSpPr>
        <p:spPr>
          <a:xfrm>
            <a:off x="6295645" y="4264534"/>
            <a:ext cx="848201" cy="156686"/>
          </a:xfrm>
          <a:custGeom>
            <a:avLst/>
            <a:gdLst/>
            <a:ahLst/>
            <a:cxnLst/>
            <a:rect l="l" t="t" r="r" b="b"/>
            <a:pathLst>
              <a:path w="1130934" h="208914">
                <a:moveTo>
                  <a:pt x="1130807" y="0"/>
                </a:moveTo>
                <a:lnTo>
                  <a:pt x="0" y="0"/>
                </a:lnTo>
                <a:lnTo>
                  <a:pt x="0" y="208787"/>
                </a:lnTo>
                <a:lnTo>
                  <a:pt x="1130807" y="208787"/>
                </a:lnTo>
                <a:lnTo>
                  <a:pt x="113080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8" name="object 48"/>
          <p:cNvSpPr/>
          <p:nvPr/>
        </p:nvSpPr>
        <p:spPr>
          <a:xfrm>
            <a:off x="6295644" y="1808225"/>
            <a:ext cx="2173129" cy="0"/>
          </a:xfrm>
          <a:custGeom>
            <a:avLst/>
            <a:gdLst/>
            <a:ahLst/>
            <a:cxnLst/>
            <a:rect l="l" t="t" r="r" b="b"/>
            <a:pathLst>
              <a:path w="2897504">
                <a:moveTo>
                  <a:pt x="0" y="0"/>
                </a:moveTo>
                <a:lnTo>
                  <a:pt x="289712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9" name="object 49"/>
          <p:cNvSpPr/>
          <p:nvPr/>
        </p:nvSpPr>
        <p:spPr>
          <a:xfrm>
            <a:off x="6295644" y="1808225"/>
            <a:ext cx="0" cy="2729865"/>
          </a:xfrm>
          <a:custGeom>
            <a:avLst/>
            <a:gdLst/>
            <a:ahLst/>
            <a:cxnLst/>
            <a:rect l="l" t="t" r="r" b="b"/>
            <a:pathLst>
              <a:path h="3639820">
                <a:moveTo>
                  <a:pt x="0" y="0"/>
                </a:moveTo>
                <a:lnTo>
                  <a:pt x="0" y="3639312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0" name="object 50"/>
          <p:cNvSpPr/>
          <p:nvPr/>
        </p:nvSpPr>
        <p:spPr>
          <a:xfrm>
            <a:off x="5508117" y="1808225"/>
            <a:ext cx="787718" cy="0"/>
          </a:xfrm>
          <a:custGeom>
            <a:avLst/>
            <a:gdLst/>
            <a:ahLst/>
            <a:cxnLst/>
            <a:rect l="l" t="t" r="r" b="b"/>
            <a:pathLst>
              <a:path w="1050290">
                <a:moveTo>
                  <a:pt x="0" y="0"/>
                </a:moveTo>
                <a:lnTo>
                  <a:pt x="105003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1" name="object 51"/>
          <p:cNvSpPr/>
          <p:nvPr/>
        </p:nvSpPr>
        <p:spPr>
          <a:xfrm>
            <a:off x="5508117" y="3758183"/>
            <a:ext cx="787718" cy="0"/>
          </a:xfrm>
          <a:custGeom>
            <a:avLst/>
            <a:gdLst/>
            <a:ahLst/>
            <a:cxnLst/>
            <a:rect l="l" t="t" r="r" b="b"/>
            <a:pathLst>
              <a:path w="1050290">
                <a:moveTo>
                  <a:pt x="0" y="0"/>
                </a:moveTo>
                <a:lnTo>
                  <a:pt x="105003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2" name="object 52"/>
          <p:cNvSpPr/>
          <p:nvPr/>
        </p:nvSpPr>
        <p:spPr>
          <a:xfrm>
            <a:off x="5508117" y="4537709"/>
            <a:ext cx="787718" cy="0"/>
          </a:xfrm>
          <a:custGeom>
            <a:avLst/>
            <a:gdLst/>
            <a:ahLst/>
            <a:cxnLst/>
            <a:rect l="l" t="t" r="r" b="b"/>
            <a:pathLst>
              <a:path w="1050290">
                <a:moveTo>
                  <a:pt x="0" y="0"/>
                </a:moveTo>
                <a:lnTo>
                  <a:pt x="105003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3" name="object 53"/>
          <p:cNvSpPr/>
          <p:nvPr/>
        </p:nvSpPr>
        <p:spPr>
          <a:xfrm>
            <a:off x="5303519" y="1808225"/>
            <a:ext cx="204788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7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4" name="object 54"/>
          <p:cNvSpPr/>
          <p:nvPr/>
        </p:nvSpPr>
        <p:spPr>
          <a:xfrm>
            <a:off x="5303519" y="3758183"/>
            <a:ext cx="204788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7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5" name="object 55"/>
          <p:cNvSpPr/>
          <p:nvPr/>
        </p:nvSpPr>
        <p:spPr>
          <a:xfrm>
            <a:off x="5303519" y="4537709"/>
            <a:ext cx="204788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7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6" name="object 56"/>
          <p:cNvSpPr txBox="1"/>
          <p:nvPr/>
        </p:nvSpPr>
        <p:spPr>
          <a:xfrm>
            <a:off x="7600379" y="1933099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3,8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9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952679" y="2323147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2,4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0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087362" y="2713291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2,7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1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7291768" y="3103340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3,1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8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304723" y="3493294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3,2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1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200519" y="3883343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2,9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7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191851" y="4273296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2,9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5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6189916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6624447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7058977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3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7493603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7928133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8362759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5539549" y="1925384"/>
            <a:ext cx="68103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Yngre än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30</a:t>
            </a:r>
            <a:r>
              <a:rPr sz="788" spc="-53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år</a:t>
            </a:r>
            <a:endParaRPr sz="788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5828729" y="2315337"/>
            <a:ext cx="39195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30-39</a:t>
            </a:r>
            <a:r>
              <a:rPr sz="788" spc="-4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år</a:t>
            </a:r>
            <a:endParaRPr sz="788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828729" y="2705290"/>
            <a:ext cx="39195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40-49</a:t>
            </a:r>
            <a:r>
              <a:rPr sz="788" spc="-4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år</a:t>
            </a:r>
            <a:endParaRPr sz="788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828729" y="3095529"/>
            <a:ext cx="39195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50-59</a:t>
            </a:r>
            <a:r>
              <a:rPr sz="788" spc="-4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år</a:t>
            </a:r>
            <a:endParaRPr sz="788">
              <a:latin typeface="Arial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5506402" y="3485579"/>
            <a:ext cx="71342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60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år eller</a:t>
            </a:r>
            <a:r>
              <a:rPr sz="788" spc="-56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äldre</a:t>
            </a:r>
            <a:endParaRPr sz="788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5895404" y="3875532"/>
            <a:ext cx="32527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K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vi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na</a:t>
            </a:r>
            <a:endParaRPr sz="788">
              <a:latin typeface="Arial"/>
              <a:cs typeface="Aria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6006751" y="4265523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Man</a:t>
            </a:r>
            <a:endParaRPr sz="788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300570" y="2657863"/>
            <a:ext cx="121252" cy="252413"/>
          </a:xfrm>
          <a:prstGeom prst="rect">
            <a:avLst/>
          </a:prstGeom>
        </p:spPr>
        <p:txBody>
          <a:bodyPr vert="vert270" wrap="square" lIns="0" tIns="476" rIns="0" bIns="0" rtlCol="0">
            <a:spAutoFit/>
          </a:bodyPr>
          <a:lstStyle/>
          <a:p>
            <a:pPr marL="9525">
              <a:spcBef>
                <a:spcPts val="4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Å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l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endParaRPr sz="788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5300570" y="4050384"/>
            <a:ext cx="121252" cy="197644"/>
          </a:xfrm>
          <a:prstGeom prst="rect">
            <a:avLst/>
          </a:prstGeom>
        </p:spPr>
        <p:txBody>
          <a:bodyPr vert="vert270" wrap="square" lIns="0" tIns="476" rIns="0" bIns="0" rtlCol="0">
            <a:spAutoFit/>
          </a:bodyPr>
          <a:lstStyle/>
          <a:p>
            <a:pPr marL="9525">
              <a:spcBef>
                <a:spcPts val="4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K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ön</a:t>
            </a:r>
            <a:endParaRPr sz="788">
              <a:latin typeface="Arial"/>
              <a:cs typeface="Arial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7558088" y="1903667"/>
            <a:ext cx="295275" cy="230981"/>
          </a:xfrm>
          <a:custGeom>
            <a:avLst/>
            <a:gdLst/>
            <a:ahLst/>
            <a:cxnLst/>
            <a:rect l="l" t="t" r="r" b="b"/>
            <a:pathLst>
              <a:path w="393700" h="307975">
                <a:moveTo>
                  <a:pt x="0" y="153924"/>
                </a:moveTo>
                <a:lnTo>
                  <a:pt x="7022" y="113021"/>
                </a:lnTo>
                <a:lnTo>
                  <a:pt x="26839" y="76256"/>
                </a:lnTo>
                <a:lnTo>
                  <a:pt x="57578" y="45100"/>
                </a:lnTo>
                <a:lnTo>
                  <a:pt x="97366" y="21025"/>
                </a:lnTo>
                <a:lnTo>
                  <a:pt x="144330" y="5501"/>
                </a:lnTo>
                <a:lnTo>
                  <a:pt x="196596" y="0"/>
                </a:lnTo>
                <a:lnTo>
                  <a:pt x="248861" y="5501"/>
                </a:lnTo>
                <a:lnTo>
                  <a:pt x="295825" y="21025"/>
                </a:lnTo>
                <a:lnTo>
                  <a:pt x="335613" y="45100"/>
                </a:lnTo>
                <a:lnTo>
                  <a:pt x="366352" y="76256"/>
                </a:lnTo>
                <a:lnTo>
                  <a:pt x="386169" y="113021"/>
                </a:lnTo>
                <a:lnTo>
                  <a:pt x="393192" y="153924"/>
                </a:lnTo>
                <a:lnTo>
                  <a:pt x="386169" y="194826"/>
                </a:lnTo>
                <a:lnTo>
                  <a:pt x="366352" y="231591"/>
                </a:lnTo>
                <a:lnTo>
                  <a:pt x="335613" y="262747"/>
                </a:lnTo>
                <a:lnTo>
                  <a:pt x="295825" y="286822"/>
                </a:lnTo>
                <a:lnTo>
                  <a:pt x="248861" y="302346"/>
                </a:lnTo>
                <a:lnTo>
                  <a:pt x="196596" y="307848"/>
                </a:lnTo>
                <a:lnTo>
                  <a:pt x="144330" y="302346"/>
                </a:lnTo>
                <a:lnTo>
                  <a:pt x="97366" y="286822"/>
                </a:lnTo>
                <a:lnTo>
                  <a:pt x="57578" y="262747"/>
                </a:lnTo>
                <a:lnTo>
                  <a:pt x="26839" y="231591"/>
                </a:lnTo>
                <a:lnTo>
                  <a:pt x="7022" y="194826"/>
                </a:lnTo>
                <a:lnTo>
                  <a:pt x="0" y="153924"/>
                </a:lnTo>
                <a:close/>
              </a:path>
            </a:pathLst>
          </a:custGeom>
          <a:ln w="19811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9" name="object 79"/>
          <p:cNvSpPr/>
          <p:nvPr/>
        </p:nvSpPr>
        <p:spPr>
          <a:xfrm>
            <a:off x="2806637" y="3839909"/>
            <a:ext cx="295275" cy="230981"/>
          </a:xfrm>
          <a:custGeom>
            <a:avLst/>
            <a:gdLst/>
            <a:ahLst/>
            <a:cxnLst/>
            <a:rect l="l" t="t" r="r" b="b"/>
            <a:pathLst>
              <a:path w="393700" h="307975">
                <a:moveTo>
                  <a:pt x="0" y="153924"/>
                </a:moveTo>
                <a:lnTo>
                  <a:pt x="7022" y="113021"/>
                </a:lnTo>
                <a:lnTo>
                  <a:pt x="26839" y="76256"/>
                </a:lnTo>
                <a:lnTo>
                  <a:pt x="57578" y="45100"/>
                </a:lnTo>
                <a:lnTo>
                  <a:pt x="97366" y="21025"/>
                </a:lnTo>
                <a:lnTo>
                  <a:pt x="144330" y="5501"/>
                </a:lnTo>
                <a:lnTo>
                  <a:pt x="196595" y="0"/>
                </a:lnTo>
                <a:lnTo>
                  <a:pt x="248861" y="5501"/>
                </a:lnTo>
                <a:lnTo>
                  <a:pt x="295825" y="21025"/>
                </a:lnTo>
                <a:lnTo>
                  <a:pt x="335613" y="45100"/>
                </a:lnTo>
                <a:lnTo>
                  <a:pt x="366352" y="76256"/>
                </a:lnTo>
                <a:lnTo>
                  <a:pt x="386169" y="113021"/>
                </a:lnTo>
                <a:lnTo>
                  <a:pt x="393191" y="153924"/>
                </a:lnTo>
                <a:lnTo>
                  <a:pt x="386169" y="194826"/>
                </a:lnTo>
                <a:lnTo>
                  <a:pt x="366352" y="231591"/>
                </a:lnTo>
                <a:lnTo>
                  <a:pt x="335613" y="262747"/>
                </a:lnTo>
                <a:lnTo>
                  <a:pt x="295825" y="286822"/>
                </a:lnTo>
                <a:lnTo>
                  <a:pt x="248861" y="302346"/>
                </a:lnTo>
                <a:lnTo>
                  <a:pt x="196595" y="307848"/>
                </a:lnTo>
                <a:lnTo>
                  <a:pt x="144330" y="302346"/>
                </a:lnTo>
                <a:lnTo>
                  <a:pt x="97366" y="286822"/>
                </a:lnTo>
                <a:lnTo>
                  <a:pt x="57578" y="262747"/>
                </a:lnTo>
                <a:lnTo>
                  <a:pt x="26839" y="231591"/>
                </a:lnTo>
                <a:lnTo>
                  <a:pt x="7022" y="194826"/>
                </a:lnTo>
                <a:lnTo>
                  <a:pt x="0" y="153924"/>
                </a:lnTo>
                <a:close/>
              </a:path>
            </a:pathLst>
          </a:custGeom>
          <a:ln w="19812">
            <a:solidFill>
              <a:srgbClr val="139675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0" name="object 80"/>
          <p:cNvSpPr/>
          <p:nvPr/>
        </p:nvSpPr>
        <p:spPr>
          <a:xfrm>
            <a:off x="6914579" y="2294572"/>
            <a:ext cx="295275" cy="230981"/>
          </a:xfrm>
          <a:custGeom>
            <a:avLst/>
            <a:gdLst/>
            <a:ahLst/>
            <a:cxnLst/>
            <a:rect l="l" t="t" r="r" b="b"/>
            <a:pathLst>
              <a:path w="393700" h="307975">
                <a:moveTo>
                  <a:pt x="0" y="153924"/>
                </a:moveTo>
                <a:lnTo>
                  <a:pt x="7022" y="113021"/>
                </a:lnTo>
                <a:lnTo>
                  <a:pt x="26839" y="76256"/>
                </a:lnTo>
                <a:lnTo>
                  <a:pt x="57578" y="45100"/>
                </a:lnTo>
                <a:lnTo>
                  <a:pt x="97366" y="21025"/>
                </a:lnTo>
                <a:lnTo>
                  <a:pt x="144330" y="5501"/>
                </a:lnTo>
                <a:lnTo>
                  <a:pt x="196595" y="0"/>
                </a:lnTo>
                <a:lnTo>
                  <a:pt x="248861" y="5501"/>
                </a:lnTo>
                <a:lnTo>
                  <a:pt x="295825" y="21025"/>
                </a:lnTo>
                <a:lnTo>
                  <a:pt x="335613" y="45100"/>
                </a:lnTo>
                <a:lnTo>
                  <a:pt x="366352" y="76256"/>
                </a:lnTo>
                <a:lnTo>
                  <a:pt x="386169" y="113021"/>
                </a:lnTo>
                <a:lnTo>
                  <a:pt x="393191" y="153924"/>
                </a:lnTo>
                <a:lnTo>
                  <a:pt x="386169" y="194826"/>
                </a:lnTo>
                <a:lnTo>
                  <a:pt x="366352" y="231591"/>
                </a:lnTo>
                <a:lnTo>
                  <a:pt x="335613" y="262747"/>
                </a:lnTo>
                <a:lnTo>
                  <a:pt x="295825" y="286822"/>
                </a:lnTo>
                <a:lnTo>
                  <a:pt x="248861" y="302346"/>
                </a:lnTo>
                <a:lnTo>
                  <a:pt x="196595" y="307848"/>
                </a:lnTo>
                <a:lnTo>
                  <a:pt x="144330" y="302346"/>
                </a:lnTo>
                <a:lnTo>
                  <a:pt x="97366" y="286822"/>
                </a:lnTo>
                <a:lnTo>
                  <a:pt x="57578" y="262747"/>
                </a:lnTo>
                <a:lnTo>
                  <a:pt x="26839" y="231591"/>
                </a:lnTo>
                <a:lnTo>
                  <a:pt x="7022" y="194826"/>
                </a:lnTo>
                <a:lnTo>
                  <a:pt x="0" y="153924"/>
                </a:lnTo>
                <a:close/>
              </a:path>
            </a:pathLst>
          </a:custGeom>
          <a:ln w="19812">
            <a:solidFill>
              <a:srgbClr val="139675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1" name="object 81"/>
          <p:cNvSpPr txBox="1"/>
          <p:nvPr/>
        </p:nvSpPr>
        <p:spPr>
          <a:xfrm>
            <a:off x="362178" y="4672547"/>
            <a:ext cx="2860358" cy="156293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525">
              <a:spcBef>
                <a:spcPts val="139"/>
              </a:spcBef>
            </a:pPr>
            <a:r>
              <a:rPr sz="900" i="1" spc="11" dirty="0">
                <a:latin typeface="Calibri"/>
                <a:cs typeface="Calibri"/>
              </a:rPr>
              <a:t>Skala: </a:t>
            </a:r>
            <a:r>
              <a:rPr sz="900" i="1" spc="26" dirty="0">
                <a:latin typeface="Calibri"/>
                <a:cs typeface="Calibri"/>
              </a:rPr>
              <a:t>1-6 där </a:t>
            </a:r>
            <a:r>
              <a:rPr sz="900" i="1" spc="4" dirty="0">
                <a:latin typeface="Calibri"/>
                <a:cs typeface="Calibri"/>
              </a:rPr>
              <a:t>1: </a:t>
            </a:r>
            <a:r>
              <a:rPr sz="900" i="1" spc="15" dirty="0">
                <a:latin typeface="Calibri"/>
                <a:cs typeface="Calibri"/>
              </a:rPr>
              <a:t>Instämmer </a:t>
            </a:r>
            <a:r>
              <a:rPr sz="900" i="1" spc="-4" dirty="0">
                <a:latin typeface="Calibri"/>
                <a:cs typeface="Calibri"/>
              </a:rPr>
              <a:t>inte </a:t>
            </a:r>
            <a:r>
              <a:rPr sz="900" i="1" spc="8" dirty="0">
                <a:latin typeface="Calibri"/>
                <a:cs typeface="Calibri"/>
              </a:rPr>
              <a:t>alls </a:t>
            </a:r>
            <a:r>
              <a:rPr sz="900" i="1" spc="26" dirty="0">
                <a:latin typeface="Calibri"/>
                <a:cs typeface="Calibri"/>
              </a:rPr>
              <a:t>och </a:t>
            </a:r>
            <a:r>
              <a:rPr sz="900" i="1" spc="4" dirty="0">
                <a:latin typeface="Calibri"/>
                <a:cs typeface="Calibri"/>
              </a:rPr>
              <a:t>6: </a:t>
            </a:r>
            <a:r>
              <a:rPr sz="900" i="1" spc="15" dirty="0">
                <a:latin typeface="Calibri"/>
                <a:cs typeface="Calibri"/>
              </a:rPr>
              <a:t>Instämmer</a:t>
            </a:r>
            <a:r>
              <a:rPr sz="900" i="1" spc="19" dirty="0">
                <a:latin typeface="Calibri"/>
                <a:cs typeface="Calibri"/>
              </a:rPr>
              <a:t> </a:t>
            </a:r>
            <a:r>
              <a:rPr sz="900" i="1" spc="-8" dirty="0">
                <a:latin typeface="Calibri"/>
                <a:cs typeface="Calibri"/>
              </a:rPr>
              <a:t>helt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3" y="241745"/>
            <a:ext cx="7072789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113" dirty="0">
                <a:solidFill>
                  <a:schemeClr val="bg2"/>
                </a:solidFill>
              </a:rPr>
              <a:t>Analys </a:t>
            </a:r>
            <a:r>
              <a:rPr sz="2400" spc="-83" dirty="0">
                <a:solidFill>
                  <a:schemeClr val="bg2"/>
                </a:solidFill>
              </a:rPr>
              <a:t>av </a:t>
            </a:r>
            <a:r>
              <a:rPr sz="2400" spc="-101" dirty="0">
                <a:solidFill>
                  <a:schemeClr val="bg2"/>
                </a:solidFill>
              </a:rPr>
              <a:t>bostadsbrist </a:t>
            </a:r>
            <a:r>
              <a:rPr sz="2400" spc="-113" dirty="0">
                <a:solidFill>
                  <a:schemeClr val="bg2"/>
                </a:solidFill>
              </a:rPr>
              <a:t>i</a:t>
            </a:r>
            <a:r>
              <a:rPr sz="2400" spc="-278" dirty="0">
                <a:solidFill>
                  <a:schemeClr val="bg2"/>
                </a:solidFill>
              </a:rPr>
              <a:t> </a:t>
            </a:r>
            <a:r>
              <a:rPr sz="2400" spc="-90" dirty="0">
                <a:solidFill>
                  <a:schemeClr val="bg2"/>
                </a:solidFill>
              </a:rPr>
              <a:t>nedbrytningsgrupperna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2360296" y="1925955"/>
            <a:ext cx="888206" cy="155734"/>
          </a:xfrm>
          <a:custGeom>
            <a:avLst/>
            <a:gdLst/>
            <a:ahLst/>
            <a:cxnLst/>
            <a:rect l="l" t="t" r="r" b="b"/>
            <a:pathLst>
              <a:path w="1184275" h="207644">
                <a:moveTo>
                  <a:pt x="1184148" y="0"/>
                </a:moveTo>
                <a:lnTo>
                  <a:pt x="0" y="0"/>
                </a:lnTo>
                <a:lnTo>
                  <a:pt x="0" y="207263"/>
                </a:lnTo>
                <a:lnTo>
                  <a:pt x="1184148" y="207263"/>
                </a:lnTo>
                <a:lnTo>
                  <a:pt x="118414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360295" y="2315718"/>
            <a:ext cx="572929" cy="155734"/>
          </a:xfrm>
          <a:custGeom>
            <a:avLst/>
            <a:gdLst/>
            <a:ahLst/>
            <a:cxnLst/>
            <a:rect l="l" t="t" r="r" b="b"/>
            <a:pathLst>
              <a:path w="763904" h="207645">
                <a:moveTo>
                  <a:pt x="763524" y="0"/>
                </a:moveTo>
                <a:lnTo>
                  <a:pt x="0" y="0"/>
                </a:lnTo>
                <a:lnTo>
                  <a:pt x="0" y="207263"/>
                </a:lnTo>
                <a:lnTo>
                  <a:pt x="763524" y="207263"/>
                </a:lnTo>
                <a:lnTo>
                  <a:pt x="76352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2360295" y="2705481"/>
            <a:ext cx="599123" cy="155734"/>
          </a:xfrm>
          <a:custGeom>
            <a:avLst/>
            <a:gdLst/>
            <a:ahLst/>
            <a:cxnLst/>
            <a:rect l="l" t="t" r="r" b="b"/>
            <a:pathLst>
              <a:path w="798829" h="207645">
                <a:moveTo>
                  <a:pt x="798576" y="0"/>
                </a:moveTo>
                <a:lnTo>
                  <a:pt x="0" y="0"/>
                </a:lnTo>
                <a:lnTo>
                  <a:pt x="0" y="207264"/>
                </a:lnTo>
                <a:lnTo>
                  <a:pt x="798576" y="207264"/>
                </a:lnTo>
                <a:lnTo>
                  <a:pt x="79857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2360295" y="3095244"/>
            <a:ext cx="518160" cy="155734"/>
          </a:xfrm>
          <a:custGeom>
            <a:avLst/>
            <a:gdLst/>
            <a:ahLst/>
            <a:cxnLst/>
            <a:rect l="l" t="t" r="r" b="b"/>
            <a:pathLst>
              <a:path w="690879" h="207645">
                <a:moveTo>
                  <a:pt x="690372" y="0"/>
                </a:moveTo>
                <a:lnTo>
                  <a:pt x="0" y="0"/>
                </a:lnTo>
                <a:lnTo>
                  <a:pt x="0" y="207263"/>
                </a:lnTo>
                <a:lnTo>
                  <a:pt x="690372" y="207263"/>
                </a:lnTo>
                <a:lnTo>
                  <a:pt x="69037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2360296" y="3485008"/>
            <a:ext cx="691514" cy="156686"/>
          </a:xfrm>
          <a:custGeom>
            <a:avLst/>
            <a:gdLst/>
            <a:ahLst/>
            <a:cxnLst/>
            <a:rect l="l" t="t" r="r" b="b"/>
            <a:pathLst>
              <a:path w="922020" h="208914">
                <a:moveTo>
                  <a:pt x="922019" y="0"/>
                </a:moveTo>
                <a:lnTo>
                  <a:pt x="0" y="0"/>
                </a:lnTo>
                <a:lnTo>
                  <a:pt x="0" y="208787"/>
                </a:lnTo>
                <a:lnTo>
                  <a:pt x="922019" y="208787"/>
                </a:lnTo>
                <a:lnTo>
                  <a:pt x="92201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2360295" y="3874770"/>
            <a:ext cx="645795" cy="156686"/>
          </a:xfrm>
          <a:custGeom>
            <a:avLst/>
            <a:gdLst/>
            <a:ahLst/>
            <a:cxnLst/>
            <a:rect l="l" t="t" r="r" b="b"/>
            <a:pathLst>
              <a:path w="861060" h="208914">
                <a:moveTo>
                  <a:pt x="861060" y="0"/>
                </a:moveTo>
                <a:lnTo>
                  <a:pt x="0" y="0"/>
                </a:lnTo>
                <a:lnTo>
                  <a:pt x="0" y="208787"/>
                </a:lnTo>
                <a:lnTo>
                  <a:pt x="861060" y="208787"/>
                </a:lnTo>
                <a:lnTo>
                  <a:pt x="86106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2360295" y="4264534"/>
            <a:ext cx="779621" cy="156686"/>
          </a:xfrm>
          <a:custGeom>
            <a:avLst/>
            <a:gdLst/>
            <a:ahLst/>
            <a:cxnLst/>
            <a:rect l="l" t="t" r="r" b="b"/>
            <a:pathLst>
              <a:path w="1039495" h="208914">
                <a:moveTo>
                  <a:pt x="1039367" y="0"/>
                </a:moveTo>
                <a:lnTo>
                  <a:pt x="0" y="0"/>
                </a:lnTo>
                <a:lnTo>
                  <a:pt x="0" y="208787"/>
                </a:lnTo>
                <a:lnTo>
                  <a:pt x="1039367" y="208787"/>
                </a:lnTo>
                <a:lnTo>
                  <a:pt x="103936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2360295" y="1808225"/>
            <a:ext cx="1639253" cy="0"/>
          </a:xfrm>
          <a:custGeom>
            <a:avLst/>
            <a:gdLst/>
            <a:ahLst/>
            <a:cxnLst/>
            <a:rect l="l" t="t" r="r" b="b"/>
            <a:pathLst>
              <a:path w="2185670">
                <a:moveTo>
                  <a:pt x="0" y="0"/>
                </a:moveTo>
                <a:lnTo>
                  <a:pt x="218541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2360295" y="1808225"/>
            <a:ext cx="0" cy="2729865"/>
          </a:xfrm>
          <a:custGeom>
            <a:avLst/>
            <a:gdLst/>
            <a:ahLst/>
            <a:cxnLst/>
            <a:rect l="l" t="t" r="r" b="b"/>
            <a:pathLst>
              <a:path h="3639820">
                <a:moveTo>
                  <a:pt x="0" y="0"/>
                </a:moveTo>
                <a:lnTo>
                  <a:pt x="0" y="3639312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1660780" y="1808225"/>
            <a:ext cx="699611" cy="0"/>
          </a:xfrm>
          <a:custGeom>
            <a:avLst/>
            <a:gdLst/>
            <a:ahLst/>
            <a:cxnLst/>
            <a:rect l="l" t="t" r="r" b="b"/>
            <a:pathLst>
              <a:path w="932814">
                <a:moveTo>
                  <a:pt x="0" y="0"/>
                </a:moveTo>
                <a:lnTo>
                  <a:pt x="932688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1660780" y="4537709"/>
            <a:ext cx="699611" cy="0"/>
          </a:xfrm>
          <a:custGeom>
            <a:avLst/>
            <a:gdLst/>
            <a:ahLst/>
            <a:cxnLst/>
            <a:rect l="l" t="t" r="r" b="b"/>
            <a:pathLst>
              <a:path w="932814">
                <a:moveTo>
                  <a:pt x="0" y="0"/>
                </a:moveTo>
                <a:lnTo>
                  <a:pt x="932688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1456182" y="1808225"/>
            <a:ext cx="204788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7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1456182" y="4537709"/>
            <a:ext cx="204788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7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 txBox="1"/>
          <p:nvPr/>
        </p:nvSpPr>
        <p:spPr>
          <a:xfrm>
            <a:off x="3295554" y="1933099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3,7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1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80754" y="2323147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2,7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5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007043" y="2713291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2,8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3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925032" y="3103340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2,5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8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098959" y="3493294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3,1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1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053048" y="3883343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2,9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7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187446" y="4273296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3,3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8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253139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581179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909031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3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236786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564636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892487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658302" y="1925384"/>
            <a:ext cx="62579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Fåmansbolag</a:t>
            </a:r>
            <a:endParaRPr sz="788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064353" y="2315337"/>
            <a:ext cx="219075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5-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endParaRPr sz="788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008822" y="2705290"/>
            <a:ext cx="27527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19</a:t>
            </a:r>
            <a:endParaRPr sz="788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008822" y="3095529"/>
            <a:ext cx="27527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49</a:t>
            </a:r>
            <a:endParaRPr sz="788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008822" y="3485579"/>
            <a:ext cx="27527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99</a:t>
            </a:r>
            <a:endParaRPr sz="788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897475" y="3875532"/>
            <a:ext cx="38623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0-4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9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9</a:t>
            </a:r>
            <a:endParaRPr sz="788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039206" y="4265523"/>
            <a:ext cx="24479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0+</a:t>
            </a:r>
            <a:endParaRPr sz="788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452755" y="2836880"/>
            <a:ext cx="121252" cy="674846"/>
          </a:xfrm>
          <a:prstGeom prst="rect">
            <a:avLst/>
          </a:prstGeom>
        </p:spPr>
        <p:txBody>
          <a:bodyPr vert="vert270" wrap="square" lIns="0" tIns="476" rIns="0" bIns="0" rtlCol="0">
            <a:spAutoFit/>
          </a:bodyPr>
          <a:lstStyle/>
          <a:p>
            <a:pPr marL="9525">
              <a:spcBef>
                <a:spcPts val="4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Antal</a:t>
            </a:r>
            <a:r>
              <a:rPr sz="788" spc="-4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anställda</a:t>
            </a:r>
            <a:endParaRPr sz="788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52933" y="1019652"/>
            <a:ext cx="6045041" cy="355386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200" spc="56" dirty="0">
                <a:solidFill>
                  <a:schemeClr val="bg2"/>
                </a:solidFill>
                <a:latin typeface="Calibri"/>
                <a:cs typeface="Calibri"/>
              </a:rPr>
              <a:t>Bostadsbristen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är </a:t>
            </a:r>
            <a:r>
              <a:rPr sz="1200" spc="19" dirty="0">
                <a:solidFill>
                  <a:schemeClr val="bg2"/>
                </a:solidFill>
                <a:latin typeface="Calibri"/>
                <a:cs typeface="Calibri"/>
              </a:rPr>
              <a:t>ett </a:t>
            </a:r>
            <a:r>
              <a:rPr sz="1200" spc="56" dirty="0">
                <a:solidFill>
                  <a:schemeClr val="bg2"/>
                </a:solidFill>
                <a:latin typeface="Calibri"/>
                <a:cs typeface="Calibri"/>
              </a:rPr>
              <a:t>problem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200" spc="79" dirty="0">
                <a:solidFill>
                  <a:schemeClr val="bg2"/>
                </a:solidFill>
                <a:latin typeface="Calibri"/>
                <a:cs typeface="Calibri"/>
              </a:rPr>
              <a:t>oss </a:t>
            </a: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när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det </a:t>
            </a:r>
            <a:r>
              <a:rPr sz="1200" spc="60" dirty="0">
                <a:solidFill>
                  <a:schemeClr val="bg2"/>
                </a:solidFill>
                <a:latin typeface="Calibri"/>
                <a:cs typeface="Calibri"/>
              </a:rPr>
              <a:t>kommer </a:t>
            </a:r>
            <a:r>
              <a:rPr sz="1200" spc="-8" dirty="0">
                <a:solidFill>
                  <a:schemeClr val="bg2"/>
                </a:solidFill>
                <a:latin typeface="Calibri"/>
                <a:cs typeface="Calibri"/>
              </a:rPr>
              <a:t>till </a:t>
            </a:r>
            <a:r>
              <a:rPr sz="1200" spc="19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rekrytera</a:t>
            </a:r>
            <a:r>
              <a:rPr sz="1200" spc="124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56" dirty="0">
                <a:solidFill>
                  <a:schemeClr val="bg2"/>
                </a:solidFill>
                <a:latin typeface="Calibri"/>
                <a:cs typeface="Calibri"/>
              </a:rPr>
              <a:t>kompetens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9525">
              <a:spcBef>
                <a:spcPts val="4"/>
              </a:spcBef>
            </a:pPr>
            <a:r>
              <a:rPr sz="1050" i="1" spc="-23" dirty="0">
                <a:solidFill>
                  <a:schemeClr val="bg2"/>
                </a:solidFill>
                <a:latin typeface="Calibri"/>
                <a:cs typeface="Calibri"/>
              </a:rPr>
              <a:t>Ju </a:t>
            </a:r>
            <a:r>
              <a:rPr sz="1050" i="1" spc="8" dirty="0">
                <a:solidFill>
                  <a:schemeClr val="bg2"/>
                </a:solidFill>
                <a:latin typeface="Calibri"/>
                <a:cs typeface="Calibri"/>
              </a:rPr>
              <a:t>högre </a:t>
            </a:r>
            <a:r>
              <a:rPr sz="1050" i="1" dirty="0">
                <a:solidFill>
                  <a:schemeClr val="bg2"/>
                </a:solidFill>
                <a:latin typeface="Calibri"/>
                <a:cs typeface="Calibri"/>
              </a:rPr>
              <a:t>resultat </a:t>
            </a:r>
            <a:r>
              <a:rPr sz="1050" i="1" spc="4" dirty="0">
                <a:solidFill>
                  <a:schemeClr val="bg2"/>
                </a:solidFill>
                <a:latin typeface="Calibri"/>
                <a:cs typeface="Calibri"/>
              </a:rPr>
              <a:t>desto </a:t>
            </a:r>
            <a:r>
              <a:rPr sz="1050" i="1" spc="23" dirty="0">
                <a:solidFill>
                  <a:schemeClr val="bg2"/>
                </a:solidFill>
                <a:latin typeface="Calibri"/>
                <a:cs typeface="Calibri"/>
              </a:rPr>
              <a:t>mer </a:t>
            </a:r>
            <a:r>
              <a:rPr sz="1050" i="1" spc="15" dirty="0">
                <a:solidFill>
                  <a:schemeClr val="bg2"/>
                </a:solidFill>
                <a:latin typeface="Calibri"/>
                <a:cs typeface="Calibri"/>
              </a:rPr>
              <a:t>upplevs bostadsbristen </a:t>
            </a:r>
            <a:r>
              <a:rPr sz="1050" i="1" spc="38" dirty="0">
                <a:solidFill>
                  <a:schemeClr val="bg2"/>
                </a:solidFill>
                <a:latin typeface="Calibri"/>
                <a:cs typeface="Calibri"/>
              </a:rPr>
              <a:t>som </a:t>
            </a:r>
            <a:r>
              <a:rPr sz="1050" i="1" spc="-34" dirty="0">
                <a:solidFill>
                  <a:schemeClr val="bg2"/>
                </a:solidFill>
                <a:latin typeface="Calibri"/>
                <a:cs typeface="Calibri"/>
              </a:rPr>
              <a:t>ett</a:t>
            </a:r>
            <a:r>
              <a:rPr sz="1050" i="1" spc="-19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050" i="1" spc="26" dirty="0">
                <a:solidFill>
                  <a:schemeClr val="bg2"/>
                </a:solidFill>
                <a:latin typeface="Calibri"/>
                <a:cs typeface="Calibri"/>
              </a:rPr>
              <a:t>problem</a:t>
            </a:r>
            <a:endParaRPr sz="105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6862572" y="1925955"/>
            <a:ext cx="591026" cy="155734"/>
          </a:xfrm>
          <a:custGeom>
            <a:avLst/>
            <a:gdLst/>
            <a:ahLst/>
            <a:cxnLst/>
            <a:rect l="l" t="t" r="r" b="b"/>
            <a:pathLst>
              <a:path w="788034" h="207644">
                <a:moveTo>
                  <a:pt x="787907" y="0"/>
                </a:moveTo>
                <a:lnTo>
                  <a:pt x="0" y="0"/>
                </a:lnTo>
                <a:lnTo>
                  <a:pt x="0" y="207263"/>
                </a:lnTo>
                <a:lnTo>
                  <a:pt x="787907" y="207263"/>
                </a:lnTo>
                <a:lnTo>
                  <a:pt x="78790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9" name="object 39"/>
          <p:cNvSpPr/>
          <p:nvPr/>
        </p:nvSpPr>
        <p:spPr>
          <a:xfrm>
            <a:off x="6862572" y="2315718"/>
            <a:ext cx="758189" cy="155734"/>
          </a:xfrm>
          <a:custGeom>
            <a:avLst/>
            <a:gdLst/>
            <a:ahLst/>
            <a:cxnLst/>
            <a:rect l="l" t="t" r="r" b="b"/>
            <a:pathLst>
              <a:path w="1010920" h="207645">
                <a:moveTo>
                  <a:pt x="1010411" y="0"/>
                </a:moveTo>
                <a:lnTo>
                  <a:pt x="0" y="0"/>
                </a:lnTo>
                <a:lnTo>
                  <a:pt x="0" y="207263"/>
                </a:lnTo>
                <a:lnTo>
                  <a:pt x="1010411" y="207263"/>
                </a:lnTo>
                <a:lnTo>
                  <a:pt x="101041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0" name="object 40"/>
          <p:cNvSpPr/>
          <p:nvPr/>
        </p:nvSpPr>
        <p:spPr>
          <a:xfrm>
            <a:off x="6862572" y="2705481"/>
            <a:ext cx="720089" cy="155734"/>
          </a:xfrm>
          <a:custGeom>
            <a:avLst/>
            <a:gdLst/>
            <a:ahLst/>
            <a:cxnLst/>
            <a:rect l="l" t="t" r="r" b="b"/>
            <a:pathLst>
              <a:path w="960120" h="207645">
                <a:moveTo>
                  <a:pt x="960120" y="0"/>
                </a:moveTo>
                <a:lnTo>
                  <a:pt x="0" y="0"/>
                </a:lnTo>
                <a:lnTo>
                  <a:pt x="0" y="207264"/>
                </a:lnTo>
                <a:lnTo>
                  <a:pt x="960120" y="207264"/>
                </a:lnTo>
                <a:lnTo>
                  <a:pt x="96012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1" name="object 41"/>
          <p:cNvSpPr/>
          <p:nvPr/>
        </p:nvSpPr>
        <p:spPr>
          <a:xfrm>
            <a:off x="6862571" y="3095244"/>
            <a:ext cx="851535" cy="155734"/>
          </a:xfrm>
          <a:custGeom>
            <a:avLst/>
            <a:gdLst/>
            <a:ahLst/>
            <a:cxnLst/>
            <a:rect l="l" t="t" r="r" b="b"/>
            <a:pathLst>
              <a:path w="1135379" h="207645">
                <a:moveTo>
                  <a:pt x="1135379" y="0"/>
                </a:moveTo>
                <a:lnTo>
                  <a:pt x="0" y="0"/>
                </a:lnTo>
                <a:lnTo>
                  <a:pt x="0" y="207263"/>
                </a:lnTo>
                <a:lnTo>
                  <a:pt x="1135379" y="207263"/>
                </a:lnTo>
                <a:lnTo>
                  <a:pt x="113537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2" name="object 42"/>
          <p:cNvSpPr/>
          <p:nvPr/>
        </p:nvSpPr>
        <p:spPr>
          <a:xfrm>
            <a:off x="6862572" y="3485008"/>
            <a:ext cx="642461" cy="156686"/>
          </a:xfrm>
          <a:custGeom>
            <a:avLst/>
            <a:gdLst/>
            <a:ahLst/>
            <a:cxnLst/>
            <a:rect l="l" t="t" r="r" b="b"/>
            <a:pathLst>
              <a:path w="856615" h="208914">
                <a:moveTo>
                  <a:pt x="856487" y="0"/>
                </a:moveTo>
                <a:lnTo>
                  <a:pt x="0" y="0"/>
                </a:lnTo>
                <a:lnTo>
                  <a:pt x="0" y="208787"/>
                </a:lnTo>
                <a:lnTo>
                  <a:pt x="856487" y="208787"/>
                </a:lnTo>
                <a:lnTo>
                  <a:pt x="85648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3" name="object 43"/>
          <p:cNvSpPr/>
          <p:nvPr/>
        </p:nvSpPr>
        <p:spPr>
          <a:xfrm>
            <a:off x="6862571" y="3874770"/>
            <a:ext cx="622935" cy="156686"/>
          </a:xfrm>
          <a:custGeom>
            <a:avLst/>
            <a:gdLst/>
            <a:ahLst/>
            <a:cxnLst/>
            <a:rect l="l" t="t" r="r" b="b"/>
            <a:pathLst>
              <a:path w="830579" h="208914">
                <a:moveTo>
                  <a:pt x="830579" y="0"/>
                </a:moveTo>
                <a:lnTo>
                  <a:pt x="0" y="0"/>
                </a:lnTo>
                <a:lnTo>
                  <a:pt x="0" y="208787"/>
                </a:lnTo>
                <a:lnTo>
                  <a:pt x="830579" y="208787"/>
                </a:lnTo>
                <a:lnTo>
                  <a:pt x="83057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4" name="object 44"/>
          <p:cNvSpPr/>
          <p:nvPr/>
        </p:nvSpPr>
        <p:spPr>
          <a:xfrm>
            <a:off x="6862572" y="4264534"/>
            <a:ext cx="672464" cy="156686"/>
          </a:xfrm>
          <a:custGeom>
            <a:avLst/>
            <a:gdLst/>
            <a:ahLst/>
            <a:cxnLst/>
            <a:rect l="l" t="t" r="r" b="b"/>
            <a:pathLst>
              <a:path w="896620" h="208914">
                <a:moveTo>
                  <a:pt x="896111" y="0"/>
                </a:moveTo>
                <a:lnTo>
                  <a:pt x="0" y="0"/>
                </a:lnTo>
                <a:lnTo>
                  <a:pt x="0" y="208787"/>
                </a:lnTo>
                <a:lnTo>
                  <a:pt x="896111" y="208787"/>
                </a:lnTo>
                <a:lnTo>
                  <a:pt x="89611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5" name="object 45"/>
          <p:cNvSpPr/>
          <p:nvPr/>
        </p:nvSpPr>
        <p:spPr>
          <a:xfrm>
            <a:off x="6862571" y="1808225"/>
            <a:ext cx="1605915" cy="0"/>
          </a:xfrm>
          <a:custGeom>
            <a:avLst/>
            <a:gdLst/>
            <a:ahLst/>
            <a:cxnLst/>
            <a:rect l="l" t="t" r="r" b="b"/>
            <a:pathLst>
              <a:path w="2141220">
                <a:moveTo>
                  <a:pt x="0" y="0"/>
                </a:moveTo>
                <a:lnTo>
                  <a:pt x="214122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6" name="object 46"/>
          <p:cNvSpPr/>
          <p:nvPr/>
        </p:nvSpPr>
        <p:spPr>
          <a:xfrm>
            <a:off x="6862571" y="1808225"/>
            <a:ext cx="0" cy="2729865"/>
          </a:xfrm>
          <a:custGeom>
            <a:avLst/>
            <a:gdLst/>
            <a:ahLst/>
            <a:cxnLst/>
            <a:rect l="l" t="t" r="r" b="b"/>
            <a:pathLst>
              <a:path h="3639820">
                <a:moveTo>
                  <a:pt x="0" y="0"/>
                </a:moveTo>
                <a:lnTo>
                  <a:pt x="0" y="3639312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7" name="object 47"/>
          <p:cNvSpPr/>
          <p:nvPr/>
        </p:nvSpPr>
        <p:spPr>
          <a:xfrm>
            <a:off x="5508118" y="1808225"/>
            <a:ext cx="1354454" cy="0"/>
          </a:xfrm>
          <a:custGeom>
            <a:avLst/>
            <a:gdLst/>
            <a:ahLst/>
            <a:cxnLst/>
            <a:rect l="l" t="t" r="r" b="b"/>
            <a:pathLst>
              <a:path w="1805940">
                <a:moveTo>
                  <a:pt x="0" y="0"/>
                </a:moveTo>
                <a:lnTo>
                  <a:pt x="180594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8" name="object 48"/>
          <p:cNvSpPr/>
          <p:nvPr/>
        </p:nvSpPr>
        <p:spPr>
          <a:xfrm>
            <a:off x="5508118" y="4537709"/>
            <a:ext cx="1354454" cy="0"/>
          </a:xfrm>
          <a:custGeom>
            <a:avLst/>
            <a:gdLst/>
            <a:ahLst/>
            <a:cxnLst/>
            <a:rect l="l" t="t" r="r" b="b"/>
            <a:pathLst>
              <a:path w="1805940">
                <a:moveTo>
                  <a:pt x="0" y="0"/>
                </a:moveTo>
                <a:lnTo>
                  <a:pt x="180594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9" name="object 49"/>
          <p:cNvSpPr/>
          <p:nvPr/>
        </p:nvSpPr>
        <p:spPr>
          <a:xfrm>
            <a:off x="5303519" y="1808225"/>
            <a:ext cx="204788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7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0" name="object 50"/>
          <p:cNvSpPr/>
          <p:nvPr/>
        </p:nvSpPr>
        <p:spPr>
          <a:xfrm>
            <a:off x="5303519" y="4537709"/>
            <a:ext cx="204788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7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1" name="object 51"/>
          <p:cNvSpPr txBox="1"/>
          <p:nvPr/>
        </p:nvSpPr>
        <p:spPr>
          <a:xfrm>
            <a:off x="7502271" y="1933099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2,8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4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669339" y="2323147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3,3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6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630764" y="2713291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3,2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4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762399" y="3103340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3,6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5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7553706" y="3493294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3,0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0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534466" y="3883343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2,9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4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7582471" y="4273296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3,0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9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757035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7078218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399401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3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720584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8041767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8362759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622988" y="1925384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med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5622988" y="2315337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utan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206776" y="2705290"/>
            <a:ext cx="581025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Koncernchef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6184392" y="3095529"/>
            <a:ext cx="60293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5506402" y="3485579"/>
            <a:ext cx="128016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Styrelse-ledamot/ordförande</a:t>
            </a:r>
            <a:endParaRPr sz="788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6629209" y="3875532"/>
            <a:ext cx="15763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VD</a:t>
            </a:r>
            <a:endParaRPr sz="788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6501479" y="4265523"/>
            <a:ext cx="28670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Ä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gare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300570" y="2939744"/>
            <a:ext cx="121252" cy="469106"/>
          </a:xfrm>
          <a:prstGeom prst="rect">
            <a:avLst/>
          </a:prstGeom>
        </p:spPr>
        <p:txBody>
          <a:bodyPr vert="vert270" wrap="square" lIns="0" tIns="476" rIns="0" bIns="0" rtlCol="0">
            <a:spAutoFit/>
          </a:bodyPr>
          <a:lstStyle/>
          <a:p>
            <a:pPr marL="9525">
              <a:spcBef>
                <a:spcPts val="4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Befattning</a:t>
            </a:r>
            <a:endParaRPr sz="788">
              <a:latin typeface="Arial"/>
              <a:cs typeface="Arial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3245548" y="1897951"/>
            <a:ext cx="295275" cy="230981"/>
          </a:xfrm>
          <a:custGeom>
            <a:avLst/>
            <a:gdLst/>
            <a:ahLst/>
            <a:cxnLst/>
            <a:rect l="l" t="t" r="r" b="b"/>
            <a:pathLst>
              <a:path w="393700" h="307975">
                <a:moveTo>
                  <a:pt x="0" y="153924"/>
                </a:moveTo>
                <a:lnTo>
                  <a:pt x="7022" y="113021"/>
                </a:lnTo>
                <a:lnTo>
                  <a:pt x="26839" y="76256"/>
                </a:lnTo>
                <a:lnTo>
                  <a:pt x="57578" y="45100"/>
                </a:lnTo>
                <a:lnTo>
                  <a:pt x="97366" y="21025"/>
                </a:lnTo>
                <a:lnTo>
                  <a:pt x="144330" y="5501"/>
                </a:lnTo>
                <a:lnTo>
                  <a:pt x="196596" y="0"/>
                </a:lnTo>
                <a:lnTo>
                  <a:pt x="248861" y="5501"/>
                </a:lnTo>
                <a:lnTo>
                  <a:pt x="295825" y="21025"/>
                </a:lnTo>
                <a:lnTo>
                  <a:pt x="335613" y="45100"/>
                </a:lnTo>
                <a:lnTo>
                  <a:pt x="366352" y="76256"/>
                </a:lnTo>
                <a:lnTo>
                  <a:pt x="386169" y="113021"/>
                </a:lnTo>
                <a:lnTo>
                  <a:pt x="393191" y="153924"/>
                </a:lnTo>
                <a:lnTo>
                  <a:pt x="386169" y="194826"/>
                </a:lnTo>
                <a:lnTo>
                  <a:pt x="366352" y="231591"/>
                </a:lnTo>
                <a:lnTo>
                  <a:pt x="335613" y="262747"/>
                </a:lnTo>
                <a:lnTo>
                  <a:pt x="295825" y="286822"/>
                </a:lnTo>
                <a:lnTo>
                  <a:pt x="248861" y="302346"/>
                </a:lnTo>
                <a:lnTo>
                  <a:pt x="196596" y="307848"/>
                </a:lnTo>
                <a:lnTo>
                  <a:pt x="144330" y="302346"/>
                </a:lnTo>
                <a:lnTo>
                  <a:pt x="97366" y="286822"/>
                </a:lnTo>
                <a:lnTo>
                  <a:pt x="57578" y="262747"/>
                </a:lnTo>
                <a:lnTo>
                  <a:pt x="26839" y="231591"/>
                </a:lnTo>
                <a:lnTo>
                  <a:pt x="7022" y="194826"/>
                </a:lnTo>
                <a:lnTo>
                  <a:pt x="0" y="153924"/>
                </a:lnTo>
                <a:close/>
              </a:path>
            </a:pathLst>
          </a:custGeom>
          <a:ln w="19812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3" name="object 73"/>
          <p:cNvSpPr/>
          <p:nvPr/>
        </p:nvSpPr>
        <p:spPr>
          <a:xfrm>
            <a:off x="7723823" y="3053524"/>
            <a:ext cx="295275" cy="230981"/>
          </a:xfrm>
          <a:custGeom>
            <a:avLst/>
            <a:gdLst/>
            <a:ahLst/>
            <a:cxnLst/>
            <a:rect l="l" t="t" r="r" b="b"/>
            <a:pathLst>
              <a:path w="393700" h="307975">
                <a:moveTo>
                  <a:pt x="0" y="153923"/>
                </a:moveTo>
                <a:lnTo>
                  <a:pt x="7022" y="113021"/>
                </a:lnTo>
                <a:lnTo>
                  <a:pt x="26839" y="76256"/>
                </a:lnTo>
                <a:lnTo>
                  <a:pt x="57578" y="45100"/>
                </a:lnTo>
                <a:lnTo>
                  <a:pt x="97366" y="21025"/>
                </a:lnTo>
                <a:lnTo>
                  <a:pt x="144330" y="5501"/>
                </a:lnTo>
                <a:lnTo>
                  <a:pt x="196596" y="0"/>
                </a:lnTo>
                <a:lnTo>
                  <a:pt x="248861" y="5501"/>
                </a:lnTo>
                <a:lnTo>
                  <a:pt x="295825" y="21025"/>
                </a:lnTo>
                <a:lnTo>
                  <a:pt x="335613" y="45100"/>
                </a:lnTo>
                <a:lnTo>
                  <a:pt x="366352" y="76256"/>
                </a:lnTo>
                <a:lnTo>
                  <a:pt x="386169" y="113021"/>
                </a:lnTo>
                <a:lnTo>
                  <a:pt x="393192" y="153923"/>
                </a:lnTo>
                <a:lnTo>
                  <a:pt x="386169" y="194826"/>
                </a:lnTo>
                <a:lnTo>
                  <a:pt x="366352" y="231591"/>
                </a:lnTo>
                <a:lnTo>
                  <a:pt x="335613" y="262747"/>
                </a:lnTo>
                <a:lnTo>
                  <a:pt x="295825" y="286822"/>
                </a:lnTo>
                <a:lnTo>
                  <a:pt x="248861" y="302346"/>
                </a:lnTo>
                <a:lnTo>
                  <a:pt x="196596" y="307847"/>
                </a:lnTo>
                <a:lnTo>
                  <a:pt x="144330" y="302346"/>
                </a:lnTo>
                <a:lnTo>
                  <a:pt x="97366" y="286822"/>
                </a:lnTo>
                <a:lnTo>
                  <a:pt x="57578" y="262747"/>
                </a:lnTo>
                <a:lnTo>
                  <a:pt x="26839" y="231591"/>
                </a:lnTo>
                <a:lnTo>
                  <a:pt x="7022" y="194826"/>
                </a:lnTo>
                <a:lnTo>
                  <a:pt x="0" y="153923"/>
                </a:lnTo>
                <a:close/>
              </a:path>
            </a:pathLst>
          </a:custGeom>
          <a:ln w="19811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4" name="object 74"/>
          <p:cNvSpPr/>
          <p:nvPr/>
        </p:nvSpPr>
        <p:spPr>
          <a:xfrm>
            <a:off x="2887789" y="3053524"/>
            <a:ext cx="295275" cy="230981"/>
          </a:xfrm>
          <a:custGeom>
            <a:avLst/>
            <a:gdLst/>
            <a:ahLst/>
            <a:cxnLst/>
            <a:rect l="l" t="t" r="r" b="b"/>
            <a:pathLst>
              <a:path w="393700" h="307975">
                <a:moveTo>
                  <a:pt x="0" y="153923"/>
                </a:moveTo>
                <a:lnTo>
                  <a:pt x="7022" y="113021"/>
                </a:lnTo>
                <a:lnTo>
                  <a:pt x="26839" y="76256"/>
                </a:lnTo>
                <a:lnTo>
                  <a:pt x="57578" y="45100"/>
                </a:lnTo>
                <a:lnTo>
                  <a:pt x="97366" y="21025"/>
                </a:lnTo>
                <a:lnTo>
                  <a:pt x="144330" y="5501"/>
                </a:lnTo>
                <a:lnTo>
                  <a:pt x="196596" y="0"/>
                </a:lnTo>
                <a:lnTo>
                  <a:pt x="248861" y="5501"/>
                </a:lnTo>
                <a:lnTo>
                  <a:pt x="295825" y="21025"/>
                </a:lnTo>
                <a:lnTo>
                  <a:pt x="335613" y="45100"/>
                </a:lnTo>
                <a:lnTo>
                  <a:pt x="366352" y="76256"/>
                </a:lnTo>
                <a:lnTo>
                  <a:pt x="386169" y="113021"/>
                </a:lnTo>
                <a:lnTo>
                  <a:pt x="393191" y="153923"/>
                </a:lnTo>
                <a:lnTo>
                  <a:pt x="386169" y="194826"/>
                </a:lnTo>
                <a:lnTo>
                  <a:pt x="366352" y="231591"/>
                </a:lnTo>
                <a:lnTo>
                  <a:pt x="335613" y="262747"/>
                </a:lnTo>
                <a:lnTo>
                  <a:pt x="295825" y="286822"/>
                </a:lnTo>
                <a:lnTo>
                  <a:pt x="248861" y="302346"/>
                </a:lnTo>
                <a:lnTo>
                  <a:pt x="196596" y="307847"/>
                </a:lnTo>
                <a:lnTo>
                  <a:pt x="144330" y="302346"/>
                </a:lnTo>
                <a:lnTo>
                  <a:pt x="97366" y="286822"/>
                </a:lnTo>
                <a:lnTo>
                  <a:pt x="57578" y="262747"/>
                </a:lnTo>
                <a:lnTo>
                  <a:pt x="26839" y="231591"/>
                </a:lnTo>
                <a:lnTo>
                  <a:pt x="7022" y="194826"/>
                </a:lnTo>
                <a:lnTo>
                  <a:pt x="0" y="153923"/>
                </a:lnTo>
                <a:close/>
              </a:path>
            </a:pathLst>
          </a:custGeom>
          <a:ln w="19812">
            <a:solidFill>
              <a:srgbClr val="139675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5" name="object 75"/>
          <p:cNvSpPr txBox="1"/>
          <p:nvPr/>
        </p:nvSpPr>
        <p:spPr>
          <a:xfrm>
            <a:off x="362178" y="4672547"/>
            <a:ext cx="2860358" cy="156293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525">
              <a:spcBef>
                <a:spcPts val="139"/>
              </a:spcBef>
            </a:pPr>
            <a:r>
              <a:rPr sz="900" i="1" spc="11" dirty="0">
                <a:latin typeface="Calibri"/>
                <a:cs typeface="Calibri"/>
              </a:rPr>
              <a:t>Skala: </a:t>
            </a:r>
            <a:r>
              <a:rPr sz="900" i="1" spc="26" dirty="0">
                <a:latin typeface="Calibri"/>
                <a:cs typeface="Calibri"/>
              </a:rPr>
              <a:t>1-6 där </a:t>
            </a:r>
            <a:r>
              <a:rPr sz="900" i="1" spc="4" dirty="0">
                <a:latin typeface="Calibri"/>
                <a:cs typeface="Calibri"/>
              </a:rPr>
              <a:t>1: </a:t>
            </a:r>
            <a:r>
              <a:rPr sz="900" i="1" spc="15" dirty="0">
                <a:latin typeface="Calibri"/>
                <a:cs typeface="Calibri"/>
              </a:rPr>
              <a:t>Instämmer </a:t>
            </a:r>
            <a:r>
              <a:rPr sz="900" i="1" spc="-4" dirty="0">
                <a:latin typeface="Calibri"/>
                <a:cs typeface="Calibri"/>
              </a:rPr>
              <a:t>inte </a:t>
            </a:r>
            <a:r>
              <a:rPr sz="900" i="1" spc="8" dirty="0">
                <a:latin typeface="Calibri"/>
                <a:cs typeface="Calibri"/>
              </a:rPr>
              <a:t>alls </a:t>
            </a:r>
            <a:r>
              <a:rPr sz="900" i="1" spc="26" dirty="0">
                <a:latin typeface="Calibri"/>
                <a:cs typeface="Calibri"/>
              </a:rPr>
              <a:t>och </a:t>
            </a:r>
            <a:r>
              <a:rPr sz="900" i="1" spc="4" dirty="0">
                <a:latin typeface="Calibri"/>
                <a:cs typeface="Calibri"/>
              </a:rPr>
              <a:t>6: </a:t>
            </a:r>
            <a:r>
              <a:rPr sz="900" i="1" spc="15" dirty="0">
                <a:latin typeface="Calibri"/>
                <a:cs typeface="Calibri"/>
              </a:rPr>
              <a:t>Instämmer</a:t>
            </a:r>
            <a:r>
              <a:rPr sz="900" i="1" spc="19" dirty="0">
                <a:latin typeface="Calibri"/>
                <a:cs typeface="Calibri"/>
              </a:rPr>
              <a:t> </a:t>
            </a:r>
            <a:r>
              <a:rPr sz="900" i="1" spc="-8" dirty="0">
                <a:latin typeface="Calibri"/>
                <a:cs typeface="Calibri"/>
              </a:rPr>
              <a:t>helt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E275FB-6887-4CF7-BF1E-A11B3CFA0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Sammanfattning</a:t>
            </a:r>
          </a:p>
        </p:txBody>
      </p:sp>
    </p:spTree>
    <p:extLst>
      <p:ext uri="{BB962C8B-B14F-4D97-AF65-F5344CB8AC3E}">
        <p14:creationId xmlns:p14="http://schemas.microsoft.com/office/powerpoint/2010/main" val="956383961"/>
      </p:ext>
    </p:extLst>
  </p:cSld>
  <p:clrMapOvr>
    <a:masterClrMapping/>
  </p:clrMapOvr>
  <p:transition spd="med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2" y="241745"/>
            <a:ext cx="2486978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64" dirty="0">
                <a:solidFill>
                  <a:schemeClr val="bg2"/>
                </a:solidFill>
              </a:rPr>
              <a:t>Sammanfattning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2931" y="855865"/>
            <a:ext cx="7614743" cy="344389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4"/>
              </a:spcBef>
            </a:pPr>
            <a:r>
              <a:rPr sz="1200" spc="49" dirty="0" err="1">
                <a:solidFill>
                  <a:schemeClr val="bg2"/>
                </a:solidFill>
                <a:latin typeface="Calibri"/>
                <a:cs typeface="Calibri"/>
              </a:rPr>
              <a:t>Utmaningar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480536" marR="51911" indent="-137636">
              <a:lnSpc>
                <a:spcPct val="120000"/>
              </a:lnSpc>
              <a:spcBef>
                <a:spcPts val="23"/>
              </a:spcBef>
              <a:buFont typeface="Wingdings"/>
              <a:buChar char=""/>
              <a:tabLst>
                <a:tab pos="481013" algn="l"/>
              </a:tabLst>
            </a:pPr>
            <a:r>
              <a:rPr sz="1200" spc="56" dirty="0">
                <a:solidFill>
                  <a:schemeClr val="bg2"/>
                </a:solidFill>
                <a:latin typeface="Calibri"/>
                <a:cs typeface="Calibri"/>
              </a:rPr>
              <a:t>En </a:t>
            </a:r>
            <a:r>
              <a:rPr sz="1200" spc="23" dirty="0">
                <a:solidFill>
                  <a:schemeClr val="bg2"/>
                </a:solidFill>
                <a:latin typeface="Calibri"/>
                <a:cs typeface="Calibri"/>
              </a:rPr>
              <a:t>av </a:t>
            </a:r>
            <a:r>
              <a:rPr sz="1200" spc="56" dirty="0">
                <a:solidFill>
                  <a:schemeClr val="bg2"/>
                </a:solidFill>
                <a:latin typeface="Calibri"/>
                <a:cs typeface="Calibri"/>
              </a:rPr>
              <a:t>de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största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utmaningarna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ledarna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är </a:t>
            </a:r>
            <a:r>
              <a:rPr sz="1200" spc="11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spc="19" dirty="0">
                <a:solidFill>
                  <a:schemeClr val="bg2"/>
                </a:solidFill>
                <a:latin typeface="Calibri"/>
                <a:cs typeface="Calibri"/>
              </a:rPr>
              <a:t>ta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sig </a:t>
            </a:r>
            <a:r>
              <a:rPr sz="1200" spc="15" dirty="0">
                <a:solidFill>
                  <a:schemeClr val="bg2"/>
                </a:solidFill>
                <a:latin typeface="Calibri"/>
                <a:cs typeface="Calibri"/>
              </a:rPr>
              <a:t>tid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200" spc="19" dirty="0">
                <a:solidFill>
                  <a:schemeClr val="bg2"/>
                </a:solidFill>
                <a:latin typeface="Calibri"/>
                <a:cs typeface="Calibri"/>
              </a:rPr>
              <a:t>reflektion. </a:t>
            </a:r>
            <a:r>
              <a:rPr sz="1200" spc="30" dirty="0">
                <a:solidFill>
                  <a:schemeClr val="bg2"/>
                </a:solidFill>
                <a:latin typeface="Calibri"/>
                <a:cs typeface="Calibri"/>
              </a:rPr>
              <a:t>Speciellt </a:t>
            </a: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de </a:t>
            </a:r>
            <a:r>
              <a:rPr sz="1200" spc="64" dirty="0">
                <a:solidFill>
                  <a:schemeClr val="bg2"/>
                </a:solidFill>
                <a:latin typeface="Calibri"/>
                <a:cs typeface="Calibri"/>
              </a:rPr>
              <a:t>som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har </a:t>
            </a:r>
            <a:r>
              <a:rPr sz="1200" spc="30" dirty="0">
                <a:solidFill>
                  <a:schemeClr val="bg2"/>
                </a:solidFill>
                <a:latin typeface="Calibri"/>
                <a:cs typeface="Calibri"/>
              </a:rPr>
              <a:t>befattning 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Personalchef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anger </a:t>
            </a:r>
            <a:r>
              <a:rPr sz="1200" spc="11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detta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är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en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utmaning</a:t>
            </a:r>
            <a:r>
              <a:rPr sz="1200" spc="3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(66%)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>
              <a:spcBef>
                <a:spcPts val="15"/>
              </a:spcBef>
              <a:buFont typeface="Wingdings"/>
              <a:buChar char=""/>
            </a:pPr>
            <a:endParaRPr sz="1200" dirty="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9525"/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Hantering </a:t>
            </a:r>
            <a:r>
              <a:rPr sz="1200" spc="30" dirty="0">
                <a:solidFill>
                  <a:schemeClr val="bg2"/>
                </a:solidFill>
                <a:latin typeface="Calibri"/>
                <a:cs typeface="Calibri"/>
              </a:rPr>
              <a:t>av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ny</a:t>
            </a:r>
            <a:r>
              <a:rPr sz="1200" spc="-4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kompetens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480536" marR="39529" indent="-137636">
              <a:lnSpc>
                <a:spcPct val="120000"/>
              </a:lnSpc>
              <a:spcBef>
                <a:spcPts val="26"/>
              </a:spcBef>
              <a:buFont typeface="Wingdings"/>
              <a:buChar char=""/>
              <a:tabLst>
                <a:tab pos="481013" algn="l"/>
              </a:tabLst>
            </a:pP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Nästan </a:t>
            </a:r>
            <a:r>
              <a:rPr sz="1200" spc="23" dirty="0">
                <a:solidFill>
                  <a:schemeClr val="bg2"/>
                </a:solidFill>
                <a:latin typeface="Calibri"/>
                <a:cs typeface="Calibri"/>
              </a:rPr>
              <a:t>4/5 av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ledarna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anger </a:t>
            </a:r>
            <a:r>
              <a:rPr sz="1200" spc="11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de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arbetar </a:t>
            </a:r>
            <a:r>
              <a:rPr sz="1200" spc="60" dirty="0">
                <a:solidFill>
                  <a:schemeClr val="bg2"/>
                </a:solidFill>
                <a:latin typeface="Calibri"/>
                <a:cs typeface="Calibri"/>
              </a:rPr>
              <a:t>med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kompetensutveckling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200" spc="11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hantera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nya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behov </a:t>
            </a:r>
            <a:r>
              <a:rPr sz="1200" spc="23" dirty="0">
                <a:solidFill>
                  <a:schemeClr val="bg2"/>
                </a:solidFill>
                <a:latin typeface="Calibri"/>
                <a:cs typeface="Calibri"/>
              </a:rPr>
              <a:t>av 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kompetens inom </a:t>
            </a:r>
            <a:r>
              <a:rPr sz="1200" spc="23" dirty="0">
                <a:solidFill>
                  <a:schemeClr val="bg2"/>
                </a:solidFill>
                <a:latin typeface="Calibri"/>
                <a:cs typeface="Calibri"/>
              </a:rPr>
              <a:t>företaget. </a:t>
            </a:r>
            <a:r>
              <a:rPr sz="1200" spc="64" dirty="0">
                <a:solidFill>
                  <a:schemeClr val="bg2"/>
                </a:solidFill>
                <a:latin typeface="Calibri"/>
                <a:cs typeface="Calibri"/>
              </a:rPr>
              <a:t>De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anger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även </a:t>
            </a:r>
            <a:r>
              <a:rPr sz="1200" spc="11" dirty="0">
                <a:solidFill>
                  <a:schemeClr val="bg2"/>
                </a:solidFill>
                <a:latin typeface="Calibri"/>
                <a:cs typeface="Calibri"/>
              </a:rPr>
              <a:t>två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anledningar </a:t>
            </a:r>
            <a:r>
              <a:rPr sz="1200" spc="64" dirty="0">
                <a:solidFill>
                  <a:schemeClr val="bg2"/>
                </a:solidFill>
                <a:latin typeface="Calibri"/>
                <a:cs typeface="Calibri"/>
              </a:rPr>
              <a:t>som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upplevs </a:t>
            </a:r>
            <a:r>
              <a:rPr sz="1200" spc="64" dirty="0">
                <a:solidFill>
                  <a:schemeClr val="bg2"/>
                </a:solidFill>
                <a:latin typeface="Calibri"/>
                <a:cs typeface="Calibri"/>
              </a:rPr>
              <a:t>som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hinder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när </a:t>
            </a: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de</a:t>
            </a:r>
            <a:r>
              <a:rPr sz="1200" spc="-127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ska </a:t>
            </a:r>
            <a:r>
              <a:rPr sz="1200" spc="30" dirty="0">
                <a:solidFill>
                  <a:schemeClr val="bg2"/>
                </a:solidFill>
                <a:latin typeface="Calibri"/>
                <a:cs typeface="Calibri"/>
              </a:rPr>
              <a:t>finna ny 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kompetens: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818674" lvl="1" indent="-137160">
              <a:spcBef>
                <a:spcPts val="210"/>
              </a:spcBef>
              <a:buFont typeface="Arial"/>
              <a:buChar char="•"/>
              <a:tabLst>
                <a:tab pos="818674" algn="l"/>
                <a:tab pos="819150" algn="l"/>
              </a:tabLst>
            </a:pPr>
            <a:r>
              <a:rPr sz="1200" i="1" spc="-19" dirty="0">
                <a:solidFill>
                  <a:schemeClr val="bg2"/>
                </a:solidFill>
                <a:latin typeface="Calibri"/>
                <a:cs typeface="Calibri"/>
              </a:rPr>
              <a:t>Vi </a:t>
            </a:r>
            <a:r>
              <a:rPr sz="1200" i="1" dirty="0">
                <a:solidFill>
                  <a:schemeClr val="bg2"/>
                </a:solidFill>
                <a:latin typeface="Calibri"/>
                <a:cs typeface="Calibri"/>
              </a:rPr>
              <a:t>hittar </a:t>
            </a:r>
            <a:r>
              <a:rPr sz="1200" i="1" spc="-8" dirty="0">
                <a:solidFill>
                  <a:schemeClr val="bg2"/>
                </a:solidFill>
                <a:latin typeface="Calibri"/>
                <a:cs typeface="Calibri"/>
              </a:rPr>
              <a:t>inte </a:t>
            </a:r>
            <a:r>
              <a:rPr sz="1200" i="1" spc="11" dirty="0">
                <a:solidFill>
                  <a:schemeClr val="bg2"/>
                </a:solidFill>
                <a:latin typeface="Calibri"/>
                <a:cs typeface="Calibri"/>
              </a:rPr>
              <a:t>medarbetare </a:t>
            </a:r>
            <a:r>
              <a:rPr sz="1200" i="1" spc="23" dirty="0">
                <a:solidFill>
                  <a:schemeClr val="bg2"/>
                </a:solidFill>
                <a:latin typeface="Calibri"/>
                <a:cs typeface="Calibri"/>
              </a:rPr>
              <a:t>med </a:t>
            </a:r>
            <a:r>
              <a:rPr sz="1200" i="1" spc="15" dirty="0">
                <a:solidFill>
                  <a:schemeClr val="bg2"/>
                </a:solidFill>
                <a:latin typeface="Calibri"/>
                <a:cs typeface="Calibri"/>
              </a:rPr>
              <a:t>den </a:t>
            </a:r>
            <a:r>
              <a:rPr sz="1200" i="1" dirty="0">
                <a:solidFill>
                  <a:schemeClr val="bg2"/>
                </a:solidFill>
                <a:latin typeface="Calibri"/>
                <a:cs typeface="Calibri"/>
              </a:rPr>
              <a:t>erfarenhet </a:t>
            </a:r>
            <a:r>
              <a:rPr sz="1200" i="1" spc="-8" dirty="0">
                <a:solidFill>
                  <a:schemeClr val="bg2"/>
                </a:solidFill>
                <a:latin typeface="Calibri"/>
                <a:cs typeface="Calibri"/>
              </a:rPr>
              <a:t>vi</a:t>
            </a:r>
            <a:r>
              <a:rPr sz="1200" i="1" spc="9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i="1" spc="8" dirty="0">
                <a:solidFill>
                  <a:schemeClr val="bg2"/>
                </a:solidFill>
                <a:latin typeface="Calibri"/>
                <a:cs typeface="Calibri"/>
              </a:rPr>
              <a:t>söker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818674" lvl="1" indent="-137160">
              <a:spcBef>
                <a:spcPts val="188"/>
              </a:spcBef>
              <a:buFont typeface="Arial"/>
              <a:buChar char="•"/>
              <a:tabLst>
                <a:tab pos="818674" algn="l"/>
                <a:tab pos="819150" algn="l"/>
              </a:tabLst>
            </a:pPr>
            <a:r>
              <a:rPr sz="1200" i="1" spc="-19" dirty="0">
                <a:solidFill>
                  <a:schemeClr val="bg2"/>
                </a:solidFill>
                <a:latin typeface="Calibri"/>
                <a:cs typeface="Calibri"/>
              </a:rPr>
              <a:t>Vi </a:t>
            </a:r>
            <a:r>
              <a:rPr sz="1200" i="1" dirty="0">
                <a:solidFill>
                  <a:schemeClr val="bg2"/>
                </a:solidFill>
                <a:latin typeface="Calibri"/>
                <a:cs typeface="Calibri"/>
              </a:rPr>
              <a:t>hittar </a:t>
            </a:r>
            <a:r>
              <a:rPr sz="1200" i="1" spc="-8" dirty="0">
                <a:solidFill>
                  <a:schemeClr val="bg2"/>
                </a:solidFill>
                <a:latin typeface="Calibri"/>
                <a:cs typeface="Calibri"/>
              </a:rPr>
              <a:t>inte </a:t>
            </a:r>
            <a:r>
              <a:rPr sz="1200" i="1" spc="11" dirty="0">
                <a:solidFill>
                  <a:schemeClr val="bg2"/>
                </a:solidFill>
                <a:latin typeface="Calibri"/>
                <a:cs typeface="Calibri"/>
              </a:rPr>
              <a:t>medarbetare </a:t>
            </a:r>
            <a:r>
              <a:rPr sz="1200" i="1" spc="23" dirty="0">
                <a:solidFill>
                  <a:schemeClr val="bg2"/>
                </a:solidFill>
                <a:latin typeface="Calibri"/>
                <a:cs typeface="Calibri"/>
              </a:rPr>
              <a:t>med </a:t>
            </a:r>
            <a:r>
              <a:rPr sz="1200" i="1" spc="15" dirty="0">
                <a:solidFill>
                  <a:schemeClr val="bg2"/>
                </a:solidFill>
                <a:latin typeface="Calibri"/>
                <a:cs typeface="Calibri"/>
              </a:rPr>
              <a:t>den </a:t>
            </a:r>
            <a:r>
              <a:rPr sz="1200" i="1" spc="8" dirty="0">
                <a:solidFill>
                  <a:schemeClr val="bg2"/>
                </a:solidFill>
                <a:latin typeface="Calibri"/>
                <a:cs typeface="Calibri"/>
              </a:rPr>
              <a:t>kompetens </a:t>
            </a:r>
            <a:r>
              <a:rPr sz="1200" i="1" spc="-8" dirty="0">
                <a:solidFill>
                  <a:schemeClr val="bg2"/>
                </a:solidFill>
                <a:latin typeface="Calibri"/>
                <a:cs typeface="Calibri"/>
              </a:rPr>
              <a:t>vi</a:t>
            </a:r>
            <a:r>
              <a:rPr sz="1200" i="1" spc="9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i="1" spc="8" dirty="0">
                <a:solidFill>
                  <a:schemeClr val="bg2"/>
                </a:solidFill>
                <a:latin typeface="Calibri"/>
                <a:cs typeface="Calibri"/>
              </a:rPr>
              <a:t>söker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9525">
              <a:spcBef>
                <a:spcPts val="855"/>
              </a:spcBef>
            </a:pPr>
            <a:r>
              <a:rPr sz="1200" spc="64" dirty="0">
                <a:solidFill>
                  <a:schemeClr val="bg2"/>
                </a:solidFill>
                <a:latin typeface="Calibri"/>
                <a:cs typeface="Calibri"/>
              </a:rPr>
              <a:t>Ung</a:t>
            </a:r>
            <a:r>
              <a:rPr sz="1200" spc="3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kompetens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480536" indent="-137636">
              <a:spcBef>
                <a:spcPts val="240"/>
              </a:spcBef>
              <a:buFont typeface="Wingdings"/>
              <a:buChar char=""/>
              <a:tabLst>
                <a:tab pos="481013" algn="l"/>
              </a:tabLst>
            </a:pPr>
            <a:r>
              <a:rPr sz="1200" spc="64" dirty="0">
                <a:solidFill>
                  <a:schemeClr val="bg2"/>
                </a:solidFill>
                <a:latin typeface="Calibri"/>
                <a:cs typeface="Calibri"/>
              </a:rPr>
              <a:t>45%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anger </a:t>
            </a:r>
            <a:r>
              <a:rPr sz="1200" spc="11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de </a:t>
            </a:r>
            <a:r>
              <a:rPr sz="1200" spc="23" dirty="0">
                <a:solidFill>
                  <a:schemeClr val="bg2"/>
                </a:solidFill>
                <a:latin typeface="Calibri"/>
                <a:cs typeface="Calibri"/>
              </a:rPr>
              <a:t>inte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har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en </a:t>
            </a:r>
            <a:r>
              <a:rPr sz="1200" spc="23" dirty="0">
                <a:solidFill>
                  <a:schemeClr val="bg2"/>
                </a:solidFill>
                <a:latin typeface="Calibri"/>
                <a:cs typeface="Calibri"/>
              </a:rPr>
              <a:t>strategi </a:t>
            </a:r>
            <a:r>
              <a:rPr sz="1200" spc="-4" dirty="0">
                <a:solidFill>
                  <a:schemeClr val="bg2"/>
                </a:solidFill>
                <a:latin typeface="Calibri"/>
                <a:cs typeface="Calibri"/>
              </a:rPr>
              <a:t>i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nuläget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200" spc="11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behålla </a:t>
            </a: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ung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kompetens inom</a:t>
            </a:r>
            <a:r>
              <a:rPr sz="1200" spc="8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23" dirty="0">
                <a:solidFill>
                  <a:schemeClr val="bg2"/>
                </a:solidFill>
                <a:latin typeface="Calibri"/>
                <a:cs typeface="Calibri"/>
              </a:rPr>
              <a:t>företaget.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480536" indent="-137636">
              <a:spcBef>
                <a:spcPts val="217"/>
              </a:spcBef>
              <a:buFont typeface="Wingdings"/>
              <a:buChar char=""/>
              <a:tabLst>
                <a:tab pos="481013" algn="l"/>
              </a:tabLst>
            </a:pPr>
            <a:r>
              <a:rPr sz="1200" spc="64" dirty="0">
                <a:solidFill>
                  <a:schemeClr val="bg2"/>
                </a:solidFill>
                <a:latin typeface="Calibri"/>
                <a:cs typeface="Calibri"/>
              </a:rPr>
              <a:t>De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ledaregenskaper </a:t>
            </a:r>
            <a:r>
              <a:rPr sz="1200" spc="64" dirty="0">
                <a:solidFill>
                  <a:schemeClr val="bg2"/>
                </a:solidFill>
                <a:latin typeface="Calibri"/>
                <a:cs typeface="Calibri"/>
              </a:rPr>
              <a:t>som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ledarna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anser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är </a:t>
            </a:r>
            <a:r>
              <a:rPr sz="1200" spc="11" dirty="0">
                <a:solidFill>
                  <a:schemeClr val="bg2"/>
                </a:solidFill>
                <a:latin typeface="Calibri"/>
                <a:cs typeface="Calibri"/>
              </a:rPr>
              <a:t>viktiga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200" spc="11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möta </a:t>
            </a: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den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yngre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generationen</a:t>
            </a:r>
            <a:r>
              <a:rPr sz="1200" spc="-64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15" dirty="0">
                <a:solidFill>
                  <a:schemeClr val="bg2"/>
                </a:solidFill>
                <a:latin typeface="Calibri"/>
                <a:cs typeface="Calibri"/>
              </a:rPr>
              <a:t>är: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818674" lvl="1" indent="-137160">
              <a:spcBef>
                <a:spcPts val="210"/>
              </a:spcBef>
              <a:buFont typeface="Arial"/>
              <a:buChar char="•"/>
              <a:tabLst>
                <a:tab pos="818674" algn="l"/>
                <a:tab pos="819150" algn="l"/>
              </a:tabLst>
            </a:pPr>
            <a:r>
              <a:rPr sz="1200" i="1" spc="26" dirty="0">
                <a:solidFill>
                  <a:schemeClr val="bg2"/>
                </a:solidFill>
                <a:latin typeface="Calibri"/>
                <a:cs typeface="Calibri"/>
              </a:rPr>
              <a:t>Bra </a:t>
            </a:r>
            <a:r>
              <a:rPr sz="1200" i="1" spc="34" dirty="0">
                <a:solidFill>
                  <a:schemeClr val="bg2"/>
                </a:solidFill>
                <a:latin typeface="Calibri"/>
                <a:cs typeface="Calibri"/>
              </a:rPr>
              <a:t>på </a:t>
            </a:r>
            <a:r>
              <a:rPr sz="1200" i="1" spc="-11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i="1" spc="23" dirty="0">
                <a:solidFill>
                  <a:schemeClr val="bg2"/>
                </a:solidFill>
                <a:latin typeface="Calibri"/>
                <a:cs typeface="Calibri"/>
              </a:rPr>
              <a:t>skapa </a:t>
            </a:r>
            <a:r>
              <a:rPr sz="1200" i="1" spc="8" dirty="0">
                <a:solidFill>
                  <a:schemeClr val="bg2"/>
                </a:solidFill>
                <a:latin typeface="Calibri"/>
                <a:cs typeface="Calibri"/>
              </a:rPr>
              <a:t>en </a:t>
            </a:r>
            <a:r>
              <a:rPr sz="1200" i="1" spc="19" dirty="0">
                <a:solidFill>
                  <a:schemeClr val="bg2"/>
                </a:solidFill>
                <a:latin typeface="Calibri"/>
                <a:cs typeface="Calibri"/>
              </a:rPr>
              <a:t>god</a:t>
            </a:r>
            <a:r>
              <a:rPr sz="1200" i="1" spc="4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i="1" spc="11" dirty="0">
                <a:solidFill>
                  <a:schemeClr val="bg2"/>
                </a:solidFill>
                <a:latin typeface="Calibri"/>
                <a:cs typeface="Calibri"/>
              </a:rPr>
              <a:t>teamkänsla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818674" lvl="1" indent="-137160">
              <a:spcBef>
                <a:spcPts val="191"/>
              </a:spcBef>
              <a:buFont typeface="Arial"/>
              <a:buChar char="•"/>
              <a:tabLst>
                <a:tab pos="818674" algn="l"/>
                <a:tab pos="819150" algn="l"/>
              </a:tabLst>
            </a:pPr>
            <a:r>
              <a:rPr sz="1200" i="1" spc="26" dirty="0">
                <a:solidFill>
                  <a:schemeClr val="bg2"/>
                </a:solidFill>
                <a:latin typeface="Calibri"/>
                <a:cs typeface="Calibri"/>
              </a:rPr>
              <a:t>Bra </a:t>
            </a:r>
            <a:r>
              <a:rPr sz="1200" i="1" spc="34" dirty="0">
                <a:solidFill>
                  <a:schemeClr val="bg2"/>
                </a:solidFill>
                <a:latin typeface="Calibri"/>
                <a:cs typeface="Calibri"/>
              </a:rPr>
              <a:t>på </a:t>
            </a:r>
            <a:r>
              <a:rPr sz="1200" i="1" spc="8" dirty="0">
                <a:solidFill>
                  <a:schemeClr val="bg2"/>
                </a:solidFill>
                <a:latin typeface="Calibri"/>
                <a:cs typeface="Calibri"/>
              </a:rPr>
              <a:t>återkoppling </a:t>
            </a:r>
            <a:r>
              <a:rPr sz="1200" i="1" spc="-60" dirty="0">
                <a:solidFill>
                  <a:schemeClr val="bg2"/>
                </a:solidFill>
                <a:latin typeface="Calibri"/>
                <a:cs typeface="Calibri"/>
              </a:rPr>
              <a:t>/</a:t>
            </a:r>
            <a:r>
              <a:rPr sz="1200" i="1" spc="-19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i="1" spc="4" dirty="0">
                <a:solidFill>
                  <a:schemeClr val="bg2"/>
                </a:solidFill>
                <a:latin typeface="Calibri"/>
                <a:cs typeface="Calibri"/>
              </a:rPr>
              <a:t>feedback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818674" lvl="1" indent="-137160">
              <a:spcBef>
                <a:spcPts val="188"/>
              </a:spcBef>
              <a:buFont typeface="Arial"/>
              <a:buChar char="•"/>
              <a:tabLst>
                <a:tab pos="818674" algn="l"/>
                <a:tab pos="819150" algn="l"/>
              </a:tabLst>
            </a:pPr>
            <a:r>
              <a:rPr sz="1200" i="1" spc="-11" dirty="0">
                <a:solidFill>
                  <a:schemeClr val="bg2"/>
                </a:solidFill>
                <a:latin typeface="Calibri"/>
                <a:cs typeface="Calibri"/>
              </a:rPr>
              <a:t>Ärlig, </a:t>
            </a:r>
            <a:r>
              <a:rPr sz="1200" i="1" spc="30" dirty="0">
                <a:solidFill>
                  <a:schemeClr val="bg2"/>
                </a:solidFill>
                <a:latin typeface="Calibri"/>
                <a:cs typeface="Calibri"/>
              </a:rPr>
              <a:t>ha </a:t>
            </a:r>
            <a:r>
              <a:rPr sz="1200" i="1" spc="8" dirty="0">
                <a:solidFill>
                  <a:schemeClr val="bg2"/>
                </a:solidFill>
                <a:latin typeface="Calibri"/>
                <a:cs typeface="Calibri"/>
              </a:rPr>
              <a:t>en </a:t>
            </a:r>
            <a:r>
              <a:rPr sz="1200" i="1" spc="23" dirty="0">
                <a:solidFill>
                  <a:schemeClr val="bg2"/>
                </a:solidFill>
                <a:latin typeface="Calibri"/>
                <a:cs typeface="Calibri"/>
              </a:rPr>
              <a:t>öppen </a:t>
            </a:r>
            <a:r>
              <a:rPr sz="1200" i="1" spc="26" dirty="0">
                <a:solidFill>
                  <a:schemeClr val="bg2"/>
                </a:solidFill>
                <a:latin typeface="Calibri"/>
                <a:cs typeface="Calibri"/>
              </a:rPr>
              <a:t>och </a:t>
            </a:r>
            <a:r>
              <a:rPr sz="1200" i="1" spc="19" dirty="0">
                <a:solidFill>
                  <a:schemeClr val="bg2"/>
                </a:solidFill>
                <a:latin typeface="Calibri"/>
                <a:cs typeface="Calibri"/>
              </a:rPr>
              <a:t>rak</a:t>
            </a:r>
            <a:r>
              <a:rPr sz="1200" i="1" spc="3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i="1" spc="19" dirty="0">
                <a:solidFill>
                  <a:schemeClr val="bg2"/>
                </a:solidFill>
                <a:latin typeface="Calibri"/>
                <a:cs typeface="Calibri"/>
              </a:rPr>
              <a:t>kommunikation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2" y="241745"/>
            <a:ext cx="2486978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64" dirty="0">
                <a:solidFill>
                  <a:schemeClr val="bg2"/>
                </a:solidFill>
              </a:rPr>
              <a:t>Sammanfattning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2932" y="1023131"/>
            <a:ext cx="7719517" cy="2645372"/>
          </a:xfrm>
          <a:prstGeom prst="rect">
            <a:avLst/>
          </a:prstGeom>
        </p:spPr>
        <p:txBody>
          <a:bodyPr vert="horz" wrap="square" lIns="0" tIns="45244" rIns="0" bIns="0" rtlCol="0">
            <a:spAutoFit/>
          </a:bodyPr>
          <a:lstStyle/>
          <a:p>
            <a:pPr marL="9525">
              <a:spcBef>
                <a:spcPts val="356"/>
              </a:spcBef>
            </a:pPr>
            <a:r>
              <a:rPr sz="1200" spc="56" dirty="0">
                <a:solidFill>
                  <a:schemeClr val="bg2"/>
                </a:solidFill>
                <a:latin typeface="Calibri"/>
                <a:cs typeface="Calibri"/>
              </a:rPr>
              <a:t>Ledare </a:t>
            </a:r>
            <a:r>
              <a:rPr sz="1200" spc="60" dirty="0">
                <a:solidFill>
                  <a:schemeClr val="bg2"/>
                </a:solidFill>
                <a:latin typeface="Calibri"/>
                <a:cs typeface="Calibri"/>
              </a:rPr>
              <a:t>och</a:t>
            </a:r>
            <a:r>
              <a:rPr sz="1200" spc="-34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chefer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480536" marR="73343" indent="-137636">
              <a:lnSpc>
                <a:spcPct val="120000"/>
              </a:lnSpc>
              <a:spcBef>
                <a:spcPts val="26"/>
              </a:spcBef>
              <a:buFont typeface="Wingdings"/>
              <a:buChar char=""/>
              <a:tabLst>
                <a:tab pos="481013" algn="l"/>
              </a:tabLst>
            </a:pP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Även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här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noterar </a:t>
            </a:r>
            <a:r>
              <a:rPr sz="1200" dirty="0">
                <a:solidFill>
                  <a:schemeClr val="bg2"/>
                </a:solidFill>
                <a:latin typeface="Calibri"/>
                <a:cs typeface="Calibri"/>
              </a:rPr>
              <a:t>vi </a:t>
            </a:r>
            <a:r>
              <a:rPr sz="1200" spc="11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majoriteten </a:t>
            </a:r>
            <a:r>
              <a:rPr sz="1200" spc="23" dirty="0">
                <a:solidFill>
                  <a:schemeClr val="bg2"/>
                </a:solidFill>
                <a:latin typeface="Calibri"/>
                <a:cs typeface="Calibri"/>
              </a:rPr>
              <a:t>av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ledarna </a:t>
            </a:r>
            <a:r>
              <a:rPr sz="1200" spc="23" dirty="0">
                <a:solidFill>
                  <a:schemeClr val="bg2"/>
                </a:solidFill>
                <a:latin typeface="Calibri"/>
                <a:cs typeface="Calibri"/>
              </a:rPr>
              <a:t>inte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har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en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uttalad </a:t>
            </a:r>
            <a:r>
              <a:rPr sz="1200" spc="23" dirty="0">
                <a:solidFill>
                  <a:schemeClr val="bg2"/>
                </a:solidFill>
                <a:latin typeface="Calibri"/>
                <a:cs typeface="Calibri"/>
              </a:rPr>
              <a:t>strategi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200" spc="11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behålla ledare </a:t>
            </a: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och 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chefer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inom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företaget </a:t>
            </a:r>
            <a:r>
              <a:rPr sz="1200" dirty="0">
                <a:solidFill>
                  <a:schemeClr val="bg2"/>
                </a:solidFill>
                <a:latin typeface="Calibri"/>
                <a:cs typeface="Calibri"/>
              </a:rPr>
              <a:t>– </a:t>
            </a:r>
            <a:r>
              <a:rPr sz="1200" spc="64" dirty="0">
                <a:solidFill>
                  <a:schemeClr val="bg2"/>
                </a:solidFill>
                <a:latin typeface="Calibri"/>
                <a:cs typeface="Calibri"/>
              </a:rPr>
              <a:t>48%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anger</a:t>
            </a:r>
            <a:r>
              <a:rPr sz="1200" spc="8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19" dirty="0">
                <a:solidFill>
                  <a:schemeClr val="bg2"/>
                </a:solidFill>
                <a:latin typeface="Calibri"/>
                <a:cs typeface="Calibri"/>
              </a:rPr>
              <a:t>detta.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>
              <a:spcBef>
                <a:spcPts val="15"/>
              </a:spcBef>
            </a:pPr>
            <a:endParaRPr lang="sv-SE" sz="1200" dirty="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>
              <a:spcBef>
                <a:spcPts val="15"/>
              </a:spcBef>
            </a:pPr>
            <a:endParaRPr sz="1200" dirty="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9525"/>
            <a:r>
              <a:rPr sz="1200" spc="30" dirty="0">
                <a:solidFill>
                  <a:schemeClr val="bg2"/>
                </a:solidFill>
                <a:latin typeface="Calibri"/>
                <a:cs typeface="Calibri"/>
              </a:rPr>
              <a:t>Individuella</a:t>
            </a:r>
            <a:r>
              <a:rPr sz="1200" spc="8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utmaningar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480536" marR="26670" indent="-137636">
              <a:lnSpc>
                <a:spcPct val="120000"/>
              </a:lnSpc>
              <a:spcBef>
                <a:spcPts val="26"/>
              </a:spcBef>
              <a:buFont typeface="Wingdings"/>
              <a:buChar char=""/>
              <a:tabLst>
                <a:tab pos="481013" algn="l"/>
              </a:tabLst>
            </a:pP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Tid för </a:t>
            </a:r>
            <a:r>
              <a:rPr sz="1200" spc="56" dirty="0">
                <a:solidFill>
                  <a:schemeClr val="bg2"/>
                </a:solidFill>
                <a:latin typeface="Calibri"/>
                <a:cs typeface="Calibri"/>
              </a:rPr>
              <a:t>den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egna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kompetensutvecklingen </a:t>
            </a:r>
            <a:r>
              <a:rPr sz="1200" spc="30" dirty="0">
                <a:solidFill>
                  <a:schemeClr val="bg2"/>
                </a:solidFill>
                <a:latin typeface="Calibri"/>
                <a:cs typeface="Calibri"/>
              </a:rPr>
              <a:t>visar </a:t>
            </a:r>
            <a:r>
              <a:rPr sz="1200" spc="11" dirty="0">
                <a:solidFill>
                  <a:schemeClr val="bg2"/>
                </a:solidFill>
                <a:latin typeface="Calibri"/>
                <a:cs typeface="Calibri"/>
              </a:rPr>
              <a:t>ett relativt </a:t>
            </a:r>
            <a:r>
              <a:rPr sz="1200" spc="19" dirty="0">
                <a:solidFill>
                  <a:schemeClr val="bg2"/>
                </a:solidFill>
                <a:latin typeface="Calibri"/>
                <a:cs typeface="Calibri"/>
              </a:rPr>
              <a:t>lågt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resultat </a:t>
            </a:r>
            <a:r>
              <a:rPr sz="1200" spc="-4" dirty="0">
                <a:solidFill>
                  <a:schemeClr val="bg2"/>
                </a:solidFill>
                <a:latin typeface="Calibri"/>
                <a:cs typeface="Calibri"/>
              </a:rPr>
              <a:t>i </a:t>
            </a:r>
            <a:r>
              <a:rPr sz="1200" spc="30" dirty="0">
                <a:solidFill>
                  <a:schemeClr val="bg2"/>
                </a:solidFill>
                <a:latin typeface="Calibri"/>
                <a:cs typeface="Calibri"/>
              </a:rPr>
              <a:t>jämförelse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mot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andra </a:t>
            </a:r>
            <a:r>
              <a:rPr sz="1200" spc="23" dirty="0">
                <a:solidFill>
                  <a:schemeClr val="bg2"/>
                </a:solidFill>
                <a:latin typeface="Calibri"/>
                <a:cs typeface="Calibri"/>
              </a:rPr>
              <a:t>frågor.  </a:t>
            </a:r>
            <a:r>
              <a:rPr sz="1200" spc="64" dirty="0">
                <a:solidFill>
                  <a:schemeClr val="bg2"/>
                </a:solidFill>
                <a:latin typeface="Calibri"/>
                <a:cs typeface="Calibri"/>
              </a:rPr>
              <a:t>De som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har </a:t>
            </a:r>
            <a:r>
              <a:rPr sz="1200" spc="30" dirty="0">
                <a:solidFill>
                  <a:schemeClr val="bg2"/>
                </a:solidFill>
                <a:latin typeface="Calibri"/>
                <a:cs typeface="Calibri"/>
              </a:rPr>
              <a:t>befattning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Personalchef ger </a:t>
            </a: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denna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fråga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det </a:t>
            </a:r>
            <a:r>
              <a:rPr sz="1200" spc="30" dirty="0">
                <a:solidFill>
                  <a:schemeClr val="bg2"/>
                </a:solidFill>
                <a:latin typeface="Calibri"/>
                <a:cs typeface="Calibri"/>
              </a:rPr>
              <a:t>lägsta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betyget </a:t>
            </a:r>
            <a:r>
              <a:rPr sz="1200" spc="4" dirty="0">
                <a:solidFill>
                  <a:schemeClr val="bg2"/>
                </a:solidFill>
                <a:latin typeface="Calibri"/>
                <a:cs typeface="Calibri"/>
              </a:rPr>
              <a:t>följt </a:t>
            </a:r>
            <a:r>
              <a:rPr sz="1200" spc="23" dirty="0">
                <a:solidFill>
                  <a:schemeClr val="bg2"/>
                </a:solidFill>
                <a:latin typeface="Calibri"/>
                <a:cs typeface="Calibri"/>
              </a:rPr>
              <a:t>av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chef </a:t>
            </a:r>
            <a:r>
              <a:rPr sz="1200" spc="60" dirty="0">
                <a:solidFill>
                  <a:schemeClr val="bg2"/>
                </a:solidFill>
                <a:latin typeface="Calibri"/>
                <a:cs typeface="Calibri"/>
              </a:rPr>
              <a:t>med 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personalansvar.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>
              <a:spcBef>
                <a:spcPts val="11"/>
              </a:spcBef>
              <a:buFont typeface="Wingdings"/>
              <a:buChar char=""/>
            </a:pPr>
            <a:endParaRPr sz="1200" dirty="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9525">
              <a:spcBef>
                <a:spcPts val="4"/>
              </a:spcBef>
            </a:pPr>
            <a:r>
              <a:rPr sz="1200" spc="53" dirty="0">
                <a:solidFill>
                  <a:schemeClr val="bg2"/>
                </a:solidFill>
                <a:latin typeface="Calibri"/>
                <a:cs typeface="Calibri"/>
              </a:rPr>
              <a:t>Förändringsprocesser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480536" indent="-137636">
              <a:spcBef>
                <a:spcPts val="240"/>
              </a:spcBef>
              <a:buFont typeface="Wingdings"/>
              <a:buChar char=""/>
              <a:tabLst>
                <a:tab pos="481013" algn="l"/>
              </a:tabLst>
            </a:pPr>
            <a:r>
              <a:rPr sz="1200" spc="23" dirty="0">
                <a:solidFill>
                  <a:schemeClr val="bg2"/>
                </a:solidFill>
                <a:latin typeface="Calibri"/>
                <a:cs typeface="Calibri"/>
              </a:rPr>
              <a:t>Vid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förändringsprocesser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anser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ledarna </a:t>
            </a:r>
            <a:r>
              <a:rPr sz="1200" spc="11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i="1" spc="19" dirty="0">
                <a:solidFill>
                  <a:schemeClr val="bg2"/>
                </a:solidFill>
                <a:latin typeface="Calibri"/>
                <a:cs typeface="Calibri"/>
              </a:rPr>
              <a:t>avsaknad </a:t>
            </a:r>
            <a:r>
              <a:rPr sz="1200" i="1" spc="11" dirty="0">
                <a:solidFill>
                  <a:schemeClr val="bg2"/>
                </a:solidFill>
                <a:latin typeface="Calibri"/>
                <a:cs typeface="Calibri"/>
              </a:rPr>
              <a:t>av </a:t>
            </a:r>
            <a:r>
              <a:rPr sz="1200" i="1" spc="4" dirty="0">
                <a:solidFill>
                  <a:schemeClr val="bg2"/>
                </a:solidFill>
                <a:latin typeface="Calibri"/>
                <a:cs typeface="Calibri"/>
              </a:rPr>
              <a:t>resurser </a:t>
            </a:r>
            <a:r>
              <a:rPr sz="1200" i="1" spc="26" dirty="0">
                <a:solidFill>
                  <a:schemeClr val="bg2"/>
                </a:solidFill>
                <a:latin typeface="Calibri"/>
                <a:cs typeface="Calibri"/>
              </a:rPr>
              <a:t>och </a:t>
            </a:r>
            <a:r>
              <a:rPr sz="1200" i="1" dirty="0">
                <a:solidFill>
                  <a:schemeClr val="bg2"/>
                </a:solidFill>
                <a:latin typeface="Calibri"/>
                <a:cs typeface="Calibri"/>
              </a:rPr>
              <a:t>tid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samt </a:t>
            </a:r>
            <a:r>
              <a:rPr sz="1200" i="1" spc="11" dirty="0">
                <a:solidFill>
                  <a:schemeClr val="bg2"/>
                </a:solidFill>
                <a:latin typeface="Calibri"/>
                <a:cs typeface="Calibri"/>
              </a:rPr>
              <a:t>bristande</a:t>
            </a:r>
            <a:r>
              <a:rPr sz="1200" i="1" spc="191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i="1" spc="-4" dirty="0">
                <a:solidFill>
                  <a:schemeClr val="bg2"/>
                </a:solidFill>
                <a:latin typeface="Calibri"/>
                <a:cs typeface="Calibri"/>
              </a:rPr>
              <a:t>stöd/förståelse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480536">
              <a:spcBef>
                <a:spcPts val="217"/>
              </a:spcBef>
            </a:pPr>
            <a:r>
              <a:rPr sz="1200" i="1" spc="26" dirty="0">
                <a:solidFill>
                  <a:schemeClr val="bg2"/>
                </a:solidFill>
                <a:latin typeface="Calibri"/>
                <a:cs typeface="Calibri"/>
              </a:rPr>
              <a:t>bland </a:t>
            </a:r>
            <a:r>
              <a:rPr sz="1200" i="1" spc="8" dirty="0">
                <a:solidFill>
                  <a:schemeClr val="bg2"/>
                </a:solidFill>
                <a:latin typeface="Calibri"/>
                <a:cs typeface="Calibri"/>
              </a:rPr>
              <a:t>medarbetare </a:t>
            </a:r>
            <a:r>
              <a:rPr sz="1200" spc="38" dirty="0">
                <a:solidFill>
                  <a:schemeClr val="bg2"/>
                </a:solidFill>
                <a:latin typeface="Calibri"/>
                <a:cs typeface="Calibri"/>
              </a:rPr>
              <a:t>är </a:t>
            </a:r>
            <a:r>
              <a:rPr sz="1200" spc="56" dirty="0">
                <a:solidFill>
                  <a:schemeClr val="bg2"/>
                </a:solidFill>
                <a:latin typeface="Calibri"/>
                <a:cs typeface="Calibri"/>
              </a:rPr>
              <a:t>de </a:t>
            </a:r>
            <a:r>
              <a:rPr sz="1200" spc="11" dirty="0">
                <a:solidFill>
                  <a:schemeClr val="bg2"/>
                </a:solidFill>
                <a:latin typeface="Calibri"/>
                <a:cs typeface="Calibri"/>
              </a:rPr>
              <a:t>två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största</a:t>
            </a:r>
            <a:r>
              <a:rPr sz="1200" spc="56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hindren.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  <a:p>
            <a:pPr>
              <a:spcBef>
                <a:spcPts val="11"/>
              </a:spcBef>
            </a:pPr>
            <a:endParaRPr sz="1200" dirty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E275FB-6887-4CF7-BF1E-A11B3CFA0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Tack!</a:t>
            </a:r>
            <a:br>
              <a:rPr lang="sv-SE" dirty="0"/>
            </a:br>
            <a:br>
              <a:rPr lang="sv-SE" dirty="0"/>
            </a:br>
            <a:r>
              <a:rPr lang="sv-SE" sz="2800" b="0" dirty="0"/>
              <a:t>www.vastsvenskahandelskammaren.se/ledarkollen</a:t>
            </a:r>
          </a:p>
        </p:txBody>
      </p:sp>
    </p:spTree>
    <p:extLst>
      <p:ext uri="{BB962C8B-B14F-4D97-AF65-F5344CB8AC3E}">
        <p14:creationId xmlns:p14="http://schemas.microsoft.com/office/powerpoint/2010/main" val="918085462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2" y="241745"/>
            <a:ext cx="2094548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Respondenter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23971" y="1014602"/>
            <a:ext cx="1305401" cy="2409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500" b="1" spc="-4" dirty="0">
                <a:solidFill>
                  <a:schemeClr val="bg2"/>
                </a:solidFill>
                <a:latin typeface="Segoe UI Semibold"/>
                <a:cs typeface="Segoe UI Semibold"/>
              </a:rPr>
              <a:t>Antal</a:t>
            </a:r>
            <a:r>
              <a:rPr sz="1500" b="1" spc="-49" dirty="0">
                <a:solidFill>
                  <a:schemeClr val="bg2"/>
                </a:solidFill>
                <a:latin typeface="Segoe UI Semibold"/>
                <a:cs typeface="Segoe UI Semibold"/>
              </a:rPr>
              <a:t> </a:t>
            </a:r>
            <a:r>
              <a:rPr sz="1500" b="1" dirty="0">
                <a:solidFill>
                  <a:schemeClr val="bg2"/>
                </a:solidFill>
                <a:latin typeface="Segoe UI Semibold"/>
                <a:cs typeface="Segoe UI Semibold"/>
              </a:rPr>
              <a:t>anställda</a:t>
            </a:r>
            <a:endParaRPr sz="1500" dirty="0">
              <a:solidFill>
                <a:schemeClr val="bg2"/>
              </a:solidFill>
              <a:latin typeface="Segoe UI Semibold"/>
              <a:cs typeface="Segoe UI Semibold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776846" y="3418714"/>
            <a:ext cx="1112520" cy="248126"/>
          </a:xfrm>
          <a:custGeom>
            <a:avLst/>
            <a:gdLst/>
            <a:ahLst/>
            <a:cxnLst/>
            <a:rect l="l" t="t" r="r" b="b"/>
            <a:pathLst>
              <a:path w="1483359" h="330835">
                <a:moveTo>
                  <a:pt x="0" y="330707"/>
                </a:moveTo>
                <a:lnTo>
                  <a:pt x="1482852" y="330707"/>
                </a:lnTo>
                <a:lnTo>
                  <a:pt x="1482852" y="0"/>
                </a:lnTo>
                <a:lnTo>
                  <a:pt x="0" y="0"/>
                </a:lnTo>
                <a:lnTo>
                  <a:pt x="0" y="330707"/>
                </a:lnTo>
                <a:close/>
              </a:path>
            </a:pathLst>
          </a:custGeom>
          <a:solidFill>
            <a:srgbClr val="1D2A3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6776847" y="1609345"/>
            <a:ext cx="344329" cy="248126"/>
          </a:xfrm>
          <a:custGeom>
            <a:avLst/>
            <a:gdLst/>
            <a:ahLst/>
            <a:cxnLst/>
            <a:rect l="l" t="t" r="r" b="b"/>
            <a:pathLst>
              <a:path w="459104" h="330835">
                <a:moveTo>
                  <a:pt x="458724" y="0"/>
                </a:moveTo>
                <a:lnTo>
                  <a:pt x="0" y="0"/>
                </a:lnTo>
                <a:lnTo>
                  <a:pt x="0" y="330708"/>
                </a:lnTo>
                <a:lnTo>
                  <a:pt x="458724" y="330708"/>
                </a:lnTo>
                <a:lnTo>
                  <a:pt x="458724" y="0"/>
                </a:lnTo>
                <a:close/>
              </a:path>
            </a:pathLst>
          </a:custGeom>
          <a:solidFill>
            <a:srgbClr val="1D2A3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6776846" y="2060829"/>
            <a:ext cx="520065" cy="249555"/>
          </a:xfrm>
          <a:custGeom>
            <a:avLst/>
            <a:gdLst/>
            <a:ahLst/>
            <a:cxnLst/>
            <a:rect l="l" t="t" r="r" b="b"/>
            <a:pathLst>
              <a:path w="693420" h="332739">
                <a:moveTo>
                  <a:pt x="693420" y="0"/>
                </a:moveTo>
                <a:lnTo>
                  <a:pt x="0" y="0"/>
                </a:lnTo>
                <a:lnTo>
                  <a:pt x="0" y="332231"/>
                </a:lnTo>
                <a:lnTo>
                  <a:pt x="693420" y="332231"/>
                </a:lnTo>
                <a:lnTo>
                  <a:pt x="693420" y="0"/>
                </a:lnTo>
                <a:close/>
              </a:path>
            </a:pathLst>
          </a:custGeom>
          <a:solidFill>
            <a:srgbClr val="1D2A3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6776847" y="2513457"/>
            <a:ext cx="696277" cy="249555"/>
          </a:xfrm>
          <a:custGeom>
            <a:avLst/>
            <a:gdLst/>
            <a:ahLst/>
            <a:cxnLst/>
            <a:rect l="l" t="t" r="r" b="b"/>
            <a:pathLst>
              <a:path w="928370" h="332739">
                <a:moveTo>
                  <a:pt x="928115" y="0"/>
                </a:moveTo>
                <a:lnTo>
                  <a:pt x="0" y="0"/>
                </a:lnTo>
                <a:lnTo>
                  <a:pt x="0" y="332231"/>
                </a:lnTo>
                <a:lnTo>
                  <a:pt x="928115" y="332231"/>
                </a:lnTo>
                <a:lnTo>
                  <a:pt x="928115" y="0"/>
                </a:lnTo>
                <a:close/>
              </a:path>
            </a:pathLst>
          </a:custGeom>
          <a:solidFill>
            <a:srgbClr val="1D2A3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6776847" y="2966085"/>
            <a:ext cx="1288256" cy="248126"/>
          </a:xfrm>
          <a:custGeom>
            <a:avLst/>
            <a:gdLst/>
            <a:ahLst/>
            <a:cxnLst/>
            <a:rect l="l" t="t" r="r" b="b"/>
            <a:pathLst>
              <a:path w="1717675" h="330835">
                <a:moveTo>
                  <a:pt x="1717548" y="0"/>
                </a:moveTo>
                <a:lnTo>
                  <a:pt x="0" y="0"/>
                </a:lnTo>
                <a:lnTo>
                  <a:pt x="0" y="330708"/>
                </a:lnTo>
                <a:lnTo>
                  <a:pt x="1717548" y="330708"/>
                </a:lnTo>
                <a:lnTo>
                  <a:pt x="1717548" y="0"/>
                </a:lnTo>
                <a:close/>
              </a:path>
            </a:pathLst>
          </a:custGeom>
          <a:solidFill>
            <a:srgbClr val="1D2A3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6776847" y="3870198"/>
            <a:ext cx="1379696" cy="249555"/>
          </a:xfrm>
          <a:custGeom>
            <a:avLst/>
            <a:gdLst/>
            <a:ahLst/>
            <a:cxnLst/>
            <a:rect l="l" t="t" r="r" b="b"/>
            <a:pathLst>
              <a:path w="1839595" h="332739">
                <a:moveTo>
                  <a:pt x="1839468" y="0"/>
                </a:moveTo>
                <a:lnTo>
                  <a:pt x="0" y="0"/>
                </a:lnTo>
                <a:lnTo>
                  <a:pt x="0" y="332232"/>
                </a:lnTo>
                <a:lnTo>
                  <a:pt x="1839468" y="332232"/>
                </a:lnTo>
                <a:lnTo>
                  <a:pt x="1839468" y="0"/>
                </a:lnTo>
                <a:close/>
              </a:path>
            </a:pathLst>
          </a:custGeom>
          <a:solidFill>
            <a:srgbClr val="1D2A3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6776846" y="4322825"/>
            <a:ext cx="816293" cy="249555"/>
          </a:xfrm>
          <a:custGeom>
            <a:avLst/>
            <a:gdLst/>
            <a:ahLst/>
            <a:cxnLst/>
            <a:rect l="l" t="t" r="r" b="b"/>
            <a:pathLst>
              <a:path w="1088390" h="332739">
                <a:moveTo>
                  <a:pt x="1088135" y="0"/>
                </a:moveTo>
                <a:lnTo>
                  <a:pt x="0" y="0"/>
                </a:lnTo>
                <a:lnTo>
                  <a:pt x="0" y="332231"/>
                </a:lnTo>
                <a:lnTo>
                  <a:pt x="1088135" y="332231"/>
                </a:lnTo>
                <a:lnTo>
                  <a:pt x="1088135" y="0"/>
                </a:lnTo>
                <a:close/>
              </a:path>
            </a:pathLst>
          </a:custGeom>
          <a:solidFill>
            <a:srgbClr val="1D2A3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6776846" y="1506474"/>
            <a:ext cx="0" cy="3167539"/>
          </a:xfrm>
          <a:custGeom>
            <a:avLst/>
            <a:gdLst/>
            <a:ahLst/>
            <a:cxnLst/>
            <a:rect l="l" t="t" r="r" b="b"/>
            <a:pathLst>
              <a:path h="4223385">
                <a:moveTo>
                  <a:pt x="0" y="0"/>
                </a:moveTo>
                <a:lnTo>
                  <a:pt x="0" y="4223004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6741414" y="1506474"/>
            <a:ext cx="35719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6741414" y="1959101"/>
            <a:ext cx="35719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6741414" y="2411729"/>
            <a:ext cx="35719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6741414" y="2864358"/>
            <a:ext cx="35719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6741414" y="3315842"/>
            <a:ext cx="35719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6741414" y="3768471"/>
            <a:ext cx="35719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6741414" y="4221099"/>
            <a:ext cx="35719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6741414" y="4673726"/>
            <a:ext cx="35719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 txBox="1"/>
          <p:nvPr/>
        </p:nvSpPr>
        <p:spPr>
          <a:xfrm>
            <a:off x="7170324" y="1654207"/>
            <a:ext cx="178118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30" dirty="0">
                <a:latin typeface="Arial Unicode MS"/>
                <a:cs typeface="Arial Unicode MS"/>
              </a:rPr>
              <a:t>6%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346347" y="2106645"/>
            <a:ext cx="178118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30" dirty="0">
                <a:latin typeface="Arial Unicode MS"/>
                <a:cs typeface="Arial Unicode MS"/>
              </a:rPr>
              <a:t>8%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521893" y="2559273"/>
            <a:ext cx="24336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15" dirty="0">
                <a:latin typeface="Arial Unicode MS"/>
                <a:cs typeface="Arial Unicode MS"/>
              </a:rPr>
              <a:t>11%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113586" y="3011614"/>
            <a:ext cx="24336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15" dirty="0">
                <a:latin typeface="Arial Unicode MS"/>
                <a:cs typeface="Arial Unicode MS"/>
              </a:rPr>
              <a:t>21%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937564" y="3464052"/>
            <a:ext cx="24336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15" dirty="0">
                <a:latin typeface="Arial Unicode MS"/>
                <a:cs typeface="Arial Unicode MS"/>
              </a:rPr>
              <a:t>18%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205025" y="3916489"/>
            <a:ext cx="24336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15" dirty="0">
                <a:latin typeface="Arial Unicode MS"/>
                <a:cs typeface="Arial Unicode MS"/>
              </a:rPr>
              <a:t>22%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641717" y="4368851"/>
            <a:ext cx="24336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15" dirty="0">
                <a:latin typeface="Arial Unicode MS"/>
                <a:cs typeface="Arial Unicode MS"/>
              </a:rPr>
              <a:t>13%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976842" y="1646683"/>
            <a:ext cx="711041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Fåmansbolag</a:t>
            </a:r>
            <a:endParaRPr sz="9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440614" y="2099120"/>
            <a:ext cx="248126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5-10</a:t>
            </a:r>
            <a:endParaRPr sz="9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377083" y="2551462"/>
            <a:ext cx="310991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1</a:t>
            </a:r>
            <a:r>
              <a:rPr sz="900" spc="-11" dirty="0">
                <a:latin typeface="Arial"/>
                <a:cs typeface="Arial"/>
              </a:rPr>
              <a:t>1</a:t>
            </a:r>
            <a:r>
              <a:rPr sz="900" spc="4" dirty="0">
                <a:latin typeface="Arial"/>
                <a:cs typeface="Arial"/>
              </a:rPr>
              <a:t>-</a:t>
            </a:r>
            <a:r>
              <a:rPr sz="900" spc="-11" dirty="0">
                <a:latin typeface="Arial"/>
                <a:cs typeface="Arial"/>
              </a:rPr>
              <a:t>1</a:t>
            </a:r>
            <a:r>
              <a:rPr sz="900" spc="-4" dirty="0">
                <a:latin typeface="Arial"/>
                <a:cs typeface="Arial"/>
              </a:rPr>
              <a:t>9</a:t>
            </a:r>
            <a:endParaRPr sz="9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377083" y="3003899"/>
            <a:ext cx="310991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2</a:t>
            </a:r>
            <a:r>
              <a:rPr sz="900" spc="-11" dirty="0">
                <a:latin typeface="Arial"/>
                <a:cs typeface="Arial"/>
              </a:rPr>
              <a:t>0</a:t>
            </a:r>
            <a:r>
              <a:rPr sz="900" spc="4" dirty="0">
                <a:latin typeface="Arial"/>
                <a:cs typeface="Arial"/>
              </a:rPr>
              <a:t>-</a:t>
            </a:r>
            <a:r>
              <a:rPr sz="900" spc="-11" dirty="0">
                <a:latin typeface="Arial"/>
                <a:cs typeface="Arial"/>
              </a:rPr>
              <a:t>4</a:t>
            </a:r>
            <a:r>
              <a:rPr sz="900" spc="-4" dirty="0">
                <a:latin typeface="Arial"/>
                <a:cs typeface="Arial"/>
              </a:rPr>
              <a:t>9</a:t>
            </a:r>
            <a:endParaRPr sz="9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377083" y="3456241"/>
            <a:ext cx="310991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5</a:t>
            </a:r>
            <a:r>
              <a:rPr sz="900" spc="-11" dirty="0">
                <a:latin typeface="Arial"/>
                <a:cs typeface="Arial"/>
              </a:rPr>
              <a:t>0</a:t>
            </a:r>
            <a:r>
              <a:rPr sz="900" spc="4" dirty="0">
                <a:latin typeface="Arial"/>
                <a:cs typeface="Arial"/>
              </a:rPr>
              <a:t>-</a:t>
            </a:r>
            <a:r>
              <a:rPr sz="900" spc="-11" dirty="0">
                <a:latin typeface="Arial"/>
                <a:cs typeface="Arial"/>
              </a:rPr>
              <a:t>9</a:t>
            </a:r>
            <a:r>
              <a:rPr sz="900" spc="-4" dirty="0">
                <a:latin typeface="Arial"/>
                <a:cs typeface="Arial"/>
              </a:rPr>
              <a:t>9</a:t>
            </a:r>
            <a:endParaRPr sz="9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249734" y="3908870"/>
            <a:ext cx="438150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1</a:t>
            </a:r>
            <a:r>
              <a:rPr sz="900" spc="-11" dirty="0">
                <a:latin typeface="Arial"/>
                <a:cs typeface="Arial"/>
              </a:rPr>
              <a:t>0</a:t>
            </a:r>
            <a:r>
              <a:rPr sz="900" spc="-4" dirty="0">
                <a:latin typeface="Arial"/>
                <a:cs typeface="Arial"/>
              </a:rPr>
              <a:t>0-4</a:t>
            </a:r>
            <a:r>
              <a:rPr sz="900" spc="-11" dirty="0">
                <a:latin typeface="Arial"/>
                <a:cs typeface="Arial"/>
              </a:rPr>
              <a:t>9</a:t>
            </a:r>
            <a:r>
              <a:rPr sz="900" spc="-4" dirty="0">
                <a:latin typeface="Arial"/>
                <a:cs typeface="Arial"/>
              </a:rPr>
              <a:t>9</a:t>
            </a:r>
            <a:endParaRPr sz="9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411849" y="4361308"/>
            <a:ext cx="276701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5</a:t>
            </a:r>
            <a:r>
              <a:rPr sz="900" spc="-11" dirty="0">
                <a:latin typeface="Arial"/>
                <a:cs typeface="Arial"/>
              </a:rPr>
              <a:t>0</a:t>
            </a:r>
            <a:r>
              <a:rPr sz="900" spc="-4" dirty="0">
                <a:latin typeface="Arial"/>
                <a:cs typeface="Arial"/>
              </a:rPr>
              <a:t>0</a:t>
            </a:r>
            <a:r>
              <a:rPr sz="900" dirty="0">
                <a:latin typeface="Arial"/>
                <a:cs typeface="Arial"/>
              </a:rPr>
              <a:t>+</a:t>
            </a:r>
            <a:endParaRPr sz="90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13791" y="4479416"/>
            <a:ext cx="491490" cy="0"/>
          </a:xfrm>
          <a:custGeom>
            <a:avLst/>
            <a:gdLst/>
            <a:ahLst/>
            <a:cxnLst/>
            <a:rect l="l" t="t" r="r" b="b"/>
            <a:pathLst>
              <a:path w="655319">
                <a:moveTo>
                  <a:pt x="0" y="0"/>
                </a:moveTo>
                <a:lnTo>
                  <a:pt x="655320" y="0"/>
                </a:lnTo>
              </a:path>
            </a:pathLst>
          </a:custGeom>
          <a:ln w="27431">
            <a:solidFill>
              <a:srgbClr val="1D2A36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5" name="object 35"/>
          <p:cNvSpPr/>
          <p:nvPr/>
        </p:nvSpPr>
        <p:spPr>
          <a:xfrm>
            <a:off x="1507616" y="4360544"/>
            <a:ext cx="491490" cy="129540"/>
          </a:xfrm>
          <a:custGeom>
            <a:avLst/>
            <a:gdLst/>
            <a:ahLst/>
            <a:cxnLst/>
            <a:rect l="l" t="t" r="r" b="b"/>
            <a:pathLst>
              <a:path w="655319" h="172720">
                <a:moveTo>
                  <a:pt x="655319" y="0"/>
                </a:moveTo>
                <a:lnTo>
                  <a:pt x="0" y="0"/>
                </a:lnTo>
                <a:lnTo>
                  <a:pt x="0" y="172211"/>
                </a:lnTo>
                <a:lnTo>
                  <a:pt x="655319" y="172211"/>
                </a:lnTo>
                <a:lnTo>
                  <a:pt x="655319" y="0"/>
                </a:lnTo>
                <a:close/>
              </a:path>
            </a:pathLst>
          </a:custGeom>
          <a:solidFill>
            <a:srgbClr val="1D2A3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6" name="object 36"/>
          <p:cNvSpPr/>
          <p:nvPr/>
        </p:nvSpPr>
        <p:spPr>
          <a:xfrm>
            <a:off x="2401442" y="3840480"/>
            <a:ext cx="491490" cy="649605"/>
          </a:xfrm>
          <a:custGeom>
            <a:avLst/>
            <a:gdLst/>
            <a:ahLst/>
            <a:cxnLst/>
            <a:rect l="l" t="t" r="r" b="b"/>
            <a:pathLst>
              <a:path w="655320" h="866139">
                <a:moveTo>
                  <a:pt x="655320" y="0"/>
                </a:moveTo>
                <a:lnTo>
                  <a:pt x="0" y="0"/>
                </a:lnTo>
                <a:lnTo>
                  <a:pt x="0" y="865632"/>
                </a:lnTo>
                <a:lnTo>
                  <a:pt x="655320" y="865632"/>
                </a:lnTo>
                <a:lnTo>
                  <a:pt x="655320" y="0"/>
                </a:lnTo>
                <a:close/>
              </a:path>
            </a:pathLst>
          </a:custGeom>
          <a:solidFill>
            <a:srgbClr val="1D2A3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7" name="object 37"/>
          <p:cNvSpPr/>
          <p:nvPr/>
        </p:nvSpPr>
        <p:spPr>
          <a:xfrm>
            <a:off x="3295268" y="3759326"/>
            <a:ext cx="491490" cy="730568"/>
          </a:xfrm>
          <a:custGeom>
            <a:avLst/>
            <a:gdLst/>
            <a:ahLst/>
            <a:cxnLst/>
            <a:rect l="l" t="t" r="r" b="b"/>
            <a:pathLst>
              <a:path w="655320" h="974089">
                <a:moveTo>
                  <a:pt x="655320" y="0"/>
                </a:moveTo>
                <a:lnTo>
                  <a:pt x="0" y="0"/>
                </a:lnTo>
                <a:lnTo>
                  <a:pt x="0" y="973835"/>
                </a:lnTo>
                <a:lnTo>
                  <a:pt x="655320" y="973835"/>
                </a:lnTo>
                <a:lnTo>
                  <a:pt x="655320" y="0"/>
                </a:lnTo>
                <a:close/>
              </a:path>
            </a:pathLst>
          </a:custGeom>
          <a:solidFill>
            <a:srgbClr val="1D2A3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8" name="object 38"/>
          <p:cNvSpPr/>
          <p:nvPr/>
        </p:nvSpPr>
        <p:spPr>
          <a:xfrm>
            <a:off x="4189094" y="4265676"/>
            <a:ext cx="491490" cy="224314"/>
          </a:xfrm>
          <a:custGeom>
            <a:avLst/>
            <a:gdLst/>
            <a:ahLst/>
            <a:cxnLst/>
            <a:rect l="l" t="t" r="r" b="b"/>
            <a:pathLst>
              <a:path w="655320" h="299085">
                <a:moveTo>
                  <a:pt x="655319" y="0"/>
                </a:moveTo>
                <a:lnTo>
                  <a:pt x="0" y="0"/>
                </a:lnTo>
                <a:lnTo>
                  <a:pt x="0" y="298703"/>
                </a:lnTo>
                <a:lnTo>
                  <a:pt x="655319" y="298703"/>
                </a:lnTo>
                <a:lnTo>
                  <a:pt x="655319" y="0"/>
                </a:lnTo>
                <a:close/>
              </a:path>
            </a:pathLst>
          </a:custGeom>
          <a:solidFill>
            <a:srgbClr val="1D2A3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9" name="object 39"/>
          <p:cNvSpPr/>
          <p:nvPr/>
        </p:nvSpPr>
        <p:spPr>
          <a:xfrm>
            <a:off x="412622" y="4489703"/>
            <a:ext cx="4469130" cy="0"/>
          </a:xfrm>
          <a:custGeom>
            <a:avLst/>
            <a:gdLst/>
            <a:ahLst/>
            <a:cxnLst/>
            <a:rect l="l" t="t" r="r" b="b"/>
            <a:pathLst>
              <a:path w="5958840">
                <a:moveTo>
                  <a:pt x="0" y="0"/>
                </a:moveTo>
                <a:lnTo>
                  <a:pt x="595884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0" name="object 40"/>
          <p:cNvSpPr/>
          <p:nvPr/>
        </p:nvSpPr>
        <p:spPr>
          <a:xfrm>
            <a:off x="412622" y="4489703"/>
            <a:ext cx="0" cy="3429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19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1" name="object 41"/>
          <p:cNvSpPr/>
          <p:nvPr/>
        </p:nvSpPr>
        <p:spPr>
          <a:xfrm>
            <a:off x="1306449" y="4489703"/>
            <a:ext cx="0" cy="3429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19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2" name="object 42"/>
          <p:cNvSpPr/>
          <p:nvPr/>
        </p:nvSpPr>
        <p:spPr>
          <a:xfrm>
            <a:off x="2200275" y="4489703"/>
            <a:ext cx="0" cy="3429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19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3" name="object 43"/>
          <p:cNvSpPr/>
          <p:nvPr/>
        </p:nvSpPr>
        <p:spPr>
          <a:xfrm>
            <a:off x="3094100" y="4489703"/>
            <a:ext cx="0" cy="3429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19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4" name="object 44"/>
          <p:cNvSpPr/>
          <p:nvPr/>
        </p:nvSpPr>
        <p:spPr>
          <a:xfrm>
            <a:off x="3987926" y="4489703"/>
            <a:ext cx="0" cy="3429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19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5" name="object 45"/>
          <p:cNvSpPr/>
          <p:nvPr/>
        </p:nvSpPr>
        <p:spPr>
          <a:xfrm>
            <a:off x="4881753" y="4489703"/>
            <a:ext cx="0" cy="3429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19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6" name="object 46"/>
          <p:cNvSpPr txBox="1"/>
          <p:nvPr/>
        </p:nvSpPr>
        <p:spPr>
          <a:xfrm>
            <a:off x="770458" y="4270553"/>
            <a:ext cx="178118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30" dirty="0">
                <a:latin typeface="Arial Unicode MS"/>
                <a:cs typeface="Arial Unicode MS"/>
              </a:rPr>
              <a:t>1%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664494" y="4161283"/>
            <a:ext cx="178118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30" dirty="0">
                <a:latin typeface="Arial Unicode MS"/>
                <a:cs typeface="Arial Unicode MS"/>
              </a:rPr>
              <a:t>7%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525459" y="3641407"/>
            <a:ext cx="24336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15" dirty="0">
                <a:latin typeface="Arial Unicode MS"/>
                <a:cs typeface="Arial Unicode MS"/>
              </a:rPr>
              <a:t>37%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419665" y="3560540"/>
            <a:ext cx="24336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15" dirty="0">
                <a:latin typeface="Arial Unicode MS"/>
                <a:cs typeface="Arial Unicode MS"/>
              </a:rPr>
              <a:t>42%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313778" y="4066222"/>
            <a:ext cx="24336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15" dirty="0">
                <a:latin typeface="Arial Unicode MS"/>
                <a:cs typeface="Arial Unicode MS"/>
              </a:rPr>
              <a:t>13%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71678" y="4540072"/>
            <a:ext cx="774858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Yngre än 30</a:t>
            </a:r>
            <a:r>
              <a:rPr sz="900" spc="-41" dirty="0">
                <a:latin typeface="Arial"/>
                <a:cs typeface="Arial"/>
              </a:rPr>
              <a:t> </a:t>
            </a:r>
            <a:r>
              <a:rPr sz="900" spc="-4" dirty="0">
                <a:latin typeface="Arial"/>
                <a:cs typeface="Arial"/>
              </a:rPr>
              <a:t>år</a:t>
            </a:r>
            <a:endParaRPr sz="9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531049" y="4540072"/>
            <a:ext cx="444341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30-39</a:t>
            </a:r>
            <a:r>
              <a:rPr sz="900" spc="-49" dirty="0">
                <a:latin typeface="Arial"/>
                <a:cs typeface="Arial"/>
              </a:rPr>
              <a:t> </a:t>
            </a:r>
            <a:r>
              <a:rPr sz="900" spc="-4" dirty="0">
                <a:latin typeface="Arial"/>
                <a:cs typeface="Arial"/>
              </a:rPr>
              <a:t>år</a:t>
            </a:r>
            <a:endParaRPr sz="9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425066" y="4540072"/>
            <a:ext cx="444341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40-49</a:t>
            </a:r>
            <a:r>
              <a:rPr sz="900" spc="-49" dirty="0">
                <a:latin typeface="Arial"/>
                <a:cs typeface="Arial"/>
              </a:rPr>
              <a:t> </a:t>
            </a:r>
            <a:r>
              <a:rPr sz="900" spc="-4" dirty="0">
                <a:latin typeface="Arial"/>
                <a:cs typeface="Arial"/>
              </a:rPr>
              <a:t>år</a:t>
            </a:r>
            <a:endParaRPr sz="9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319367" y="4540072"/>
            <a:ext cx="444341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50-59</a:t>
            </a:r>
            <a:r>
              <a:rPr sz="900" spc="-49" dirty="0">
                <a:latin typeface="Arial"/>
                <a:cs typeface="Arial"/>
              </a:rPr>
              <a:t> </a:t>
            </a:r>
            <a:r>
              <a:rPr sz="900" spc="-4" dirty="0">
                <a:latin typeface="Arial"/>
                <a:cs typeface="Arial"/>
              </a:rPr>
              <a:t>år</a:t>
            </a:r>
            <a:endParaRPr sz="9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029171" y="4540072"/>
            <a:ext cx="812959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dirty="0">
                <a:latin typeface="Arial"/>
                <a:cs typeface="Arial"/>
              </a:rPr>
              <a:t>60 år </a:t>
            </a:r>
            <a:r>
              <a:rPr sz="900" spc="-4" dirty="0">
                <a:latin typeface="Arial"/>
                <a:cs typeface="Arial"/>
              </a:rPr>
              <a:t>eller</a:t>
            </a:r>
            <a:r>
              <a:rPr sz="900" spc="-64" dirty="0">
                <a:latin typeface="Arial"/>
                <a:cs typeface="Arial"/>
              </a:rPr>
              <a:t> </a:t>
            </a:r>
            <a:r>
              <a:rPr sz="900" spc="-4" dirty="0">
                <a:latin typeface="Arial"/>
                <a:cs typeface="Arial"/>
              </a:rPr>
              <a:t>äldre</a:t>
            </a:r>
            <a:endParaRPr sz="9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454783" y="3070859"/>
            <a:ext cx="484823" cy="2404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500" b="1" spc="-4" dirty="0">
                <a:latin typeface="Segoe UI Semibold"/>
                <a:cs typeface="Segoe UI Semibold"/>
              </a:rPr>
              <a:t>Ålder</a:t>
            </a:r>
            <a:endParaRPr sz="1500">
              <a:latin typeface="Segoe UI Semibold"/>
              <a:cs typeface="Segoe UI Semibold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526923" y="2399158"/>
            <a:ext cx="413861" cy="88106"/>
          </a:xfrm>
          <a:custGeom>
            <a:avLst/>
            <a:gdLst/>
            <a:ahLst/>
            <a:cxnLst/>
            <a:rect l="l" t="t" r="r" b="b"/>
            <a:pathLst>
              <a:path w="551815" h="117475">
                <a:moveTo>
                  <a:pt x="551688" y="0"/>
                </a:moveTo>
                <a:lnTo>
                  <a:pt x="0" y="0"/>
                </a:lnTo>
                <a:lnTo>
                  <a:pt x="0" y="117348"/>
                </a:lnTo>
                <a:lnTo>
                  <a:pt x="551688" y="117348"/>
                </a:lnTo>
                <a:lnTo>
                  <a:pt x="551688" y="0"/>
                </a:lnTo>
                <a:close/>
              </a:path>
            </a:pathLst>
          </a:custGeom>
          <a:solidFill>
            <a:srgbClr val="00548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8" name="object 58"/>
          <p:cNvSpPr/>
          <p:nvPr/>
        </p:nvSpPr>
        <p:spPr>
          <a:xfrm>
            <a:off x="1281304" y="1841373"/>
            <a:ext cx="413861" cy="645795"/>
          </a:xfrm>
          <a:custGeom>
            <a:avLst/>
            <a:gdLst/>
            <a:ahLst/>
            <a:cxnLst/>
            <a:rect l="l" t="t" r="r" b="b"/>
            <a:pathLst>
              <a:path w="551814" h="861060">
                <a:moveTo>
                  <a:pt x="551688" y="0"/>
                </a:moveTo>
                <a:lnTo>
                  <a:pt x="0" y="0"/>
                </a:lnTo>
                <a:lnTo>
                  <a:pt x="0" y="861060"/>
                </a:lnTo>
                <a:lnTo>
                  <a:pt x="551688" y="861060"/>
                </a:lnTo>
                <a:lnTo>
                  <a:pt x="551688" y="0"/>
                </a:lnTo>
                <a:close/>
              </a:path>
            </a:pathLst>
          </a:custGeom>
          <a:solidFill>
            <a:srgbClr val="00548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9" name="object 59"/>
          <p:cNvSpPr/>
          <p:nvPr/>
        </p:nvSpPr>
        <p:spPr>
          <a:xfrm>
            <a:off x="2034540" y="2468309"/>
            <a:ext cx="415290" cy="0"/>
          </a:xfrm>
          <a:custGeom>
            <a:avLst/>
            <a:gdLst/>
            <a:ahLst/>
            <a:cxnLst/>
            <a:rect l="l" t="t" r="r" b="b"/>
            <a:pathLst>
              <a:path w="553720">
                <a:moveTo>
                  <a:pt x="0" y="0"/>
                </a:moveTo>
                <a:lnTo>
                  <a:pt x="553212" y="0"/>
                </a:lnTo>
              </a:path>
            </a:pathLst>
          </a:custGeom>
          <a:ln w="50291">
            <a:solidFill>
              <a:srgbClr val="005486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0" name="object 60"/>
          <p:cNvSpPr/>
          <p:nvPr/>
        </p:nvSpPr>
        <p:spPr>
          <a:xfrm>
            <a:off x="2788919" y="2348865"/>
            <a:ext cx="415290" cy="138589"/>
          </a:xfrm>
          <a:custGeom>
            <a:avLst/>
            <a:gdLst/>
            <a:ahLst/>
            <a:cxnLst/>
            <a:rect l="l" t="t" r="r" b="b"/>
            <a:pathLst>
              <a:path w="553720" h="184785">
                <a:moveTo>
                  <a:pt x="553212" y="0"/>
                </a:moveTo>
                <a:lnTo>
                  <a:pt x="0" y="0"/>
                </a:lnTo>
                <a:lnTo>
                  <a:pt x="0" y="184403"/>
                </a:lnTo>
                <a:lnTo>
                  <a:pt x="553212" y="184403"/>
                </a:lnTo>
                <a:lnTo>
                  <a:pt x="553212" y="0"/>
                </a:lnTo>
                <a:close/>
              </a:path>
            </a:pathLst>
          </a:custGeom>
          <a:solidFill>
            <a:srgbClr val="00548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1" name="object 61"/>
          <p:cNvSpPr/>
          <p:nvPr/>
        </p:nvSpPr>
        <p:spPr>
          <a:xfrm>
            <a:off x="3543300" y="2338578"/>
            <a:ext cx="415290" cy="148590"/>
          </a:xfrm>
          <a:custGeom>
            <a:avLst/>
            <a:gdLst/>
            <a:ahLst/>
            <a:cxnLst/>
            <a:rect l="l" t="t" r="r" b="b"/>
            <a:pathLst>
              <a:path w="553720" h="198120">
                <a:moveTo>
                  <a:pt x="553212" y="0"/>
                </a:moveTo>
                <a:lnTo>
                  <a:pt x="0" y="0"/>
                </a:lnTo>
                <a:lnTo>
                  <a:pt x="0" y="198120"/>
                </a:lnTo>
                <a:lnTo>
                  <a:pt x="553212" y="198120"/>
                </a:lnTo>
                <a:lnTo>
                  <a:pt x="553212" y="0"/>
                </a:lnTo>
                <a:close/>
              </a:path>
            </a:pathLst>
          </a:custGeom>
          <a:solidFill>
            <a:srgbClr val="00548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2" name="object 62"/>
          <p:cNvSpPr/>
          <p:nvPr/>
        </p:nvSpPr>
        <p:spPr>
          <a:xfrm>
            <a:off x="4297680" y="2414016"/>
            <a:ext cx="415290" cy="73343"/>
          </a:xfrm>
          <a:custGeom>
            <a:avLst/>
            <a:gdLst/>
            <a:ahLst/>
            <a:cxnLst/>
            <a:rect l="l" t="t" r="r" b="b"/>
            <a:pathLst>
              <a:path w="553720" h="97789">
                <a:moveTo>
                  <a:pt x="553212" y="0"/>
                </a:moveTo>
                <a:lnTo>
                  <a:pt x="0" y="0"/>
                </a:lnTo>
                <a:lnTo>
                  <a:pt x="0" y="97536"/>
                </a:lnTo>
                <a:lnTo>
                  <a:pt x="553212" y="97536"/>
                </a:lnTo>
                <a:lnTo>
                  <a:pt x="553212" y="0"/>
                </a:lnTo>
                <a:close/>
              </a:path>
            </a:pathLst>
          </a:custGeom>
          <a:solidFill>
            <a:srgbClr val="00548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3" name="object 63"/>
          <p:cNvSpPr/>
          <p:nvPr/>
        </p:nvSpPr>
        <p:spPr>
          <a:xfrm>
            <a:off x="356615" y="2487167"/>
            <a:ext cx="4526280" cy="0"/>
          </a:xfrm>
          <a:custGeom>
            <a:avLst/>
            <a:gdLst/>
            <a:ahLst/>
            <a:cxnLst/>
            <a:rect l="l" t="t" r="r" b="b"/>
            <a:pathLst>
              <a:path w="6035040">
                <a:moveTo>
                  <a:pt x="0" y="0"/>
                </a:moveTo>
                <a:lnTo>
                  <a:pt x="603504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4" name="object 64"/>
          <p:cNvSpPr/>
          <p:nvPr/>
        </p:nvSpPr>
        <p:spPr>
          <a:xfrm>
            <a:off x="356615" y="2487167"/>
            <a:ext cx="0" cy="3429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2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5" name="object 65"/>
          <p:cNvSpPr/>
          <p:nvPr/>
        </p:nvSpPr>
        <p:spPr>
          <a:xfrm>
            <a:off x="1110995" y="2487167"/>
            <a:ext cx="0" cy="3429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2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6" name="object 66"/>
          <p:cNvSpPr/>
          <p:nvPr/>
        </p:nvSpPr>
        <p:spPr>
          <a:xfrm>
            <a:off x="1865375" y="2487167"/>
            <a:ext cx="0" cy="3429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2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7" name="object 67"/>
          <p:cNvSpPr/>
          <p:nvPr/>
        </p:nvSpPr>
        <p:spPr>
          <a:xfrm>
            <a:off x="2619756" y="2487167"/>
            <a:ext cx="0" cy="3429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2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8" name="object 68"/>
          <p:cNvSpPr/>
          <p:nvPr/>
        </p:nvSpPr>
        <p:spPr>
          <a:xfrm>
            <a:off x="3374135" y="2487167"/>
            <a:ext cx="0" cy="3429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2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9" name="object 69"/>
          <p:cNvSpPr/>
          <p:nvPr/>
        </p:nvSpPr>
        <p:spPr>
          <a:xfrm>
            <a:off x="4128516" y="2487167"/>
            <a:ext cx="0" cy="3429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2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0" name="object 70"/>
          <p:cNvSpPr/>
          <p:nvPr/>
        </p:nvSpPr>
        <p:spPr>
          <a:xfrm>
            <a:off x="4882896" y="2487167"/>
            <a:ext cx="0" cy="3429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2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1" name="object 71"/>
          <p:cNvSpPr txBox="1"/>
          <p:nvPr/>
        </p:nvSpPr>
        <p:spPr>
          <a:xfrm>
            <a:off x="644956" y="2200085"/>
            <a:ext cx="178118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30" dirty="0">
                <a:latin typeface="Arial Unicode MS"/>
                <a:cs typeface="Arial Unicode MS"/>
              </a:rPr>
              <a:t>8%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4045172" y="4921543"/>
            <a:ext cx="1053465" cy="180819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9525">
              <a:spcBef>
                <a:spcPts val="150"/>
              </a:spcBef>
            </a:pPr>
            <a:r>
              <a:rPr sz="1050" spc="41" dirty="0">
                <a:solidFill>
                  <a:srgbClr val="7E7E7E"/>
                </a:solidFill>
                <a:latin typeface="Calibri"/>
                <a:cs typeface="Calibri"/>
              </a:rPr>
              <a:t>Ledarkollen</a:t>
            </a:r>
            <a:r>
              <a:rPr sz="1050" spc="-19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050" spc="68" dirty="0">
                <a:solidFill>
                  <a:srgbClr val="7E7E7E"/>
                </a:solidFill>
                <a:latin typeface="Calibri"/>
                <a:cs typeface="Calibri"/>
              </a:rPr>
              <a:t>2019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366170" y="1641157"/>
            <a:ext cx="24336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15" dirty="0">
                <a:latin typeface="Arial Unicode MS"/>
                <a:cs typeface="Arial Unicode MS"/>
              </a:rPr>
              <a:t>57%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153698" y="2249710"/>
            <a:ext cx="178118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30" dirty="0">
                <a:latin typeface="Arial Unicode MS"/>
                <a:cs typeface="Arial Unicode MS"/>
              </a:rPr>
              <a:t>3%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2874930" y="2149126"/>
            <a:ext cx="24336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15" dirty="0">
                <a:latin typeface="Arial Unicode MS"/>
                <a:cs typeface="Arial Unicode MS"/>
              </a:rPr>
              <a:t>12%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629310" y="2138839"/>
            <a:ext cx="24336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15" dirty="0">
                <a:latin typeface="Arial Unicode MS"/>
                <a:cs typeface="Arial Unicode MS"/>
              </a:rPr>
              <a:t>13%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4416837" y="2214563"/>
            <a:ext cx="178118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30" dirty="0">
                <a:latin typeface="Arial Unicode MS"/>
                <a:cs typeface="Arial Unicode MS"/>
              </a:rPr>
              <a:t>6%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501853" y="2536888"/>
            <a:ext cx="463868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Fyrbodal</a:t>
            </a:r>
            <a:endParaRPr sz="900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240441" y="2536888"/>
            <a:ext cx="495776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Göteborg</a:t>
            </a:r>
            <a:endParaRPr sz="900">
              <a:latin typeface="Arial"/>
              <a:cs typeface="Aria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2039207" y="2536888"/>
            <a:ext cx="40719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Halla</a:t>
            </a:r>
            <a:r>
              <a:rPr sz="900" dirty="0">
                <a:latin typeface="Arial"/>
                <a:cs typeface="Arial"/>
              </a:rPr>
              <a:t>n</a:t>
            </a:r>
            <a:r>
              <a:rPr sz="900" spc="-4" dirty="0">
                <a:latin typeface="Arial"/>
                <a:cs typeface="Arial"/>
              </a:rPr>
              <a:t>d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2758630" y="2536888"/>
            <a:ext cx="476726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Sjuhärad</a:t>
            </a:r>
            <a:endParaRPr sz="900">
              <a:latin typeface="Arial"/>
              <a:cs typeface="Aria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3478244" y="2536888"/>
            <a:ext cx="546735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Skaraborg</a:t>
            </a:r>
            <a:endParaRPr sz="900">
              <a:latin typeface="Arial"/>
              <a:cs typeface="Aria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4330923" y="2536888"/>
            <a:ext cx="35004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dirty="0">
                <a:latin typeface="Arial"/>
                <a:cs typeface="Arial"/>
              </a:rPr>
              <a:t>A</a:t>
            </a:r>
            <a:r>
              <a:rPr sz="900" spc="-11" dirty="0">
                <a:latin typeface="Arial"/>
                <a:cs typeface="Arial"/>
              </a:rPr>
              <a:t>n</a:t>
            </a:r>
            <a:r>
              <a:rPr sz="900" spc="-4" dirty="0">
                <a:latin typeface="Arial"/>
                <a:cs typeface="Arial"/>
              </a:rPr>
              <a:t>nan</a:t>
            </a:r>
            <a:endParaRPr sz="900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1988248" y="1014602"/>
            <a:ext cx="1418273" cy="2409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500" b="1" spc="-4" dirty="0">
                <a:solidFill>
                  <a:schemeClr val="bg2"/>
                </a:solidFill>
                <a:latin typeface="Segoe UI Semibold"/>
                <a:cs typeface="Segoe UI Semibold"/>
              </a:rPr>
              <a:t>Geografisk</a:t>
            </a:r>
            <a:r>
              <a:rPr sz="1500" b="1" spc="-53" dirty="0">
                <a:solidFill>
                  <a:schemeClr val="bg2"/>
                </a:solidFill>
                <a:latin typeface="Segoe UI Semibold"/>
                <a:cs typeface="Segoe UI Semibold"/>
              </a:rPr>
              <a:t> </a:t>
            </a:r>
            <a:r>
              <a:rPr sz="1500" b="1" dirty="0">
                <a:solidFill>
                  <a:schemeClr val="bg2"/>
                </a:solidFill>
                <a:latin typeface="Segoe UI Semibold"/>
                <a:cs typeface="Segoe UI Semibold"/>
              </a:rPr>
              <a:t>plats</a:t>
            </a:r>
            <a:endParaRPr sz="1500" dirty="0">
              <a:solidFill>
                <a:schemeClr val="bg2"/>
              </a:solidFill>
              <a:latin typeface="Segoe UI Semibold"/>
              <a:cs typeface="Segoe UI Semibol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2" y="241745"/>
            <a:ext cx="2094548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5" dirty="0">
                <a:solidFill>
                  <a:schemeClr val="bg2"/>
                </a:solidFill>
              </a:rPr>
              <a:t>Respondenter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50570" y="1710880"/>
            <a:ext cx="614363" cy="994886"/>
          </a:xfrm>
          <a:custGeom>
            <a:avLst/>
            <a:gdLst/>
            <a:ahLst/>
            <a:cxnLst/>
            <a:rect l="l" t="t" r="r" b="b"/>
            <a:pathLst>
              <a:path w="819150" h="1326514">
                <a:moveTo>
                  <a:pt x="0" y="0"/>
                </a:moveTo>
                <a:lnTo>
                  <a:pt x="0" y="818896"/>
                </a:lnTo>
                <a:lnTo>
                  <a:pt x="642620" y="1326514"/>
                </a:lnTo>
                <a:lnTo>
                  <a:pt x="672459" y="1286238"/>
                </a:lnTo>
                <a:lnTo>
                  <a:pt x="699671" y="1244398"/>
                </a:lnTo>
                <a:lnTo>
                  <a:pt x="724211" y="1201124"/>
                </a:lnTo>
                <a:lnTo>
                  <a:pt x="746034" y="1156545"/>
                </a:lnTo>
                <a:lnTo>
                  <a:pt x="765093" y="1110792"/>
                </a:lnTo>
                <a:lnTo>
                  <a:pt x="781344" y="1063995"/>
                </a:lnTo>
                <a:lnTo>
                  <a:pt x="794742" y="1016284"/>
                </a:lnTo>
                <a:lnTo>
                  <a:pt x="805241" y="967789"/>
                </a:lnTo>
                <a:lnTo>
                  <a:pt x="812797" y="918639"/>
                </a:lnTo>
                <a:lnTo>
                  <a:pt x="817363" y="868964"/>
                </a:lnTo>
                <a:lnTo>
                  <a:pt x="818896" y="818896"/>
                </a:lnTo>
                <a:lnTo>
                  <a:pt x="817505" y="770781"/>
                </a:lnTo>
                <a:lnTo>
                  <a:pt x="813386" y="723398"/>
                </a:lnTo>
                <a:lnTo>
                  <a:pt x="806614" y="676824"/>
                </a:lnTo>
                <a:lnTo>
                  <a:pt x="797267" y="631135"/>
                </a:lnTo>
                <a:lnTo>
                  <a:pt x="785421" y="586409"/>
                </a:lnTo>
                <a:lnTo>
                  <a:pt x="771153" y="542722"/>
                </a:lnTo>
                <a:lnTo>
                  <a:pt x="754540" y="500151"/>
                </a:lnTo>
                <a:lnTo>
                  <a:pt x="735659" y="458773"/>
                </a:lnTo>
                <a:lnTo>
                  <a:pt x="714586" y="418665"/>
                </a:lnTo>
                <a:lnTo>
                  <a:pt x="691399" y="379902"/>
                </a:lnTo>
                <a:lnTo>
                  <a:pt x="666174" y="342564"/>
                </a:lnTo>
                <a:lnTo>
                  <a:pt x="638988" y="306725"/>
                </a:lnTo>
                <a:lnTo>
                  <a:pt x="609918" y="272463"/>
                </a:lnTo>
                <a:lnTo>
                  <a:pt x="579040" y="239855"/>
                </a:lnTo>
                <a:lnTo>
                  <a:pt x="546432" y="208977"/>
                </a:lnTo>
                <a:lnTo>
                  <a:pt x="512170" y="179907"/>
                </a:lnTo>
                <a:lnTo>
                  <a:pt x="476331" y="152721"/>
                </a:lnTo>
                <a:lnTo>
                  <a:pt x="438993" y="127496"/>
                </a:lnTo>
                <a:lnTo>
                  <a:pt x="400230" y="104309"/>
                </a:lnTo>
                <a:lnTo>
                  <a:pt x="360122" y="83236"/>
                </a:lnTo>
                <a:lnTo>
                  <a:pt x="318744" y="64355"/>
                </a:lnTo>
                <a:lnTo>
                  <a:pt x="276173" y="47742"/>
                </a:lnTo>
                <a:lnTo>
                  <a:pt x="232486" y="33474"/>
                </a:lnTo>
                <a:lnTo>
                  <a:pt x="187760" y="21628"/>
                </a:lnTo>
                <a:lnTo>
                  <a:pt x="142071" y="12281"/>
                </a:lnTo>
                <a:lnTo>
                  <a:pt x="95497" y="5509"/>
                </a:lnTo>
                <a:lnTo>
                  <a:pt x="48114" y="1390"/>
                </a:lnTo>
                <a:lnTo>
                  <a:pt x="0" y="0"/>
                </a:lnTo>
                <a:close/>
              </a:path>
            </a:pathLst>
          </a:custGeom>
          <a:solidFill>
            <a:srgbClr val="1D2A3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6236366" y="1710880"/>
            <a:ext cx="1096328" cy="1228725"/>
          </a:xfrm>
          <a:custGeom>
            <a:avLst/>
            <a:gdLst/>
            <a:ahLst/>
            <a:cxnLst/>
            <a:rect l="l" t="t" r="r" b="b"/>
            <a:pathLst>
              <a:path w="1461770" h="1638300">
                <a:moveTo>
                  <a:pt x="807000" y="0"/>
                </a:moveTo>
                <a:lnTo>
                  <a:pt x="757962" y="2178"/>
                </a:lnTo>
                <a:lnTo>
                  <a:pt x="709424" y="7253"/>
                </a:lnTo>
                <a:lnTo>
                  <a:pt x="661503" y="15169"/>
                </a:lnTo>
                <a:lnTo>
                  <a:pt x="614312" y="25870"/>
                </a:lnTo>
                <a:lnTo>
                  <a:pt x="567967" y="39299"/>
                </a:lnTo>
                <a:lnTo>
                  <a:pt x="522583" y="55400"/>
                </a:lnTo>
                <a:lnTo>
                  <a:pt x="478274" y="74117"/>
                </a:lnTo>
                <a:lnTo>
                  <a:pt x="435156" y="95393"/>
                </a:lnTo>
                <a:lnTo>
                  <a:pt x="393344" y="119173"/>
                </a:lnTo>
                <a:lnTo>
                  <a:pt x="352952" y="145400"/>
                </a:lnTo>
                <a:lnTo>
                  <a:pt x="314095" y="174019"/>
                </a:lnTo>
                <a:lnTo>
                  <a:pt x="276888" y="204971"/>
                </a:lnTo>
                <a:lnTo>
                  <a:pt x="241446" y="238203"/>
                </a:lnTo>
                <a:lnTo>
                  <a:pt x="207885" y="273657"/>
                </a:lnTo>
                <a:lnTo>
                  <a:pt x="176318" y="311276"/>
                </a:lnTo>
                <a:lnTo>
                  <a:pt x="147576" y="349890"/>
                </a:lnTo>
                <a:lnTo>
                  <a:pt x="121431" y="389621"/>
                </a:lnTo>
                <a:lnTo>
                  <a:pt x="97870" y="430361"/>
                </a:lnTo>
                <a:lnTo>
                  <a:pt x="76881" y="472004"/>
                </a:lnTo>
                <a:lnTo>
                  <a:pt x="58450" y="514441"/>
                </a:lnTo>
                <a:lnTo>
                  <a:pt x="42565" y="557564"/>
                </a:lnTo>
                <a:lnTo>
                  <a:pt x="29212" y="601265"/>
                </a:lnTo>
                <a:lnTo>
                  <a:pt x="18380" y="645437"/>
                </a:lnTo>
                <a:lnTo>
                  <a:pt x="10056" y="689971"/>
                </a:lnTo>
                <a:lnTo>
                  <a:pt x="4226" y="734760"/>
                </a:lnTo>
                <a:lnTo>
                  <a:pt x="878" y="779696"/>
                </a:lnTo>
                <a:lnTo>
                  <a:pt x="0" y="824670"/>
                </a:lnTo>
                <a:lnTo>
                  <a:pt x="1577" y="869576"/>
                </a:lnTo>
                <a:lnTo>
                  <a:pt x="5598" y="914304"/>
                </a:lnTo>
                <a:lnTo>
                  <a:pt x="12050" y="958748"/>
                </a:lnTo>
                <a:lnTo>
                  <a:pt x="20920" y="1002799"/>
                </a:lnTo>
                <a:lnTo>
                  <a:pt x="32196" y="1046350"/>
                </a:lnTo>
                <a:lnTo>
                  <a:pt x="45864" y="1089292"/>
                </a:lnTo>
                <a:lnTo>
                  <a:pt x="61911" y="1131518"/>
                </a:lnTo>
                <a:lnTo>
                  <a:pt x="80326" y="1172920"/>
                </a:lnTo>
                <a:lnTo>
                  <a:pt x="101094" y="1213389"/>
                </a:lnTo>
                <a:lnTo>
                  <a:pt x="124204" y="1252819"/>
                </a:lnTo>
                <a:lnTo>
                  <a:pt x="149643" y="1291101"/>
                </a:lnTo>
                <a:lnTo>
                  <a:pt x="177398" y="1328127"/>
                </a:lnTo>
                <a:lnTo>
                  <a:pt x="207455" y="1363789"/>
                </a:lnTo>
                <a:lnTo>
                  <a:pt x="239855" y="1398028"/>
                </a:lnTo>
                <a:lnTo>
                  <a:pt x="274429" y="1430591"/>
                </a:lnTo>
                <a:lnTo>
                  <a:pt x="311319" y="1461515"/>
                </a:lnTo>
                <a:lnTo>
                  <a:pt x="349945" y="1490245"/>
                </a:lnTo>
                <a:lnTo>
                  <a:pt x="389688" y="1516379"/>
                </a:lnTo>
                <a:lnTo>
                  <a:pt x="430440" y="1539931"/>
                </a:lnTo>
                <a:lnTo>
                  <a:pt x="472093" y="1560913"/>
                </a:lnTo>
                <a:lnTo>
                  <a:pt x="514539" y="1579338"/>
                </a:lnTo>
                <a:lnTo>
                  <a:pt x="557671" y="1595219"/>
                </a:lnTo>
                <a:lnTo>
                  <a:pt x="601379" y="1608568"/>
                </a:lnTo>
                <a:lnTo>
                  <a:pt x="645557" y="1619398"/>
                </a:lnTo>
                <a:lnTo>
                  <a:pt x="690097" y="1627721"/>
                </a:lnTo>
                <a:lnTo>
                  <a:pt x="734890" y="1633551"/>
                </a:lnTo>
                <a:lnTo>
                  <a:pt x="779829" y="1636900"/>
                </a:lnTo>
                <a:lnTo>
                  <a:pt x="824806" y="1637781"/>
                </a:lnTo>
                <a:lnTo>
                  <a:pt x="869713" y="1636206"/>
                </a:lnTo>
                <a:lnTo>
                  <a:pt x="914442" y="1632188"/>
                </a:lnTo>
                <a:lnTo>
                  <a:pt x="958885" y="1625739"/>
                </a:lnTo>
                <a:lnTo>
                  <a:pt x="1002935" y="1616873"/>
                </a:lnTo>
                <a:lnTo>
                  <a:pt x="1046483" y="1605602"/>
                </a:lnTo>
                <a:lnTo>
                  <a:pt x="1089422" y="1591939"/>
                </a:lnTo>
                <a:lnTo>
                  <a:pt x="1131644" y="1575896"/>
                </a:lnTo>
                <a:lnTo>
                  <a:pt x="1173040" y="1557486"/>
                </a:lnTo>
                <a:lnTo>
                  <a:pt x="1213503" y="1536721"/>
                </a:lnTo>
                <a:lnTo>
                  <a:pt x="1252926" y="1513615"/>
                </a:lnTo>
                <a:lnTo>
                  <a:pt x="1291199" y="1488180"/>
                </a:lnTo>
                <a:lnTo>
                  <a:pt x="1328216" y="1460429"/>
                </a:lnTo>
                <a:lnTo>
                  <a:pt x="1363868" y="1430374"/>
                </a:lnTo>
                <a:lnTo>
                  <a:pt x="1398093" y="1397980"/>
                </a:lnTo>
                <a:lnTo>
                  <a:pt x="1430647" y="1363404"/>
                </a:lnTo>
                <a:lnTo>
                  <a:pt x="1461558" y="1326514"/>
                </a:lnTo>
                <a:lnTo>
                  <a:pt x="818938" y="818896"/>
                </a:lnTo>
                <a:lnTo>
                  <a:pt x="807000" y="0"/>
                </a:lnTo>
                <a:close/>
              </a:path>
            </a:pathLst>
          </a:custGeom>
          <a:solidFill>
            <a:srgbClr val="00548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6846094" y="1710880"/>
            <a:ext cx="0" cy="614363"/>
          </a:xfrm>
          <a:custGeom>
            <a:avLst/>
            <a:gdLst/>
            <a:ahLst/>
            <a:cxnLst/>
            <a:rect l="l" t="t" r="r" b="b"/>
            <a:pathLst>
              <a:path h="819150">
                <a:moveTo>
                  <a:pt x="0" y="0"/>
                </a:moveTo>
                <a:lnTo>
                  <a:pt x="0" y="818896"/>
                </a:lnTo>
              </a:path>
            </a:pathLst>
          </a:custGeom>
          <a:ln w="11938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 txBox="1"/>
          <p:nvPr/>
        </p:nvSpPr>
        <p:spPr>
          <a:xfrm>
            <a:off x="7454074" y="1905000"/>
            <a:ext cx="282893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-11" dirty="0">
                <a:latin typeface="Arial Unicode MS"/>
                <a:cs typeface="Arial Unicode MS"/>
              </a:rPr>
              <a:t>36%</a:t>
            </a:r>
            <a:endParaRPr sz="1050">
              <a:latin typeface="Arial Unicode MS"/>
              <a:cs typeface="Arial Unicode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68364" y="2569083"/>
            <a:ext cx="282893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-11" dirty="0">
                <a:latin typeface="Arial Unicode MS"/>
                <a:cs typeface="Arial Unicode MS"/>
              </a:rPr>
              <a:t>64%</a:t>
            </a:r>
            <a:endParaRPr sz="1050">
              <a:latin typeface="Arial Unicode MS"/>
              <a:cs typeface="Arial Unicode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41700" y="1490567"/>
            <a:ext cx="206216" cy="17168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050" spc="-26" dirty="0">
                <a:latin typeface="Arial Unicode MS"/>
                <a:cs typeface="Arial Unicode MS"/>
              </a:rPr>
              <a:t>0%</a:t>
            </a:r>
            <a:endParaRPr sz="1050">
              <a:latin typeface="Arial Unicode MS"/>
              <a:cs typeface="Arial Unicode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118729" y="2045970"/>
            <a:ext cx="58579" cy="57150"/>
          </a:xfrm>
          <a:custGeom>
            <a:avLst/>
            <a:gdLst/>
            <a:ahLst/>
            <a:cxnLst/>
            <a:rect l="l" t="t" r="r" b="b"/>
            <a:pathLst>
              <a:path w="78104" h="76200">
                <a:moveTo>
                  <a:pt x="0" y="76200"/>
                </a:moveTo>
                <a:lnTo>
                  <a:pt x="77724" y="76200"/>
                </a:lnTo>
                <a:lnTo>
                  <a:pt x="77724" y="0"/>
                </a:lnTo>
                <a:lnTo>
                  <a:pt x="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1D2A3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 txBox="1"/>
          <p:nvPr/>
        </p:nvSpPr>
        <p:spPr>
          <a:xfrm>
            <a:off x="8193595" y="1987963"/>
            <a:ext cx="368618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dirty="0">
                <a:latin typeface="Arial"/>
                <a:cs typeface="Arial"/>
              </a:rPr>
              <a:t>K</a:t>
            </a:r>
            <a:r>
              <a:rPr sz="900" spc="-4" dirty="0">
                <a:latin typeface="Arial"/>
                <a:cs typeface="Arial"/>
              </a:rPr>
              <a:t>vin</a:t>
            </a:r>
            <a:r>
              <a:rPr sz="900" spc="-8" dirty="0">
                <a:latin typeface="Arial"/>
                <a:cs typeface="Arial"/>
              </a:rPr>
              <a:t>n</a:t>
            </a:r>
            <a:r>
              <a:rPr sz="900" spc="-4" dirty="0">
                <a:latin typeface="Arial"/>
                <a:cs typeface="Arial"/>
              </a:rPr>
              <a:t>a</a:t>
            </a:r>
            <a:endParaRPr sz="9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118729" y="2331720"/>
            <a:ext cx="58579" cy="57150"/>
          </a:xfrm>
          <a:custGeom>
            <a:avLst/>
            <a:gdLst/>
            <a:ahLst/>
            <a:cxnLst/>
            <a:rect l="l" t="t" r="r" b="b"/>
            <a:pathLst>
              <a:path w="78104" h="76200">
                <a:moveTo>
                  <a:pt x="0" y="76200"/>
                </a:moveTo>
                <a:lnTo>
                  <a:pt x="77724" y="76200"/>
                </a:lnTo>
                <a:lnTo>
                  <a:pt x="77724" y="0"/>
                </a:lnTo>
                <a:lnTo>
                  <a:pt x="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00548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 txBox="1"/>
          <p:nvPr/>
        </p:nvSpPr>
        <p:spPr>
          <a:xfrm>
            <a:off x="8193595" y="2274190"/>
            <a:ext cx="241459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Man</a:t>
            </a:r>
            <a:endParaRPr sz="9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118729" y="2617470"/>
            <a:ext cx="58579" cy="58579"/>
          </a:xfrm>
          <a:custGeom>
            <a:avLst/>
            <a:gdLst/>
            <a:ahLst/>
            <a:cxnLst/>
            <a:rect l="l" t="t" r="r" b="b"/>
            <a:pathLst>
              <a:path w="78104" h="78104">
                <a:moveTo>
                  <a:pt x="0" y="77724"/>
                </a:moveTo>
                <a:lnTo>
                  <a:pt x="77724" y="77724"/>
                </a:lnTo>
                <a:lnTo>
                  <a:pt x="77724" y="0"/>
                </a:lnTo>
                <a:lnTo>
                  <a:pt x="0" y="0"/>
                </a:lnTo>
                <a:lnTo>
                  <a:pt x="0" y="77724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 txBox="1"/>
          <p:nvPr/>
        </p:nvSpPr>
        <p:spPr>
          <a:xfrm>
            <a:off x="8193595" y="2560415"/>
            <a:ext cx="318135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dirty="0">
                <a:latin typeface="Arial"/>
                <a:cs typeface="Arial"/>
              </a:rPr>
              <a:t>A</a:t>
            </a:r>
            <a:r>
              <a:rPr sz="900" spc="-11" dirty="0">
                <a:latin typeface="Arial"/>
                <a:cs typeface="Arial"/>
              </a:rPr>
              <a:t>n</a:t>
            </a:r>
            <a:r>
              <a:rPr sz="900" spc="-4" dirty="0">
                <a:latin typeface="Arial"/>
                <a:cs typeface="Arial"/>
              </a:rPr>
              <a:t>na</a:t>
            </a:r>
            <a:r>
              <a:rPr sz="900" dirty="0">
                <a:latin typeface="Arial"/>
                <a:cs typeface="Arial"/>
              </a:rPr>
              <a:t>t</a:t>
            </a:r>
            <a:endParaRPr sz="9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136267" y="1561337"/>
            <a:ext cx="1441609" cy="209550"/>
          </a:xfrm>
          <a:custGeom>
            <a:avLst/>
            <a:gdLst/>
            <a:ahLst/>
            <a:cxnLst/>
            <a:rect l="l" t="t" r="r" b="b"/>
            <a:pathLst>
              <a:path w="1922145" h="279400">
                <a:moveTo>
                  <a:pt x="1921764" y="0"/>
                </a:moveTo>
                <a:lnTo>
                  <a:pt x="0" y="0"/>
                </a:lnTo>
                <a:lnTo>
                  <a:pt x="0" y="278891"/>
                </a:lnTo>
                <a:lnTo>
                  <a:pt x="1921764" y="278891"/>
                </a:lnTo>
                <a:lnTo>
                  <a:pt x="1921764" y="0"/>
                </a:lnTo>
                <a:close/>
              </a:path>
            </a:pathLst>
          </a:custGeom>
          <a:solidFill>
            <a:srgbClr val="00548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2136266" y="1941957"/>
            <a:ext cx="232410" cy="209550"/>
          </a:xfrm>
          <a:custGeom>
            <a:avLst/>
            <a:gdLst/>
            <a:ahLst/>
            <a:cxnLst/>
            <a:rect l="l" t="t" r="r" b="b"/>
            <a:pathLst>
              <a:path w="309880" h="279400">
                <a:moveTo>
                  <a:pt x="309371" y="0"/>
                </a:moveTo>
                <a:lnTo>
                  <a:pt x="0" y="0"/>
                </a:lnTo>
                <a:lnTo>
                  <a:pt x="0" y="278891"/>
                </a:lnTo>
                <a:lnTo>
                  <a:pt x="309371" y="278891"/>
                </a:lnTo>
                <a:lnTo>
                  <a:pt x="309371" y="0"/>
                </a:lnTo>
                <a:close/>
              </a:path>
            </a:pathLst>
          </a:custGeom>
          <a:solidFill>
            <a:srgbClr val="00548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2136267" y="2322575"/>
            <a:ext cx="82391" cy="209550"/>
          </a:xfrm>
          <a:custGeom>
            <a:avLst/>
            <a:gdLst/>
            <a:ahLst/>
            <a:cxnLst/>
            <a:rect l="l" t="t" r="r" b="b"/>
            <a:pathLst>
              <a:path w="109855" h="279400">
                <a:moveTo>
                  <a:pt x="109727" y="0"/>
                </a:moveTo>
                <a:lnTo>
                  <a:pt x="0" y="0"/>
                </a:lnTo>
                <a:lnTo>
                  <a:pt x="0" y="278892"/>
                </a:lnTo>
                <a:lnTo>
                  <a:pt x="109727" y="278892"/>
                </a:lnTo>
                <a:lnTo>
                  <a:pt x="109727" y="0"/>
                </a:lnTo>
                <a:close/>
              </a:path>
            </a:pathLst>
          </a:custGeom>
          <a:solidFill>
            <a:srgbClr val="00548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2136266" y="2703194"/>
            <a:ext cx="120015" cy="209550"/>
          </a:xfrm>
          <a:custGeom>
            <a:avLst/>
            <a:gdLst/>
            <a:ahLst/>
            <a:cxnLst/>
            <a:rect l="l" t="t" r="r" b="b"/>
            <a:pathLst>
              <a:path w="160019" h="279400">
                <a:moveTo>
                  <a:pt x="160019" y="0"/>
                </a:moveTo>
                <a:lnTo>
                  <a:pt x="0" y="0"/>
                </a:lnTo>
                <a:lnTo>
                  <a:pt x="0" y="278891"/>
                </a:lnTo>
                <a:lnTo>
                  <a:pt x="160019" y="278891"/>
                </a:lnTo>
                <a:lnTo>
                  <a:pt x="160019" y="0"/>
                </a:lnTo>
                <a:close/>
              </a:path>
            </a:pathLst>
          </a:custGeom>
          <a:solidFill>
            <a:srgbClr val="00548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2136267" y="3083814"/>
            <a:ext cx="307657" cy="209550"/>
          </a:xfrm>
          <a:custGeom>
            <a:avLst/>
            <a:gdLst/>
            <a:ahLst/>
            <a:cxnLst/>
            <a:rect l="l" t="t" r="r" b="b"/>
            <a:pathLst>
              <a:path w="410210" h="279400">
                <a:moveTo>
                  <a:pt x="409956" y="0"/>
                </a:moveTo>
                <a:lnTo>
                  <a:pt x="0" y="0"/>
                </a:lnTo>
                <a:lnTo>
                  <a:pt x="0" y="278892"/>
                </a:lnTo>
                <a:lnTo>
                  <a:pt x="409956" y="278892"/>
                </a:lnTo>
                <a:lnTo>
                  <a:pt x="409956" y="0"/>
                </a:lnTo>
                <a:close/>
              </a:path>
            </a:pathLst>
          </a:custGeom>
          <a:solidFill>
            <a:srgbClr val="00548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2136267" y="3464433"/>
            <a:ext cx="1351121" cy="209550"/>
          </a:xfrm>
          <a:custGeom>
            <a:avLst/>
            <a:gdLst/>
            <a:ahLst/>
            <a:cxnLst/>
            <a:rect l="l" t="t" r="r" b="b"/>
            <a:pathLst>
              <a:path w="1801495" h="279400">
                <a:moveTo>
                  <a:pt x="1801368" y="0"/>
                </a:moveTo>
                <a:lnTo>
                  <a:pt x="0" y="0"/>
                </a:lnTo>
                <a:lnTo>
                  <a:pt x="0" y="278891"/>
                </a:lnTo>
                <a:lnTo>
                  <a:pt x="1801368" y="278891"/>
                </a:lnTo>
                <a:lnTo>
                  <a:pt x="1801368" y="0"/>
                </a:lnTo>
                <a:close/>
              </a:path>
            </a:pathLst>
          </a:custGeom>
          <a:solidFill>
            <a:srgbClr val="00548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2136266" y="3845051"/>
            <a:ext cx="693896" cy="209550"/>
          </a:xfrm>
          <a:custGeom>
            <a:avLst/>
            <a:gdLst/>
            <a:ahLst/>
            <a:cxnLst/>
            <a:rect l="l" t="t" r="r" b="b"/>
            <a:pathLst>
              <a:path w="925195" h="279400">
                <a:moveTo>
                  <a:pt x="925068" y="0"/>
                </a:moveTo>
                <a:lnTo>
                  <a:pt x="0" y="0"/>
                </a:lnTo>
                <a:lnTo>
                  <a:pt x="0" y="278891"/>
                </a:lnTo>
                <a:lnTo>
                  <a:pt x="925068" y="278891"/>
                </a:lnTo>
                <a:lnTo>
                  <a:pt x="925068" y="0"/>
                </a:lnTo>
                <a:close/>
              </a:path>
            </a:pathLst>
          </a:custGeom>
          <a:solidFill>
            <a:srgbClr val="00548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2" name="object 22"/>
          <p:cNvSpPr/>
          <p:nvPr/>
        </p:nvSpPr>
        <p:spPr>
          <a:xfrm>
            <a:off x="2136267" y="4225671"/>
            <a:ext cx="179546" cy="209550"/>
          </a:xfrm>
          <a:custGeom>
            <a:avLst/>
            <a:gdLst/>
            <a:ahLst/>
            <a:cxnLst/>
            <a:rect l="l" t="t" r="r" b="b"/>
            <a:pathLst>
              <a:path w="239394" h="279400">
                <a:moveTo>
                  <a:pt x="239268" y="0"/>
                </a:moveTo>
                <a:lnTo>
                  <a:pt x="0" y="0"/>
                </a:lnTo>
                <a:lnTo>
                  <a:pt x="0" y="278892"/>
                </a:lnTo>
                <a:lnTo>
                  <a:pt x="239268" y="278892"/>
                </a:lnTo>
                <a:lnTo>
                  <a:pt x="239268" y="0"/>
                </a:lnTo>
                <a:close/>
              </a:path>
            </a:pathLst>
          </a:custGeom>
          <a:solidFill>
            <a:srgbClr val="005486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3" name="object 23"/>
          <p:cNvSpPr/>
          <p:nvPr/>
        </p:nvSpPr>
        <p:spPr>
          <a:xfrm>
            <a:off x="2136266" y="1475612"/>
            <a:ext cx="0" cy="3045143"/>
          </a:xfrm>
          <a:custGeom>
            <a:avLst/>
            <a:gdLst/>
            <a:ahLst/>
            <a:cxnLst/>
            <a:rect l="l" t="t" r="r" b="b"/>
            <a:pathLst>
              <a:path h="4060190">
                <a:moveTo>
                  <a:pt x="0" y="0"/>
                </a:moveTo>
                <a:lnTo>
                  <a:pt x="0" y="4059935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4" name="object 24"/>
          <p:cNvSpPr/>
          <p:nvPr/>
        </p:nvSpPr>
        <p:spPr>
          <a:xfrm>
            <a:off x="2101976" y="1475612"/>
            <a:ext cx="3429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719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5" name="object 25"/>
          <p:cNvSpPr/>
          <p:nvPr/>
        </p:nvSpPr>
        <p:spPr>
          <a:xfrm>
            <a:off x="2101976" y="1856232"/>
            <a:ext cx="3429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719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6" name="object 26"/>
          <p:cNvSpPr/>
          <p:nvPr/>
        </p:nvSpPr>
        <p:spPr>
          <a:xfrm>
            <a:off x="2101976" y="2236850"/>
            <a:ext cx="3429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719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7" name="object 27"/>
          <p:cNvSpPr/>
          <p:nvPr/>
        </p:nvSpPr>
        <p:spPr>
          <a:xfrm>
            <a:off x="2101976" y="2617469"/>
            <a:ext cx="3429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719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8" name="object 28"/>
          <p:cNvSpPr/>
          <p:nvPr/>
        </p:nvSpPr>
        <p:spPr>
          <a:xfrm>
            <a:off x="2101976" y="2998089"/>
            <a:ext cx="3429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719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2101976" y="3378708"/>
            <a:ext cx="3429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719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0" name="object 30"/>
          <p:cNvSpPr/>
          <p:nvPr/>
        </p:nvSpPr>
        <p:spPr>
          <a:xfrm>
            <a:off x="2101976" y="3759326"/>
            <a:ext cx="3429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719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1" name="object 31"/>
          <p:cNvSpPr/>
          <p:nvPr/>
        </p:nvSpPr>
        <p:spPr>
          <a:xfrm>
            <a:off x="2101976" y="4139946"/>
            <a:ext cx="3429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719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object 32"/>
          <p:cNvSpPr/>
          <p:nvPr/>
        </p:nvSpPr>
        <p:spPr>
          <a:xfrm>
            <a:off x="2101976" y="4520565"/>
            <a:ext cx="3429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719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3" name="object 33"/>
          <p:cNvSpPr txBox="1"/>
          <p:nvPr/>
        </p:nvSpPr>
        <p:spPr>
          <a:xfrm>
            <a:off x="3625882" y="1586580"/>
            <a:ext cx="24336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15" dirty="0">
                <a:latin typeface="Arial Unicode MS"/>
                <a:cs typeface="Arial Unicode MS"/>
              </a:rPr>
              <a:t>44%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045172" y="4921543"/>
            <a:ext cx="1053465" cy="180819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9525">
              <a:spcBef>
                <a:spcPts val="150"/>
              </a:spcBef>
            </a:pPr>
            <a:r>
              <a:rPr sz="1050" spc="41" dirty="0">
                <a:solidFill>
                  <a:srgbClr val="7E7E7E"/>
                </a:solidFill>
                <a:latin typeface="Calibri"/>
                <a:cs typeface="Calibri"/>
              </a:rPr>
              <a:t>Ledarkollen</a:t>
            </a:r>
            <a:r>
              <a:rPr sz="1050" spc="-19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050" spc="68" dirty="0">
                <a:solidFill>
                  <a:srgbClr val="7E7E7E"/>
                </a:solidFill>
                <a:latin typeface="Calibri"/>
                <a:cs typeface="Calibri"/>
              </a:rPr>
              <a:t>2019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417254" y="1967389"/>
            <a:ext cx="178118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30" dirty="0">
                <a:latin typeface="Arial Unicode MS"/>
                <a:cs typeface="Arial Unicode MS"/>
              </a:rPr>
              <a:t>7%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267140" y="2348294"/>
            <a:ext cx="178118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30" dirty="0">
                <a:latin typeface="Arial Unicode MS"/>
                <a:cs typeface="Arial Unicode MS"/>
              </a:rPr>
              <a:t>3%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304573" y="2729104"/>
            <a:ext cx="178118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30" dirty="0">
                <a:latin typeface="Arial Unicode MS"/>
                <a:cs typeface="Arial Unicode MS"/>
              </a:rPr>
              <a:t>4%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492311" y="3109913"/>
            <a:ext cx="178118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30" dirty="0">
                <a:latin typeface="Arial Unicode MS"/>
                <a:cs typeface="Arial Unicode MS"/>
              </a:rPr>
              <a:t>9%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535871" y="3490532"/>
            <a:ext cx="24336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15" dirty="0">
                <a:latin typeface="Arial Unicode MS"/>
                <a:cs typeface="Arial Unicode MS"/>
              </a:rPr>
              <a:t>41%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878646" y="3871437"/>
            <a:ext cx="24336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15" dirty="0">
                <a:latin typeface="Arial Unicode MS"/>
                <a:cs typeface="Arial Unicode MS"/>
              </a:rPr>
              <a:t>21%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364676" y="4252265"/>
            <a:ext cx="178118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30" dirty="0">
                <a:latin typeface="Arial Unicode MS"/>
                <a:cs typeface="Arial Unicode MS"/>
              </a:rPr>
              <a:t>6%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19252" y="1579054"/>
            <a:ext cx="1327785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Chef med</a:t>
            </a:r>
            <a:r>
              <a:rPr sz="900" spc="-19" dirty="0">
                <a:latin typeface="Arial"/>
                <a:cs typeface="Arial"/>
              </a:rPr>
              <a:t> </a:t>
            </a:r>
            <a:r>
              <a:rPr sz="900" spc="-4" dirty="0">
                <a:latin typeface="Arial"/>
                <a:cs typeface="Arial"/>
              </a:rPr>
              <a:t>personalansvar</a:t>
            </a:r>
            <a:endParaRPr sz="9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19252" y="1959865"/>
            <a:ext cx="1327785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Chef utan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spc="-4" dirty="0">
                <a:latin typeface="Arial"/>
                <a:cs typeface="Arial"/>
              </a:rPr>
              <a:t>personalansvar</a:t>
            </a:r>
            <a:endParaRPr sz="9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386554" y="2340484"/>
            <a:ext cx="661035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Koncernchef</a:t>
            </a:r>
            <a:endParaRPr sz="9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361122" y="2721293"/>
            <a:ext cx="685800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Personalchef</a:t>
            </a:r>
            <a:endParaRPr sz="9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85978" y="3102198"/>
            <a:ext cx="1460659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Styrelse-ledamot/ordförande</a:t>
            </a:r>
            <a:endParaRPr sz="9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869567" y="3483007"/>
            <a:ext cx="17859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4" dirty="0">
                <a:latin typeface="Arial"/>
                <a:cs typeface="Arial"/>
              </a:rPr>
              <a:t>VD</a:t>
            </a:r>
            <a:endParaRPr sz="9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723262" y="3863912"/>
            <a:ext cx="324326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dirty="0">
                <a:latin typeface="Arial"/>
                <a:cs typeface="Arial"/>
              </a:rPr>
              <a:t>Ä</a:t>
            </a:r>
            <a:r>
              <a:rPr sz="900" spc="-8" dirty="0">
                <a:latin typeface="Arial"/>
                <a:cs typeface="Arial"/>
              </a:rPr>
              <a:t>g</a:t>
            </a:r>
            <a:r>
              <a:rPr sz="900" dirty="0">
                <a:latin typeface="Arial"/>
                <a:cs typeface="Arial"/>
              </a:rPr>
              <a:t>are</a:t>
            </a:r>
            <a:endParaRPr sz="9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666112" y="4244264"/>
            <a:ext cx="381476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dirty="0">
                <a:latin typeface="Arial"/>
                <a:cs typeface="Arial"/>
              </a:rPr>
              <a:t>A</a:t>
            </a:r>
            <a:r>
              <a:rPr sz="900" spc="-8" dirty="0">
                <a:latin typeface="Arial"/>
                <a:cs typeface="Arial"/>
              </a:rPr>
              <a:t>n</a:t>
            </a:r>
            <a:r>
              <a:rPr sz="900" dirty="0">
                <a:latin typeface="Arial"/>
                <a:cs typeface="Arial"/>
              </a:rPr>
              <a:t>n</a:t>
            </a:r>
            <a:r>
              <a:rPr sz="900" spc="4" dirty="0">
                <a:latin typeface="Arial"/>
                <a:cs typeface="Arial"/>
              </a:rPr>
              <a:t>a</a:t>
            </a:r>
            <a:r>
              <a:rPr sz="900" spc="-8" dirty="0">
                <a:latin typeface="Arial"/>
                <a:cs typeface="Arial"/>
              </a:rPr>
              <a:t>n</a:t>
            </a:r>
            <a:r>
              <a:rPr sz="900" dirty="0">
                <a:latin typeface="Arial"/>
                <a:cs typeface="Arial"/>
              </a:rPr>
              <a:t>:</a:t>
            </a:r>
            <a:endParaRPr sz="9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097690" y="1014602"/>
            <a:ext cx="2353628" cy="2409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500" b="1" spc="-38" dirty="0">
                <a:solidFill>
                  <a:schemeClr val="bg2"/>
                </a:solidFill>
                <a:latin typeface="Segoe UI Semibold"/>
                <a:cs typeface="Segoe UI Semibold"/>
              </a:rPr>
              <a:t>Vad </a:t>
            </a:r>
            <a:r>
              <a:rPr sz="1500" b="1" dirty="0">
                <a:solidFill>
                  <a:schemeClr val="bg2"/>
                </a:solidFill>
                <a:latin typeface="Segoe UI Semibold"/>
                <a:cs typeface="Segoe UI Semibold"/>
              </a:rPr>
              <a:t>är din </a:t>
            </a:r>
            <a:r>
              <a:rPr sz="1500" b="1" spc="-4" dirty="0">
                <a:solidFill>
                  <a:schemeClr val="bg2"/>
                </a:solidFill>
                <a:latin typeface="Segoe UI Semibold"/>
                <a:cs typeface="Segoe UI Semibold"/>
              </a:rPr>
              <a:t>titel/befattning?</a:t>
            </a:r>
            <a:endParaRPr sz="1500" dirty="0">
              <a:solidFill>
                <a:schemeClr val="bg2"/>
              </a:solidFill>
              <a:latin typeface="Segoe UI Semibold"/>
              <a:cs typeface="Segoe UI Semibold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604540" y="1014602"/>
            <a:ext cx="359093" cy="2409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500" b="1" spc="-19" dirty="0">
                <a:solidFill>
                  <a:schemeClr val="bg2"/>
                </a:solidFill>
                <a:latin typeface="Segoe UI Semibold"/>
                <a:cs typeface="Segoe UI Semibold"/>
              </a:rPr>
              <a:t>K</a:t>
            </a:r>
            <a:r>
              <a:rPr sz="1500" b="1" spc="-4" dirty="0">
                <a:solidFill>
                  <a:schemeClr val="bg2"/>
                </a:solidFill>
                <a:latin typeface="Segoe UI Semibold"/>
                <a:cs typeface="Segoe UI Semibold"/>
              </a:rPr>
              <a:t>ön</a:t>
            </a:r>
            <a:endParaRPr sz="1500" dirty="0">
              <a:solidFill>
                <a:schemeClr val="bg2"/>
              </a:solidFill>
              <a:latin typeface="Segoe UI Semibold"/>
              <a:cs typeface="Segoe UI Semibol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pc="-165" dirty="0"/>
              <a:t>Övergripande</a:t>
            </a:r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3" y="241745"/>
            <a:ext cx="2879884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90" dirty="0">
                <a:solidFill>
                  <a:schemeClr val="bg2"/>
                </a:solidFill>
              </a:rPr>
              <a:t>Övergripande</a:t>
            </a:r>
            <a:r>
              <a:rPr sz="2400" spc="-172" dirty="0">
                <a:solidFill>
                  <a:schemeClr val="bg2"/>
                </a:solidFill>
              </a:rPr>
              <a:t> </a:t>
            </a:r>
            <a:r>
              <a:rPr sz="2400" spc="-105" dirty="0">
                <a:solidFill>
                  <a:schemeClr val="bg2"/>
                </a:solidFill>
              </a:rPr>
              <a:t>fråga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2611756" y="1925955"/>
            <a:ext cx="1354454" cy="155734"/>
          </a:xfrm>
          <a:custGeom>
            <a:avLst/>
            <a:gdLst/>
            <a:ahLst/>
            <a:cxnLst/>
            <a:rect l="l" t="t" r="r" b="b"/>
            <a:pathLst>
              <a:path w="1805939" h="207644">
                <a:moveTo>
                  <a:pt x="1805939" y="0"/>
                </a:moveTo>
                <a:lnTo>
                  <a:pt x="0" y="0"/>
                </a:lnTo>
                <a:lnTo>
                  <a:pt x="0" y="207263"/>
                </a:lnTo>
                <a:lnTo>
                  <a:pt x="1805939" y="207263"/>
                </a:lnTo>
                <a:lnTo>
                  <a:pt x="180593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2611755" y="2315718"/>
            <a:ext cx="1289685" cy="155734"/>
          </a:xfrm>
          <a:custGeom>
            <a:avLst/>
            <a:gdLst/>
            <a:ahLst/>
            <a:cxnLst/>
            <a:rect l="l" t="t" r="r" b="b"/>
            <a:pathLst>
              <a:path w="1719579" h="207645">
                <a:moveTo>
                  <a:pt x="1719072" y="0"/>
                </a:moveTo>
                <a:lnTo>
                  <a:pt x="0" y="0"/>
                </a:lnTo>
                <a:lnTo>
                  <a:pt x="0" y="207263"/>
                </a:lnTo>
                <a:lnTo>
                  <a:pt x="1719072" y="207263"/>
                </a:lnTo>
                <a:lnTo>
                  <a:pt x="171907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2611756" y="2705481"/>
            <a:ext cx="1373981" cy="155734"/>
          </a:xfrm>
          <a:custGeom>
            <a:avLst/>
            <a:gdLst/>
            <a:ahLst/>
            <a:cxnLst/>
            <a:rect l="l" t="t" r="r" b="b"/>
            <a:pathLst>
              <a:path w="1831975" h="207645">
                <a:moveTo>
                  <a:pt x="1831848" y="0"/>
                </a:moveTo>
                <a:lnTo>
                  <a:pt x="0" y="0"/>
                </a:lnTo>
                <a:lnTo>
                  <a:pt x="0" y="207264"/>
                </a:lnTo>
                <a:lnTo>
                  <a:pt x="1831848" y="207264"/>
                </a:lnTo>
                <a:lnTo>
                  <a:pt x="183184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2611756" y="3095244"/>
            <a:ext cx="1362551" cy="155734"/>
          </a:xfrm>
          <a:custGeom>
            <a:avLst/>
            <a:gdLst/>
            <a:ahLst/>
            <a:cxnLst/>
            <a:rect l="l" t="t" r="r" b="b"/>
            <a:pathLst>
              <a:path w="1816735" h="207645">
                <a:moveTo>
                  <a:pt x="1816608" y="0"/>
                </a:moveTo>
                <a:lnTo>
                  <a:pt x="0" y="0"/>
                </a:lnTo>
                <a:lnTo>
                  <a:pt x="0" y="207263"/>
                </a:lnTo>
                <a:lnTo>
                  <a:pt x="1816608" y="207263"/>
                </a:lnTo>
                <a:lnTo>
                  <a:pt x="181660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2611755" y="3485008"/>
            <a:ext cx="1378744" cy="156686"/>
          </a:xfrm>
          <a:custGeom>
            <a:avLst/>
            <a:gdLst/>
            <a:ahLst/>
            <a:cxnLst/>
            <a:rect l="l" t="t" r="r" b="b"/>
            <a:pathLst>
              <a:path w="1838325" h="208914">
                <a:moveTo>
                  <a:pt x="1837944" y="0"/>
                </a:moveTo>
                <a:lnTo>
                  <a:pt x="0" y="0"/>
                </a:lnTo>
                <a:lnTo>
                  <a:pt x="0" y="208787"/>
                </a:lnTo>
                <a:lnTo>
                  <a:pt x="1837944" y="208787"/>
                </a:lnTo>
                <a:lnTo>
                  <a:pt x="183794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2611755" y="3874770"/>
            <a:ext cx="1343025" cy="156686"/>
          </a:xfrm>
          <a:custGeom>
            <a:avLst/>
            <a:gdLst/>
            <a:ahLst/>
            <a:cxnLst/>
            <a:rect l="l" t="t" r="r" b="b"/>
            <a:pathLst>
              <a:path w="1790700" h="208914">
                <a:moveTo>
                  <a:pt x="1790700" y="0"/>
                </a:moveTo>
                <a:lnTo>
                  <a:pt x="0" y="0"/>
                </a:lnTo>
                <a:lnTo>
                  <a:pt x="0" y="208787"/>
                </a:lnTo>
                <a:lnTo>
                  <a:pt x="1790700" y="208787"/>
                </a:lnTo>
                <a:lnTo>
                  <a:pt x="179070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2611755" y="4264534"/>
            <a:ext cx="1250633" cy="156686"/>
          </a:xfrm>
          <a:custGeom>
            <a:avLst/>
            <a:gdLst/>
            <a:ahLst/>
            <a:cxnLst/>
            <a:rect l="l" t="t" r="r" b="b"/>
            <a:pathLst>
              <a:path w="1667510" h="208914">
                <a:moveTo>
                  <a:pt x="1667256" y="0"/>
                </a:moveTo>
                <a:lnTo>
                  <a:pt x="0" y="0"/>
                </a:lnTo>
                <a:lnTo>
                  <a:pt x="0" y="208787"/>
                </a:lnTo>
                <a:lnTo>
                  <a:pt x="1667256" y="208787"/>
                </a:lnTo>
                <a:lnTo>
                  <a:pt x="166725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2611755" y="1808225"/>
            <a:ext cx="1935480" cy="0"/>
          </a:xfrm>
          <a:custGeom>
            <a:avLst/>
            <a:gdLst/>
            <a:ahLst/>
            <a:cxnLst/>
            <a:rect l="l" t="t" r="r" b="b"/>
            <a:pathLst>
              <a:path w="2580640">
                <a:moveTo>
                  <a:pt x="0" y="0"/>
                </a:moveTo>
                <a:lnTo>
                  <a:pt x="258013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2611755" y="1808225"/>
            <a:ext cx="0" cy="2729865"/>
          </a:xfrm>
          <a:custGeom>
            <a:avLst/>
            <a:gdLst/>
            <a:ahLst/>
            <a:cxnLst/>
            <a:rect l="l" t="t" r="r" b="b"/>
            <a:pathLst>
              <a:path h="3639820">
                <a:moveTo>
                  <a:pt x="0" y="0"/>
                </a:moveTo>
                <a:lnTo>
                  <a:pt x="0" y="3639312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850392" y="1808225"/>
            <a:ext cx="1761649" cy="0"/>
          </a:xfrm>
          <a:custGeom>
            <a:avLst/>
            <a:gdLst/>
            <a:ahLst/>
            <a:cxnLst/>
            <a:rect l="l" t="t" r="r" b="b"/>
            <a:pathLst>
              <a:path w="2348865">
                <a:moveTo>
                  <a:pt x="0" y="0"/>
                </a:moveTo>
                <a:lnTo>
                  <a:pt x="234848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850392" y="2197988"/>
            <a:ext cx="1761649" cy="0"/>
          </a:xfrm>
          <a:custGeom>
            <a:avLst/>
            <a:gdLst/>
            <a:ahLst/>
            <a:cxnLst/>
            <a:rect l="l" t="t" r="r" b="b"/>
            <a:pathLst>
              <a:path w="2348865">
                <a:moveTo>
                  <a:pt x="0" y="0"/>
                </a:moveTo>
                <a:lnTo>
                  <a:pt x="234848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850392" y="4537709"/>
            <a:ext cx="1761649" cy="0"/>
          </a:xfrm>
          <a:custGeom>
            <a:avLst/>
            <a:gdLst/>
            <a:ahLst/>
            <a:cxnLst/>
            <a:rect l="l" t="t" r="r" b="b"/>
            <a:pathLst>
              <a:path w="2348865">
                <a:moveTo>
                  <a:pt x="0" y="0"/>
                </a:moveTo>
                <a:lnTo>
                  <a:pt x="234848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645795" y="1808225"/>
            <a:ext cx="204788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7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645795" y="2197988"/>
            <a:ext cx="204788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7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645795" y="4537709"/>
            <a:ext cx="204788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7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 txBox="1"/>
          <p:nvPr/>
        </p:nvSpPr>
        <p:spPr>
          <a:xfrm>
            <a:off x="4014026" y="1933099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4,5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0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48208" y="2323147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4,3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3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033456" y="2713291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4,5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5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021836" y="3103340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4,5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2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037361" y="3493294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4,5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6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002405" y="3883343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4,4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7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909631" y="4273296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4,2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3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505265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892552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279552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3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666554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053840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440841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48639" y="1925384"/>
            <a:ext cx="168783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Västsvenska handelskammaren</a:t>
            </a:r>
            <a:r>
              <a:rPr sz="788" spc="-23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2019</a:t>
            </a:r>
            <a:endParaRPr sz="788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127409" y="2315337"/>
            <a:ext cx="40862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Fyrbodal</a:t>
            </a:r>
            <a:endParaRPr sz="788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099500" y="2705290"/>
            <a:ext cx="436721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Göteborg</a:t>
            </a:r>
            <a:endParaRPr sz="788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177225" y="3095529"/>
            <a:ext cx="358616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H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l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l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nd</a:t>
            </a:r>
            <a:endParaRPr sz="788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116264" y="3485579"/>
            <a:ext cx="42052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Sjuhärad</a:t>
            </a:r>
            <a:endParaRPr sz="788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055210" y="3875532"/>
            <a:ext cx="4814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kara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b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org</a:t>
            </a:r>
            <a:endParaRPr sz="788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199704" y="4265523"/>
            <a:ext cx="336232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nn</a:t>
            </a: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n:</a:t>
            </a:r>
            <a:endParaRPr sz="788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42826" y="1883401"/>
            <a:ext cx="121252" cy="241459"/>
          </a:xfrm>
          <a:prstGeom prst="rect">
            <a:avLst/>
          </a:prstGeom>
        </p:spPr>
        <p:txBody>
          <a:bodyPr vert="vert270" wrap="square" lIns="0" tIns="476" rIns="0" bIns="0" rtlCol="0">
            <a:spAutoFit/>
          </a:bodyPr>
          <a:lstStyle/>
          <a:p>
            <a:pPr marL="9525">
              <a:spcBef>
                <a:spcPts val="4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al</a:t>
            </a:r>
            <a:endParaRPr sz="788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42826" y="2998843"/>
            <a:ext cx="121252" cy="741521"/>
          </a:xfrm>
          <a:prstGeom prst="rect">
            <a:avLst/>
          </a:prstGeom>
        </p:spPr>
        <p:txBody>
          <a:bodyPr vert="vert270" wrap="square" lIns="0" tIns="476" rIns="0" bIns="0" rtlCol="0">
            <a:spAutoFit/>
          </a:bodyPr>
          <a:lstStyle/>
          <a:p>
            <a:pPr marL="9525">
              <a:spcBef>
                <a:spcPts val="4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Geografisk</a:t>
            </a:r>
            <a:r>
              <a:rPr sz="788" spc="-3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plats</a:t>
            </a:r>
            <a:endParaRPr sz="788">
              <a:latin typeface="Arial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5926455" y="1925955"/>
            <a:ext cx="1906905" cy="155734"/>
          </a:xfrm>
          <a:custGeom>
            <a:avLst/>
            <a:gdLst/>
            <a:ahLst/>
            <a:cxnLst/>
            <a:rect l="l" t="t" r="r" b="b"/>
            <a:pathLst>
              <a:path w="2542540" h="207644">
                <a:moveTo>
                  <a:pt x="2542031" y="0"/>
                </a:moveTo>
                <a:lnTo>
                  <a:pt x="0" y="0"/>
                </a:lnTo>
                <a:lnTo>
                  <a:pt x="0" y="207263"/>
                </a:lnTo>
                <a:lnTo>
                  <a:pt x="2542031" y="207263"/>
                </a:lnTo>
                <a:lnTo>
                  <a:pt x="254203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1" name="object 41"/>
          <p:cNvSpPr/>
          <p:nvPr/>
        </p:nvSpPr>
        <p:spPr>
          <a:xfrm>
            <a:off x="5926455" y="2315718"/>
            <a:ext cx="1738789" cy="155734"/>
          </a:xfrm>
          <a:custGeom>
            <a:avLst/>
            <a:gdLst/>
            <a:ahLst/>
            <a:cxnLst/>
            <a:rect l="l" t="t" r="r" b="b"/>
            <a:pathLst>
              <a:path w="2318384" h="207645">
                <a:moveTo>
                  <a:pt x="2318004" y="0"/>
                </a:moveTo>
                <a:lnTo>
                  <a:pt x="0" y="0"/>
                </a:lnTo>
                <a:lnTo>
                  <a:pt x="0" y="207263"/>
                </a:lnTo>
                <a:lnTo>
                  <a:pt x="2318004" y="207263"/>
                </a:lnTo>
                <a:lnTo>
                  <a:pt x="231800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2" name="object 42"/>
          <p:cNvSpPr/>
          <p:nvPr/>
        </p:nvSpPr>
        <p:spPr>
          <a:xfrm>
            <a:off x="5926455" y="2705481"/>
            <a:ext cx="1784509" cy="155734"/>
          </a:xfrm>
          <a:custGeom>
            <a:avLst/>
            <a:gdLst/>
            <a:ahLst/>
            <a:cxnLst/>
            <a:rect l="l" t="t" r="r" b="b"/>
            <a:pathLst>
              <a:path w="2379345" h="207645">
                <a:moveTo>
                  <a:pt x="2378963" y="0"/>
                </a:moveTo>
                <a:lnTo>
                  <a:pt x="0" y="0"/>
                </a:lnTo>
                <a:lnTo>
                  <a:pt x="0" y="207264"/>
                </a:lnTo>
                <a:lnTo>
                  <a:pt x="2378963" y="207264"/>
                </a:lnTo>
                <a:lnTo>
                  <a:pt x="2378963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3" name="object 43"/>
          <p:cNvSpPr/>
          <p:nvPr/>
        </p:nvSpPr>
        <p:spPr>
          <a:xfrm>
            <a:off x="5926456" y="3095244"/>
            <a:ext cx="1774031" cy="155734"/>
          </a:xfrm>
          <a:custGeom>
            <a:avLst/>
            <a:gdLst/>
            <a:ahLst/>
            <a:cxnLst/>
            <a:rect l="l" t="t" r="r" b="b"/>
            <a:pathLst>
              <a:path w="2365375" h="207645">
                <a:moveTo>
                  <a:pt x="2365248" y="0"/>
                </a:moveTo>
                <a:lnTo>
                  <a:pt x="0" y="0"/>
                </a:lnTo>
                <a:lnTo>
                  <a:pt x="0" y="207263"/>
                </a:lnTo>
                <a:lnTo>
                  <a:pt x="2365248" y="207263"/>
                </a:lnTo>
                <a:lnTo>
                  <a:pt x="236524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4" name="object 44"/>
          <p:cNvSpPr/>
          <p:nvPr/>
        </p:nvSpPr>
        <p:spPr>
          <a:xfrm>
            <a:off x="5926455" y="3485008"/>
            <a:ext cx="1800225" cy="156686"/>
          </a:xfrm>
          <a:custGeom>
            <a:avLst/>
            <a:gdLst/>
            <a:ahLst/>
            <a:cxnLst/>
            <a:rect l="l" t="t" r="r" b="b"/>
            <a:pathLst>
              <a:path w="2400300" h="208914">
                <a:moveTo>
                  <a:pt x="2400300" y="0"/>
                </a:moveTo>
                <a:lnTo>
                  <a:pt x="0" y="0"/>
                </a:lnTo>
                <a:lnTo>
                  <a:pt x="0" y="208787"/>
                </a:lnTo>
                <a:lnTo>
                  <a:pt x="2400300" y="208787"/>
                </a:lnTo>
                <a:lnTo>
                  <a:pt x="240030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5" name="object 45"/>
          <p:cNvSpPr/>
          <p:nvPr/>
        </p:nvSpPr>
        <p:spPr>
          <a:xfrm>
            <a:off x="5926456" y="3874770"/>
            <a:ext cx="1819751" cy="156686"/>
          </a:xfrm>
          <a:custGeom>
            <a:avLst/>
            <a:gdLst/>
            <a:ahLst/>
            <a:cxnLst/>
            <a:rect l="l" t="t" r="r" b="b"/>
            <a:pathLst>
              <a:path w="2426334" h="208914">
                <a:moveTo>
                  <a:pt x="2426207" y="0"/>
                </a:moveTo>
                <a:lnTo>
                  <a:pt x="0" y="0"/>
                </a:lnTo>
                <a:lnTo>
                  <a:pt x="0" y="208787"/>
                </a:lnTo>
                <a:lnTo>
                  <a:pt x="2426207" y="208787"/>
                </a:lnTo>
                <a:lnTo>
                  <a:pt x="242620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6" name="object 46"/>
          <p:cNvSpPr/>
          <p:nvPr/>
        </p:nvSpPr>
        <p:spPr>
          <a:xfrm>
            <a:off x="5926455" y="4264534"/>
            <a:ext cx="1759268" cy="156686"/>
          </a:xfrm>
          <a:custGeom>
            <a:avLst/>
            <a:gdLst/>
            <a:ahLst/>
            <a:cxnLst/>
            <a:rect l="l" t="t" r="r" b="b"/>
            <a:pathLst>
              <a:path w="2345690" h="208914">
                <a:moveTo>
                  <a:pt x="2345435" y="0"/>
                </a:moveTo>
                <a:lnTo>
                  <a:pt x="0" y="0"/>
                </a:lnTo>
                <a:lnTo>
                  <a:pt x="0" y="208787"/>
                </a:lnTo>
                <a:lnTo>
                  <a:pt x="2345435" y="208787"/>
                </a:lnTo>
                <a:lnTo>
                  <a:pt x="2345435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7" name="object 47"/>
          <p:cNvSpPr/>
          <p:nvPr/>
        </p:nvSpPr>
        <p:spPr>
          <a:xfrm>
            <a:off x="5926455" y="1808225"/>
            <a:ext cx="2542222" cy="0"/>
          </a:xfrm>
          <a:custGeom>
            <a:avLst/>
            <a:gdLst/>
            <a:ahLst/>
            <a:cxnLst/>
            <a:rect l="l" t="t" r="r" b="b"/>
            <a:pathLst>
              <a:path w="3389629">
                <a:moveTo>
                  <a:pt x="0" y="0"/>
                </a:moveTo>
                <a:lnTo>
                  <a:pt x="338937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8" name="object 48"/>
          <p:cNvSpPr/>
          <p:nvPr/>
        </p:nvSpPr>
        <p:spPr>
          <a:xfrm>
            <a:off x="5926455" y="1808225"/>
            <a:ext cx="0" cy="2729865"/>
          </a:xfrm>
          <a:custGeom>
            <a:avLst/>
            <a:gdLst/>
            <a:ahLst/>
            <a:cxnLst/>
            <a:rect l="l" t="t" r="r" b="b"/>
            <a:pathLst>
              <a:path h="3639820">
                <a:moveTo>
                  <a:pt x="0" y="0"/>
                </a:moveTo>
                <a:lnTo>
                  <a:pt x="0" y="3639312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9" name="object 49"/>
          <p:cNvSpPr/>
          <p:nvPr/>
        </p:nvSpPr>
        <p:spPr>
          <a:xfrm>
            <a:off x="5138928" y="1808225"/>
            <a:ext cx="787718" cy="0"/>
          </a:xfrm>
          <a:custGeom>
            <a:avLst/>
            <a:gdLst/>
            <a:ahLst/>
            <a:cxnLst/>
            <a:rect l="l" t="t" r="r" b="b"/>
            <a:pathLst>
              <a:path w="1050290">
                <a:moveTo>
                  <a:pt x="0" y="0"/>
                </a:moveTo>
                <a:lnTo>
                  <a:pt x="105003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0" name="object 50"/>
          <p:cNvSpPr/>
          <p:nvPr/>
        </p:nvSpPr>
        <p:spPr>
          <a:xfrm>
            <a:off x="5138928" y="3758183"/>
            <a:ext cx="787718" cy="0"/>
          </a:xfrm>
          <a:custGeom>
            <a:avLst/>
            <a:gdLst/>
            <a:ahLst/>
            <a:cxnLst/>
            <a:rect l="l" t="t" r="r" b="b"/>
            <a:pathLst>
              <a:path w="1050290">
                <a:moveTo>
                  <a:pt x="0" y="0"/>
                </a:moveTo>
                <a:lnTo>
                  <a:pt x="105003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1" name="object 51"/>
          <p:cNvSpPr/>
          <p:nvPr/>
        </p:nvSpPr>
        <p:spPr>
          <a:xfrm>
            <a:off x="5138928" y="4537709"/>
            <a:ext cx="787718" cy="0"/>
          </a:xfrm>
          <a:custGeom>
            <a:avLst/>
            <a:gdLst/>
            <a:ahLst/>
            <a:cxnLst/>
            <a:rect l="l" t="t" r="r" b="b"/>
            <a:pathLst>
              <a:path w="1050290">
                <a:moveTo>
                  <a:pt x="0" y="0"/>
                </a:moveTo>
                <a:lnTo>
                  <a:pt x="105003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2" name="object 52"/>
          <p:cNvSpPr/>
          <p:nvPr/>
        </p:nvSpPr>
        <p:spPr>
          <a:xfrm>
            <a:off x="4933187" y="1808225"/>
            <a:ext cx="205740" cy="0"/>
          </a:xfrm>
          <a:custGeom>
            <a:avLst/>
            <a:gdLst/>
            <a:ahLst/>
            <a:cxnLst/>
            <a:rect l="l" t="t" r="r" b="b"/>
            <a:pathLst>
              <a:path w="274320">
                <a:moveTo>
                  <a:pt x="0" y="0"/>
                </a:moveTo>
                <a:lnTo>
                  <a:pt x="27432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3" name="object 53"/>
          <p:cNvSpPr/>
          <p:nvPr/>
        </p:nvSpPr>
        <p:spPr>
          <a:xfrm>
            <a:off x="4933187" y="3758183"/>
            <a:ext cx="205740" cy="0"/>
          </a:xfrm>
          <a:custGeom>
            <a:avLst/>
            <a:gdLst/>
            <a:ahLst/>
            <a:cxnLst/>
            <a:rect l="l" t="t" r="r" b="b"/>
            <a:pathLst>
              <a:path w="274320">
                <a:moveTo>
                  <a:pt x="0" y="0"/>
                </a:moveTo>
                <a:lnTo>
                  <a:pt x="27432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4" name="object 54"/>
          <p:cNvSpPr/>
          <p:nvPr/>
        </p:nvSpPr>
        <p:spPr>
          <a:xfrm>
            <a:off x="4933187" y="4537709"/>
            <a:ext cx="205740" cy="0"/>
          </a:xfrm>
          <a:custGeom>
            <a:avLst/>
            <a:gdLst/>
            <a:ahLst/>
            <a:cxnLst/>
            <a:rect l="l" t="t" r="r" b="b"/>
            <a:pathLst>
              <a:path w="274320">
                <a:moveTo>
                  <a:pt x="0" y="0"/>
                </a:moveTo>
                <a:lnTo>
                  <a:pt x="27432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5" name="object 55"/>
          <p:cNvSpPr txBox="1"/>
          <p:nvPr/>
        </p:nvSpPr>
        <p:spPr>
          <a:xfrm>
            <a:off x="7881270" y="1933099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4,7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5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713536" y="2323147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4</a:t>
            </a:r>
            <a:r>
              <a:rPr sz="788" spc="8" dirty="0">
                <a:solidFill>
                  <a:srgbClr val="404040"/>
                </a:solidFill>
                <a:latin typeface="Calibri"/>
                <a:cs typeface="Calibri"/>
              </a:rPr>
              <a:t>,4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2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7759255" y="2713291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4,5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1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748968" y="3103340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4,4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9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7774305" y="3493294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4,5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4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794689" y="3883343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4,5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8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733824" y="4273296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4,4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6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5820442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6328887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6837521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3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7345870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7854315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8362759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5170074" y="1925384"/>
            <a:ext cx="68103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Yngre än 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30</a:t>
            </a:r>
            <a:r>
              <a:rPr sz="788" spc="-53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år</a:t>
            </a:r>
            <a:endParaRPr sz="788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5459254" y="2315337"/>
            <a:ext cx="39195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30-39</a:t>
            </a:r>
            <a:r>
              <a:rPr sz="788" spc="-4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år</a:t>
            </a:r>
            <a:endParaRPr sz="788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5459254" y="2705290"/>
            <a:ext cx="39195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40-49</a:t>
            </a:r>
            <a:r>
              <a:rPr sz="788" spc="-4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år</a:t>
            </a:r>
            <a:endParaRPr sz="788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459254" y="3095529"/>
            <a:ext cx="39195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50-59</a:t>
            </a:r>
            <a:r>
              <a:rPr sz="788" spc="-4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år</a:t>
            </a:r>
            <a:endParaRPr sz="788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136736" y="3485579"/>
            <a:ext cx="71342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60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år eller</a:t>
            </a:r>
            <a:r>
              <a:rPr sz="788" spc="-56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äldre</a:t>
            </a:r>
            <a:endParaRPr sz="788">
              <a:latin typeface="Arial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5525834" y="3875532"/>
            <a:ext cx="32527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K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vi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na</a:t>
            </a:r>
            <a:endParaRPr sz="788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5637086" y="4265523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Man</a:t>
            </a:r>
            <a:endParaRPr sz="788">
              <a:latin typeface="Arial"/>
              <a:cs typeface="Aria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4931096" y="2657863"/>
            <a:ext cx="121252" cy="252413"/>
          </a:xfrm>
          <a:prstGeom prst="rect">
            <a:avLst/>
          </a:prstGeom>
        </p:spPr>
        <p:txBody>
          <a:bodyPr vert="vert270" wrap="square" lIns="0" tIns="476" rIns="0" bIns="0" rtlCol="0">
            <a:spAutoFit/>
          </a:bodyPr>
          <a:lstStyle/>
          <a:p>
            <a:pPr marL="9525">
              <a:spcBef>
                <a:spcPts val="4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Å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l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endParaRPr sz="788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4931096" y="4050384"/>
            <a:ext cx="121252" cy="197644"/>
          </a:xfrm>
          <a:prstGeom prst="rect">
            <a:avLst/>
          </a:prstGeom>
        </p:spPr>
        <p:txBody>
          <a:bodyPr vert="vert270" wrap="square" lIns="0" tIns="476" rIns="0" bIns="0" rtlCol="0">
            <a:spAutoFit/>
          </a:bodyPr>
          <a:lstStyle/>
          <a:p>
            <a:pPr marL="9525">
              <a:spcBef>
                <a:spcPts val="4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K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ön</a:t>
            </a:r>
            <a:endParaRPr sz="788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52933" y="1019652"/>
            <a:ext cx="6801326" cy="1938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200" spc="8" dirty="0">
                <a:solidFill>
                  <a:schemeClr val="bg2"/>
                </a:solidFill>
                <a:latin typeface="Calibri"/>
                <a:cs typeface="Calibri"/>
              </a:rPr>
              <a:t>Jag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tycker </a:t>
            </a:r>
            <a:r>
              <a:rPr sz="1200" spc="15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Västsvenska </a:t>
            </a:r>
            <a:r>
              <a:rPr sz="1200" spc="60" dirty="0">
                <a:solidFill>
                  <a:schemeClr val="bg2"/>
                </a:solidFill>
                <a:latin typeface="Calibri"/>
                <a:cs typeface="Calibri"/>
              </a:rPr>
              <a:t>Handelskammaren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är </a:t>
            </a:r>
            <a:r>
              <a:rPr sz="1200" spc="68" dirty="0">
                <a:solidFill>
                  <a:schemeClr val="bg2"/>
                </a:solidFill>
                <a:latin typeface="Calibri"/>
                <a:cs typeface="Calibri"/>
              </a:rPr>
              <a:t>en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bra </a:t>
            </a:r>
            <a:r>
              <a:rPr sz="1200" spc="56" dirty="0">
                <a:solidFill>
                  <a:schemeClr val="bg2"/>
                </a:solidFill>
                <a:latin typeface="Calibri"/>
                <a:cs typeface="Calibri"/>
              </a:rPr>
              <a:t>samarbetspartner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mig </a:t>
            </a:r>
            <a:r>
              <a:rPr sz="1200" spc="83" dirty="0">
                <a:solidFill>
                  <a:schemeClr val="bg2"/>
                </a:solidFill>
                <a:latin typeface="Calibri"/>
                <a:cs typeface="Calibri"/>
              </a:rPr>
              <a:t>som</a:t>
            </a:r>
            <a:r>
              <a:rPr sz="1200" spc="221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ledare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3870770" y="4234244"/>
            <a:ext cx="295275" cy="230981"/>
          </a:xfrm>
          <a:custGeom>
            <a:avLst/>
            <a:gdLst/>
            <a:ahLst/>
            <a:cxnLst/>
            <a:rect l="l" t="t" r="r" b="b"/>
            <a:pathLst>
              <a:path w="393700" h="307975">
                <a:moveTo>
                  <a:pt x="0" y="153923"/>
                </a:moveTo>
                <a:lnTo>
                  <a:pt x="7022" y="113003"/>
                </a:lnTo>
                <a:lnTo>
                  <a:pt x="26839" y="76233"/>
                </a:lnTo>
                <a:lnTo>
                  <a:pt x="57578" y="45081"/>
                </a:lnTo>
                <a:lnTo>
                  <a:pt x="97366" y="21014"/>
                </a:lnTo>
                <a:lnTo>
                  <a:pt x="144330" y="5498"/>
                </a:lnTo>
                <a:lnTo>
                  <a:pt x="196596" y="0"/>
                </a:lnTo>
                <a:lnTo>
                  <a:pt x="248861" y="5498"/>
                </a:lnTo>
                <a:lnTo>
                  <a:pt x="295825" y="21014"/>
                </a:lnTo>
                <a:lnTo>
                  <a:pt x="335613" y="45081"/>
                </a:lnTo>
                <a:lnTo>
                  <a:pt x="366352" y="76233"/>
                </a:lnTo>
                <a:lnTo>
                  <a:pt x="386169" y="113003"/>
                </a:lnTo>
                <a:lnTo>
                  <a:pt x="393191" y="153923"/>
                </a:lnTo>
                <a:lnTo>
                  <a:pt x="386169" y="194844"/>
                </a:lnTo>
                <a:lnTo>
                  <a:pt x="366352" y="231614"/>
                </a:lnTo>
                <a:lnTo>
                  <a:pt x="335613" y="262766"/>
                </a:lnTo>
                <a:lnTo>
                  <a:pt x="295825" y="286833"/>
                </a:lnTo>
                <a:lnTo>
                  <a:pt x="248861" y="302349"/>
                </a:lnTo>
                <a:lnTo>
                  <a:pt x="196596" y="307847"/>
                </a:lnTo>
                <a:lnTo>
                  <a:pt x="144330" y="302349"/>
                </a:lnTo>
                <a:lnTo>
                  <a:pt x="97366" y="286833"/>
                </a:lnTo>
                <a:lnTo>
                  <a:pt x="57578" y="262766"/>
                </a:lnTo>
                <a:lnTo>
                  <a:pt x="26839" y="231614"/>
                </a:lnTo>
                <a:lnTo>
                  <a:pt x="7022" y="194844"/>
                </a:lnTo>
                <a:lnTo>
                  <a:pt x="0" y="153923"/>
                </a:lnTo>
                <a:close/>
              </a:path>
            </a:pathLst>
          </a:custGeom>
          <a:ln w="19812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9" name="object 79"/>
          <p:cNvSpPr txBox="1"/>
          <p:nvPr/>
        </p:nvSpPr>
        <p:spPr>
          <a:xfrm>
            <a:off x="362178" y="4672547"/>
            <a:ext cx="2860358" cy="156293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525">
              <a:spcBef>
                <a:spcPts val="139"/>
              </a:spcBef>
            </a:pPr>
            <a:r>
              <a:rPr sz="900" i="1" spc="11" dirty="0">
                <a:latin typeface="Calibri"/>
                <a:cs typeface="Calibri"/>
              </a:rPr>
              <a:t>Skala: </a:t>
            </a:r>
            <a:r>
              <a:rPr sz="900" i="1" spc="26" dirty="0">
                <a:latin typeface="Calibri"/>
                <a:cs typeface="Calibri"/>
              </a:rPr>
              <a:t>1-6 där </a:t>
            </a:r>
            <a:r>
              <a:rPr sz="900" i="1" spc="4" dirty="0">
                <a:latin typeface="Calibri"/>
                <a:cs typeface="Calibri"/>
              </a:rPr>
              <a:t>1: </a:t>
            </a:r>
            <a:r>
              <a:rPr sz="900" i="1" spc="15" dirty="0">
                <a:latin typeface="Calibri"/>
                <a:cs typeface="Calibri"/>
              </a:rPr>
              <a:t>Instämmer </a:t>
            </a:r>
            <a:r>
              <a:rPr sz="900" i="1" spc="-4" dirty="0">
                <a:latin typeface="Calibri"/>
                <a:cs typeface="Calibri"/>
              </a:rPr>
              <a:t>inte </a:t>
            </a:r>
            <a:r>
              <a:rPr sz="900" i="1" spc="8" dirty="0">
                <a:latin typeface="Calibri"/>
                <a:cs typeface="Calibri"/>
              </a:rPr>
              <a:t>alls </a:t>
            </a:r>
            <a:r>
              <a:rPr sz="900" i="1" spc="26" dirty="0">
                <a:latin typeface="Calibri"/>
                <a:cs typeface="Calibri"/>
              </a:rPr>
              <a:t>och </a:t>
            </a:r>
            <a:r>
              <a:rPr sz="900" i="1" spc="4" dirty="0">
                <a:latin typeface="Calibri"/>
                <a:cs typeface="Calibri"/>
              </a:rPr>
              <a:t>6: </a:t>
            </a:r>
            <a:r>
              <a:rPr sz="900" i="1" spc="15" dirty="0">
                <a:latin typeface="Calibri"/>
                <a:cs typeface="Calibri"/>
              </a:rPr>
              <a:t>Instämmer</a:t>
            </a:r>
            <a:r>
              <a:rPr sz="900" i="1" spc="19" dirty="0">
                <a:latin typeface="Calibri"/>
                <a:cs typeface="Calibri"/>
              </a:rPr>
              <a:t> </a:t>
            </a:r>
            <a:r>
              <a:rPr sz="900" i="1" spc="-8" dirty="0">
                <a:latin typeface="Calibri"/>
                <a:cs typeface="Calibri"/>
              </a:rPr>
              <a:t>helt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3" y="243268"/>
            <a:ext cx="2879884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90" dirty="0">
                <a:solidFill>
                  <a:schemeClr val="bg2"/>
                </a:solidFill>
              </a:rPr>
              <a:t>Övergripande</a:t>
            </a:r>
            <a:r>
              <a:rPr sz="2400" spc="-172" dirty="0">
                <a:solidFill>
                  <a:srgbClr val="000000"/>
                </a:solidFill>
              </a:rPr>
              <a:t> </a:t>
            </a:r>
            <a:r>
              <a:rPr sz="2400" spc="-105" dirty="0">
                <a:solidFill>
                  <a:schemeClr val="bg2"/>
                </a:solidFill>
              </a:rPr>
              <a:t>fråga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21309" y="1925955"/>
            <a:ext cx="2088356" cy="155734"/>
          </a:xfrm>
          <a:custGeom>
            <a:avLst/>
            <a:gdLst/>
            <a:ahLst/>
            <a:cxnLst/>
            <a:rect l="l" t="t" r="r" b="b"/>
            <a:pathLst>
              <a:path w="2784475" h="207644">
                <a:moveTo>
                  <a:pt x="2784347" y="0"/>
                </a:moveTo>
                <a:lnTo>
                  <a:pt x="0" y="0"/>
                </a:lnTo>
                <a:lnTo>
                  <a:pt x="0" y="207263"/>
                </a:lnTo>
                <a:lnTo>
                  <a:pt x="2784347" y="207263"/>
                </a:lnTo>
                <a:lnTo>
                  <a:pt x="278434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1321308" y="2315718"/>
            <a:ext cx="1735455" cy="155734"/>
          </a:xfrm>
          <a:custGeom>
            <a:avLst/>
            <a:gdLst/>
            <a:ahLst/>
            <a:cxnLst/>
            <a:rect l="l" t="t" r="r" b="b"/>
            <a:pathLst>
              <a:path w="2313940" h="207645">
                <a:moveTo>
                  <a:pt x="2313432" y="0"/>
                </a:moveTo>
                <a:lnTo>
                  <a:pt x="0" y="0"/>
                </a:lnTo>
                <a:lnTo>
                  <a:pt x="0" y="207263"/>
                </a:lnTo>
                <a:lnTo>
                  <a:pt x="2313432" y="207263"/>
                </a:lnTo>
                <a:lnTo>
                  <a:pt x="2313432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1321308" y="2705481"/>
            <a:ext cx="1884998" cy="155734"/>
          </a:xfrm>
          <a:custGeom>
            <a:avLst/>
            <a:gdLst/>
            <a:ahLst/>
            <a:cxnLst/>
            <a:rect l="l" t="t" r="r" b="b"/>
            <a:pathLst>
              <a:path w="2513329" h="207645">
                <a:moveTo>
                  <a:pt x="2513076" y="0"/>
                </a:moveTo>
                <a:lnTo>
                  <a:pt x="0" y="0"/>
                </a:lnTo>
                <a:lnTo>
                  <a:pt x="0" y="207264"/>
                </a:lnTo>
                <a:lnTo>
                  <a:pt x="2513076" y="207264"/>
                </a:lnTo>
                <a:lnTo>
                  <a:pt x="251307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1321308" y="3095244"/>
            <a:ext cx="1853089" cy="155734"/>
          </a:xfrm>
          <a:custGeom>
            <a:avLst/>
            <a:gdLst/>
            <a:ahLst/>
            <a:cxnLst/>
            <a:rect l="l" t="t" r="r" b="b"/>
            <a:pathLst>
              <a:path w="2470785" h="207645">
                <a:moveTo>
                  <a:pt x="2470404" y="0"/>
                </a:moveTo>
                <a:lnTo>
                  <a:pt x="0" y="0"/>
                </a:lnTo>
                <a:lnTo>
                  <a:pt x="0" y="207263"/>
                </a:lnTo>
                <a:lnTo>
                  <a:pt x="2470404" y="207263"/>
                </a:lnTo>
                <a:lnTo>
                  <a:pt x="247040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1321308" y="3485008"/>
            <a:ext cx="1884998" cy="156686"/>
          </a:xfrm>
          <a:custGeom>
            <a:avLst/>
            <a:gdLst/>
            <a:ahLst/>
            <a:cxnLst/>
            <a:rect l="l" t="t" r="r" b="b"/>
            <a:pathLst>
              <a:path w="2513329" h="208914">
                <a:moveTo>
                  <a:pt x="2513076" y="0"/>
                </a:moveTo>
                <a:lnTo>
                  <a:pt x="0" y="0"/>
                </a:lnTo>
                <a:lnTo>
                  <a:pt x="0" y="208787"/>
                </a:lnTo>
                <a:lnTo>
                  <a:pt x="2513076" y="208787"/>
                </a:lnTo>
                <a:lnTo>
                  <a:pt x="2513076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1321308" y="3874770"/>
            <a:ext cx="1847374" cy="156686"/>
          </a:xfrm>
          <a:custGeom>
            <a:avLst/>
            <a:gdLst/>
            <a:ahLst/>
            <a:cxnLst/>
            <a:rect l="l" t="t" r="r" b="b"/>
            <a:pathLst>
              <a:path w="2463165" h="208914">
                <a:moveTo>
                  <a:pt x="2462784" y="0"/>
                </a:moveTo>
                <a:lnTo>
                  <a:pt x="0" y="0"/>
                </a:lnTo>
                <a:lnTo>
                  <a:pt x="0" y="208787"/>
                </a:lnTo>
                <a:lnTo>
                  <a:pt x="2462784" y="208787"/>
                </a:lnTo>
                <a:lnTo>
                  <a:pt x="246278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1321308" y="4264534"/>
            <a:ext cx="1933099" cy="156686"/>
          </a:xfrm>
          <a:custGeom>
            <a:avLst/>
            <a:gdLst/>
            <a:ahLst/>
            <a:cxnLst/>
            <a:rect l="l" t="t" r="r" b="b"/>
            <a:pathLst>
              <a:path w="2577465" h="208914">
                <a:moveTo>
                  <a:pt x="2577084" y="0"/>
                </a:moveTo>
                <a:lnTo>
                  <a:pt x="0" y="0"/>
                </a:lnTo>
                <a:lnTo>
                  <a:pt x="0" y="208787"/>
                </a:lnTo>
                <a:lnTo>
                  <a:pt x="2577084" y="208787"/>
                </a:lnTo>
                <a:lnTo>
                  <a:pt x="2577084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1321308" y="1808225"/>
            <a:ext cx="2678430" cy="0"/>
          </a:xfrm>
          <a:custGeom>
            <a:avLst/>
            <a:gdLst/>
            <a:ahLst/>
            <a:cxnLst/>
            <a:rect l="l" t="t" r="r" b="b"/>
            <a:pathLst>
              <a:path w="3571240">
                <a:moveTo>
                  <a:pt x="0" y="0"/>
                </a:moveTo>
                <a:lnTo>
                  <a:pt x="3570731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1321308" y="1808225"/>
            <a:ext cx="0" cy="2729865"/>
          </a:xfrm>
          <a:custGeom>
            <a:avLst/>
            <a:gdLst/>
            <a:ahLst/>
            <a:cxnLst/>
            <a:rect l="l" t="t" r="r" b="b"/>
            <a:pathLst>
              <a:path h="3639820">
                <a:moveTo>
                  <a:pt x="0" y="0"/>
                </a:moveTo>
                <a:lnTo>
                  <a:pt x="0" y="3639312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621792" y="1808225"/>
            <a:ext cx="699611" cy="0"/>
          </a:xfrm>
          <a:custGeom>
            <a:avLst/>
            <a:gdLst/>
            <a:ahLst/>
            <a:cxnLst/>
            <a:rect l="l" t="t" r="r" b="b"/>
            <a:pathLst>
              <a:path w="932814">
                <a:moveTo>
                  <a:pt x="0" y="0"/>
                </a:moveTo>
                <a:lnTo>
                  <a:pt x="932688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621792" y="4537709"/>
            <a:ext cx="699611" cy="0"/>
          </a:xfrm>
          <a:custGeom>
            <a:avLst/>
            <a:gdLst/>
            <a:ahLst/>
            <a:cxnLst/>
            <a:rect l="l" t="t" r="r" b="b"/>
            <a:pathLst>
              <a:path w="932814">
                <a:moveTo>
                  <a:pt x="0" y="0"/>
                </a:moveTo>
                <a:lnTo>
                  <a:pt x="932688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417194" y="1808225"/>
            <a:ext cx="204788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7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417194" y="4537709"/>
            <a:ext cx="204788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7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 txBox="1"/>
          <p:nvPr/>
        </p:nvSpPr>
        <p:spPr>
          <a:xfrm>
            <a:off x="3457194" y="1933099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4,9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0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03816" y="2323147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4,2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4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253740" y="2713291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4,5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2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221736" y="3103340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4,4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6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253740" y="3493294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4,5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2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216212" y="3883343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4,4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5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301937" y="4273296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4,6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1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14819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750504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286095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3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821496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357087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892487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20039" y="1925384"/>
            <a:ext cx="62579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Fåmansbolag</a:t>
            </a:r>
            <a:endParaRPr sz="788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026033" y="2315337"/>
            <a:ext cx="219075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5-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endParaRPr sz="788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70216" y="2705290"/>
            <a:ext cx="27527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19</a:t>
            </a:r>
            <a:endParaRPr sz="788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970216" y="3095529"/>
            <a:ext cx="27527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49</a:t>
            </a:r>
            <a:endParaRPr sz="788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970216" y="3485579"/>
            <a:ext cx="27527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99</a:t>
            </a:r>
            <a:endParaRPr sz="788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59154" y="3875532"/>
            <a:ext cx="38623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0-4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9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9</a:t>
            </a:r>
            <a:endParaRPr sz="788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000887" y="4265523"/>
            <a:ext cx="24479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788" spc="-11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0+</a:t>
            </a:r>
            <a:endParaRPr sz="788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14455" y="2836880"/>
            <a:ext cx="121252" cy="674846"/>
          </a:xfrm>
          <a:prstGeom prst="rect">
            <a:avLst/>
          </a:prstGeom>
        </p:spPr>
        <p:txBody>
          <a:bodyPr vert="vert270" wrap="square" lIns="0" tIns="476" rIns="0" bIns="0" rtlCol="0">
            <a:spAutoFit/>
          </a:bodyPr>
          <a:lstStyle/>
          <a:p>
            <a:pPr marL="9525">
              <a:spcBef>
                <a:spcPts val="4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Antal</a:t>
            </a:r>
            <a:r>
              <a:rPr sz="788" spc="-41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anställda</a:t>
            </a:r>
            <a:endParaRPr sz="788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6493382" y="1925955"/>
            <a:ext cx="1405890" cy="155734"/>
          </a:xfrm>
          <a:custGeom>
            <a:avLst/>
            <a:gdLst/>
            <a:ahLst/>
            <a:cxnLst/>
            <a:rect l="l" t="t" r="r" b="b"/>
            <a:pathLst>
              <a:path w="1874520" h="207644">
                <a:moveTo>
                  <a:pt x="1874520" y="0"/>
                </a:moveTo>
                <a:lnTo>
                  <a:pt x="0" y="0"/>
                </a:lnTo>
                <a:lnTo>
                  <a:pt x="0" y="207263"/>
                </a:lnTo>
                <a:lnTo>
                  <a:pt x="1874520" y="207263"/>
                </a:lnTo>
                <a:lnTo>
                  <a:pt x="187452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8" name="object 38"/>
          <p:cNvSpPr/>
          <p:nvPr/>
        </p:nvSpPr>
        <p:spPr>
          <a:xfrm>
            <a:off x="6493383" y="2315718"/>
            <a:ext cx="1516856" cy="155734"/>
          </a:xfrm>
          <a:custGeom>
            <a:avLst/>
            <a:gdLst/>
            <a:ahLst/>
            <a:cxnLst/>
            <a:rect l="l" t="t" r="r" b="b"/>
            <a:pathLst>
              <a:path w="2022475" h="207645">
                <a:moveTo>
                  <a:pt x="2022348" y="0"/>
                </a:moveTo>
                <a:lnTo>
                  <a:pt x="0" y="0"/>
                </a:lnTo>
                <a:lnTo>
                  <a:pt x="0" y="207263"/>
                </a:lnTo>
                <a:lnTo>
                  <a:pt x="2022348" y="207263"/>
                </a:lnTo>
                <a:lnTo>
                  <a:pt x="2022348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9" name="object 39"/>
          <p:cNvSpPr/>
          <p:nvPr/>
        </p:nvSpPr>
        <p:spPr>
          <a:xfrm>
            <a:off x="6493382" y="2705481"/>
            <a:ext cx="1556861" cy="155734"/>
          </a:xfrm>
          <a:custGeom>
            <a:avLst/>
            <a:gdLst/>
            <a:ahLst/>
            <a:cxnLst/>
            <a:rect l="l" t="t" r="r" b="b"/>
            <a:pathLst>
              <a:path w="2075815" h="207645">
                <a:moveTo>
                  <a:pt x="2075687" y="0"/>
                </a:moveTo>
                <a:lnTo>
                  <a:pt x="0" y="0"/>
                </a:lnTo>
                <a:lnTo>
                  <a:pt x="0" y="207264"/>
                </a:lnTo>
                <a:lnTo>
                  <a:pt x="2075687" y="207264"/>
                </a:lnTo>
                <a:lnTo>
                  <a:pt x="207568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0" name="object 40"/>
          <p:cNvSpPr/>
          <p:nvPr/>
        </p:nvSpPr>
        <p:spPr>
          <a:xfrm>
            <a:off x="6493383" y="3095244"/>
            <a:ext cx="1391126" cy="155734"/>
          </a:xfrm>
          <a:custGeom>
            <a:avLst/>
            <a:gdLst/>
            <a:ahLst/>
            <a:cxnLst/>
            <a:rect l="l" t="t" r="r" b="b"/>
            <a:pathLst>
              <a:path w="1854834" h="207645">
                <a:moveTo>
                  <a:pt x="1854707" y="0"/>
                </a:moveTo>
                <a:lnTo>
                  <a:pt x="0" y="0"/>
                </a:lnTo>
                <a:lnTo>
                  <a:pt x="0" y="207263"/>
                </a:lnTo>
                <a:lnTo>
                  <a:pt x="1854707" y="207263"/>
                </a:lnTo>
                <a:lnTo>
                  <a:pt x="185470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1" name="object 41"/>
          <p:cNvSpPr/>
          <p:nvPr/>
        </p:nvSpPr>
        <p:spPr>
          <a:xfrm>
            <a:off x="6493382" y="3485008"/>
            <a:ext cx="1394460" cy="156686"/>
          </a:xfrm>
          <a:custGeom>
            <a:avLst/>
            <a:gdLst/>
            <a:ahLst/>
            <a:cxnLst/>
            <a:rect l="l" t="t" r="r" b="b"/>
            <a:pathLst>
              <a:path w="1859279" h="208914">
                <a:moveTo>
                  <a:pt x="1859279" y="0"/>
                </a:moveTo>
                <a:lnTo>
                  <a:pt x="0" y="0"/>
                </a:lnTo>
                <a:lnTo>
                  <a:pt x="0" y="208787"/>
                </a:lnTo>
                <a:lnTo>
                  <a:pt x="1859279" y="208787"/>
                </a:lnTo>
                <a:lnTo>
                  <a:pt x="185927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2" name="object 42"/>
          <p:cNvSpPr/>
          <p:nvPr/>
        </p:nvSpPr>
        <p:spPr>
          <a:xfrm>
            <a:off x="6493383" y="3874770"/>
            <a:ext cx="1311116" cy="156686"/>
          </a:xfrm>
          <a:custGeom>
            <a:avLst/>
            <a:gdLst/>
            <a:ahLst/>
            <a:cxnLst/>
            <a:rect l="l" t="t" r="r" b="b"/>
            <a:pathLst>
              <a:path w="1748154" h="208914">
                <a:moveTo>
                  <a:pt x="1748027" y="0"/>
                </a:moveTo>
                <a:lnTo>
                  <a:pt x="0" y="0"/>
                </a:lnTo>
                <a:lnTo>
                  <a:pt x="0" y="208787"/>
                </a:lnTo>
                <a:lnTo>
                  <a:pt x="1748027" y="208787"/>
                </a:lnTo>
                <a:lnTo>
                  <a:pt x="174802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3" name="object 43"/>
          <p:cNvSpPr/>
          <p:nvPr/>
        </p:nvSpPr>
        <p:spPr>
          <a:xfrm>
            <a:off x="6493382" y="4264534"/>
            <a:ext cx="1386840" cy="156686"/>
          </a:xfrm>
          <a:custGeom>
            <a:avLst/>
            <a:gdLst/>
            <a:ahLst/>
            <a:cxnLst/>
            <a:rect l="l" t="t" r="r" b="b"/>
            <a:pathLst>
              <a:path w="1849120" h="208914">
                <a:moveTo>
                  <a:pt x="1848611" y="0"/>
                </a:moveTo>
                <a:lnTo>
                  <a:pt x="0" y="0"/>
                </a:lnTo>
                <a:lnTo>
                  <a:pt x="0" y="208787"/>
                </a:lnTo>
                <a:lnTo>
                  <a:pt x="1848611" y="208787"/>
                </a:lnTo>
                <a:lnTo>
                  <a:pt x="184861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4" name="object 44"/>
          <p:cNvSpPr/>
          <p:nvPr/>
        </p:nvSpPr>
        <p:spPr>
          <a:xfrm>
            <a:off x="6493382" y="1808225"/>
            <a:ext cx="1975485" cy="0"/>
          </a:xfrm>
          <a:custGeom>
            <a:avLst/>
            <a:gdLst/>
            <a:ahLst/>
            <a:cxnLst/>
            <a:rect l="l" t="t" r="r" b="b"/>
            <a:pathLst>
              <a:path w="2633979">
                <a:moveTo>
                  <a:pt x="0" y="0"/>
                </a:moveTo>
                <a:lnTo>
                  <a:pt x="263347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5" name="object 45"/>
          <p:cNvSpPr/>
          <p:nvPr/>
        </p:nvSpPr>
        <p:spPr>
          <a:xfrm>
            <a:off x="6493382" y="1808225"/>
            <a:ext cx="0" cy="2729865"/>
          </a:xfrm>
          <a:custGeom>
            <a:avLst/>
            <a:gdLst/>
            <a:ahLst/>
            <a:cxnLst/>
            <a:rect l="l" t="t" r="r" b="b"/>
            <a:pathLst>
              <a:path h="3639820">
                <a:moveTo>
                  <a:pt x="0" y="0"/>
                </a:moveTo>
                <a:lnTo>
                  <a:pt x="0" y="3639312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6" name="object 46"/>
          <p:cNvSpPr/>
          <p:nvPr/>
        </p:nvSpPr>
        <p:spPr>
          <a:xfrm>
            <a:off x="5138929" y="1808225"/>
            <a:ext cx="1354454" cy="0"/>
          </a:xfrm>
          <a:custGeom>
            <a:avLst/>
            <a:gdLst/>
            <a:ahLst/>
            <a:cxnLst/>
            <a:rect l="l" t="t" r="r" b="b"/>
            <a:pathLst>
              <a:path w="1805940">
                <a:moveTo>
                  <a:pt x="0" y="0"/>
                </a:moveTo>
                <a:lnTo>
                  <a:pt x="180594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7" name="object 47"/>
          <p:cNvSpPr/>
          <p:nvPr/>
        </p:nvSpPr>
        <p:spPr>
          <a:xfrm>
            <a:off x="5138929" y="4537709"/>
            <a:ext cx="1354454" cy="0"/>
          </a:xfrm>
          <a:custGeom>
            <a:avLst/>
            <a:gdLst/>
            <a:ahLst/>
            <a:cxnLst/>
            <a:rect l="l" t="t" r="r" b="b"/>
            <a:pathLst>
              <a:path w="1805940">
                <a:moveTo>
                  <a:pt x="0" y="0"/>
                </a:moveTo>
                <a:lnTo>
                  <a:pt x="180594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8" name="object 48"/>
          <p:cNvSpPr/>
          <p:nvPr/>
        </p:nvSpPr>
        <p:spPr>
          <a:xfrm>
            <a:off x="4933187" y="1808225"/>
            <a:ext cx="205740" cy="0"/>
          </a:xfrm>
          <a:custGeom>
            <a:avLst/>
            <a:gdLst/>
            <a:ahLst/>
            <a:cxnLst/>
            <a:rect l="l" t="t" r="r" b="b"/>
            <a:pathLst>
              <a:path w="274320">
                <a:moveTo>
                  <a:pt x="0" y="0"/>
                </a:moveTo>
                <a:lnTo>
                  <a:pt x="27432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9" name="object 49"/>
          <p:cNvSpPr/>
          <p:nvPr/>
        </p:nvSpPr>
        <p:spPr>
          <a:xfrm>
            <a:off x="4933187" y="4537709"/>
            <a:ext cx="205740" cy="0"/>
          </a:xfrm>
          <a:custGeom>
            <a:avLst/>
            <a:gdLst/>
            <a:ahLst/>
            <a:cxnLst/>
            <a:rect l="l" t="t" r="r" b="b"/>
            <a:pathLst>
              <a:path w="274320">
                <a:moveTo>
                  <a:pt x="0" y="0"/>
                </a:moveTo>
                <a:lnTo>
                  <a:pt x="27432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0" name="object 50"/>
          <p:cNvSpPr txBox="1"/>
          <p:nvPr/>
        </p:nvSpPr>
        <p:spPr>
          <a:xfrm>
            <a:off x="7947850" y="1933099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4,5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6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058436" y="2323147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4,8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4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8097964" y="2713291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4,9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4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932039" y="3103340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4,5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2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935944" y="3493294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4,5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3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7853172" y="3883343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4,3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2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928133" y="4273296"/>
            <a:ext cx="212884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23" dirty="0">
                <a:solidFill>
                  <a:srgbClr val="404040"/>
                </a:solidFill>
                <a:latin typeface="Calibri"/>
                <a:cs typeface="Calibri"/>
              </a:rPr>
              <a:t>4,5</a:t>
            </a:r>
            <a:r>
              <a:rPr sz="788" spc="53" dirty="0">
                <a:solidFill>
                  <a:srgbClr val="404040"/>
                </a:solidFill>
                <a:latin typeface="Calibri"/>
                <a:cs typeface="Calibri"/>
              </a:rPr>
              <a:t>1</a:t>
            </a:r>
            <a:endParaRPr sz="788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387370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782658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7177659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3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572661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967663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8362759" y="1611249"/>
            <a:ext cx="21478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00</a:t>
            </a:r>
            <a:endParaRPr sz="788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253513" y="1925384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med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253323" y="2315337"/>
            <a:ext cx="1164908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dirty="0">
                <a:solidFill>
                  <a:srgbClr val="585858"/>
                </a:solidFill>
                <a:latin typeface="Arial"/>
                <a:cs typeface="Arial"/>
              </a:rPr>
              <a:t>Chef utan</a:t>
            </a:r>
            <a:r>
              <a:rPr sz="788" spc="-38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personalansvar</a:t>
            </a:r>
            <a:endParaRPr sz="788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5837111" y="2705290"/>
            <a:ext cx="581025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Koncernchef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5815012" y="3095529"/>
            <a:ext cx="60293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Personalchef</a:t>
            </a:r>
            <a:endParaRPr sz="788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136737" y="3485579"/>
            <a:ext cx="1280160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Styrelse-ledamot/ordförande</a:t>
            </a:r>
            <a:endParaRPr sz="788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6259830" y="3875532"/>
            <a:ext cx="157639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VD</a:t>
            </a:r>
            <a:endParaRPr sz="788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6131814" y="4265523"/>
            <a:ext cx="286703" cy="13135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788" spc="-8" dirty="0">
                <a:solidFill>
                  <a:srgbClr val="585858"/>
                </a:solidFill>
                <a:latin typeface="Arial"/>
                <a:cs typeface="Arial"/>
              </a:rPr>
              <a:t>Ä</a:t>
            </a: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gare</a:t>
            </a:r>
            <a:endParaRPr sz="788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4931096" y="2939744"/>
            <a:ext cx="121252" cy="469106"/>
          </a:xfrm>
          <a:prstGeom prst="rect">
            <a:avLst/>
          </a:prstGeom>
        </p:spPr>
        <p:txBody>
          <a:bodyPr vert="vert270" wrap="square" lIns="0" tIns="476" rIns="0" bIns="0" rtlCol="0">
            <a:spAutoFit/>
          </a:bodyPr>
          <a:lstStyle/>
          <a:p>
            <a:pPr marL="9525">
              <a:spcBef>
                <a:spcPts val="4"/>
              </a:spcBef>
            </a:pPr>
            <a:r>
              <a:rPr sz="788" spc="-4" dirty="0">
                <a:solidFill>
                  <a:srgbClr val="585858"/>
                </a:solidFill>
                <a:latin typeface="Arial"/>
                <a:cs typeface="Arial"/>
              </a:rPr>
              <a:t>Befattning</a:t>
            </a:r>
            <a:endParaRPr sz="788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452933" y="1019652"/>
            <a:ext cx="6801326" cy="1938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Fråga: </a:t>
            </a:r>
            <a:r>
              <a:rPr sz="1200" spc="8" dirty="0">
                <a:solidFill>
                  <a:schemeClr val="bg2"/>
                </a:solidFill>
                <a:latin typeface="Calibri"/>
                <a:cs typeface="Calibri"/>
              </a:rPr>
              <a:t>Jag </a:t>
            </a:r>
            <a:r>
              <a:rPr sz="1200" spc="26" dirty="0">
                <a:solidFill>
                  <a:schemeClr val="bg2"/>
                </a:solidFill>
                <a:latin typeface="Calibri"/>
                <a:cs typeface="Calibri"/>
              </a:rPr>
              <a:t>tycker </a:t>
            </a:r>
            <a:r>
              <a:rPr sz="1200" spc="15" dirty="0">
                <a:solidFill>
                  <a:schemeClr val="bg2"/>
                </a:solidFill>
                <a:latin typeface="Calibri"/>
                <a:cs typeface="Calibri"/>
              </a:rPr>
              <a:t>att </a:t>
            </a:r>
            <a:r>
              <a:rPr sz="1200" spc="45" dirty="0">
                <a:solidFill>
                  <a:schemeClr val="bg2"/>
                </a:solidFill>
                <a:latin typeface="Calibri"/>
                <a:cs typeface="Calibri"/>
              </a:rPr>
              <a:t>Västsvenska </a:t>
            </a:r>
            <a:r>
              <a:rPr sz="1200" spc="60" dirty="0">
                <a:solidFill>
                  <a:schemeClr val="bg2"/>
                </a:solidFill>
                <a:latin typeface="Calibri"/>
                <a:cs typeface="Calibri"/>
              </a:rPr>
              <a:t>Handelskammaren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är </a:t>
            </a:r>
            <a:r>
              <a:rPr sz="1200" spc="68" dirty="0">
                <a:solidFill>
                  <a:schemeClr val="bg2"/>
                </a:solidFill>
                <a:latin typeface="Calibri"/>
                <a:cs typeface="Calibri"/>
              </a:rPr>
              <a:t>en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bra </a:t>
            </a:r>
            <a:r>
              <a:rPr sz="1200" spc="56" dirty="0">
                <a:solidFill>
                  <a:schemeClr val="bg2"/>
                </a:solidFill>
                <a:latin typeface="Calibri"/>
                <a:cs typeface="Calibri"/>
              </a:rPr>
              <a:t>samarbetspartner </a:t>
            </a:r>
            <a:r>
              <a:rPr sz="1200" spc="34" dirty="0">
                <a:solidFill>
                  <a:schemeClr val="bg2"/>
                </a:solidFill>
                <a:latin typeface="Calibri"/>
                <a:cs typeface="Calibri"/>
              </a:rPr>
              <a:t>för </a:t>
            </a:r>
            <a:r>
              <a:rPr sz="1200" spc="49" dirty="0">
                <a:solidFill>
                  <a:schemeClr val="bg2"/>
                </a:solidFill>
                <a:latin typeface="Calibri"/>
                <a:cs typeface="Calibri"/>
              </a:rPr>
              <a:t>mig </a:t>
            </a:r>
            <a:r>
              <a:rPr sz="1200" spc="83" dirty="0">
                <a:solidFill>
                  <a:schemeClr val="bg2"/>
                </a:solidFill>
                <a:latin typeface="Calibri"/>
                <a:cs typeface="Calibri"/>
              </a:rPr>
              <a:t>som</a:t>
            </a:r>
            <a:r>
              <a:rPr sz="1200" spc="221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sz="1200" spc="41" dirty="0">
                <a:solidFill>
                  <a:schemeClr val="bg2"/>
                </a:solidFill>
                <a:latin typeface="Calibri"/>
                <a:cs typeface="Calibri"/>
              </a:rPr>
              <a:t>ledare</a:t>
            </a:r>
            <a:endParaRPr sz="120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3062669" y="2282000"/>
            <a:ext cx="295275" cy="230981"/>
          </a:xfrm>
          <a:custGeom>
            <a:avLst/>
            <a:gdLst/>
            <a:ahLst/>
            <a:cxnLst/>
            <a:rect l="l" t="t" r="r" b="b"/>
            <a:pathLst>
              <a:path w="393700" h="307975">
                <a:moveTo>
                  <a:pt x="0" y="153924"/>
                </a:moveTo>
                <a:lnTo>
                  <a:pt x="7022" y="113021"/>
                </a:lnTo>
                <a:lnTo>
                  <a:pt x="26839" y="76256"/>
                </a:lnTo>
                <a:lnTo>
                  <a:pt x="57578" y="45100"/>
                </a:lnTo>
                <a:lnTo>
                  <a:pt x="97366" y="21025"/>
                </a:lnTo>
                <a:lnTo>
                  <a:pt x="144330" y="5501"/>
                </a:lnTo>
                <a:lnTo>
                  <a:pt x="196595" y="0"/>
                </a:lnTo>
                <a:lnTo>
                  <a:pt x="248861" y="5501"/>
                </a:lnTo>
                <a:lnTo>
                  <a:pt x="295825" y="21025"/>
                </a:lnTo>
                <a:lnTo>
                  <a:pt x="335613" y="45100"/>
                </a:lnTo>
                <a:lnTo>
                  <a:pt x="366352" y="76256"/>
                </a:lnTo>
                <a:lnTo>
                  <a:pt x="386169" y="113021"/>
                </a:lnTo>
                <a:lnTo>
                  <a:pt x="393191" y="153924"/>
                </a:lnTo>
                <a:lnTo>
                  <a:pt x="386169" y="194826"/>
                </a:lnTo>
                <a:lnTo>
                  <a:pt x="366352" y="231591"/>
                </a:lnTo>
                <a:lnTo>
                  <a:pt x="335613" y="262747"/>
                </a:lnTo>
                <a:lnTo>
                  <a:pt x="295825" y="286822"/>
                </a:lnTo>
                <a:lnTo>
                  <a:pt x="248861" y="302346"/>
                </a:lnTo>
                <a:lnTo>
                  <a:pt x="196595" y="307848"/>
                </a:lnTo>
                <a:lnTo>
                  <a:pt x="144330" y="302346"/>
                </a:lnTo>
                <a:lnTo>
                  <a:pt x="97366" y="286822"/>
                </a:lnTo>
                <a:lnTo>
                  <a:pt x="57578" y="262747"/>
                </a:lnTo>
                <a:lnTo>
                  <a:pt x="26839" y="231591"/>
                </a:lnTo>
                <a:lnTo>
                  <a:pt x="7022" y="194826"/>
                </a:lnTo>
                <a:lnTo>
                  <a:pt x="0" y="153924"/>
                </a:lnTo>
                <a:close/>
              </a:path>
            </a:pathLst>
          </a:custGeom>
          <a:ln w="19812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3" name="object 73"/>
          <p:cNvSpPr/>
          <p:nvPr/>
        </p:nvSpPr>
        <p:spPr>
          <a:xfrm>
            <a:off x="3416998" y="1893379"/>
            <a:ext cx="296228" cy="230981"/>
          </a:xfrm>
          <a:custGeom>
            <a:avLst/>
            <a:gdLst/>
            <a:ahLst/>
            <a:cxnLst/>
            <a:rect l="l" t="t" r="r" b="b"/>
            <a:pathLst>
              <a:path w="394970" h="307975">
                <a:moveTo>
                  <a:pt x="0" y="153924"/>
                </a:moveTo>
                <a:lnTo>
                  <a:pt x="7052" y="113021"/>
                </a:lnTo>
                <a:lnTo>
                  <a:pt x="26952" y="76256"/>
                </a:lnTo>
                <a:lnTo>
                  <a:pt x="57816" y="45100"/>
                </a:lnTo>
                <a:lnTo>
                  <a:pt x="97761" y="21025"/>
                </a:lnTo>
                <a:lnTo>
                  <a:pt x="144903" y="5501"/>
                </a:lnTo>
                <a:lnTo>
                  <a:pt x="197357" y="0"/>
                </a:lnTo>
                <a:lnTo>
                  <a:pt x="249812" y="5501"/>
                </a:lnTo>
                <a:lnTo>
                  <a:pt x="296954" y="21025"/>
                </a:lnTo>
                <a:lnTo>
                  <a:pt x="336899" y="45100"/>
                </a:lnTo>
                <a:lnTo>
                  <a:pt x="367763" y="76256"/>
                </a:lnTo>
                <a:lnTo>
                  <a:pt x="387663" y="113021"/>
                </a:lnTo>
                <a:lnTo>
                  <a:pt x="394715" y="153924"/>
                </a:lnTo>
                <a:lnTo>
                  <a:pt x="387663" y="194826"/>
                </a:lnTo>
                <a:lnTo>
                  <a:pt x="367763" y="231591"/>
                </a:lnTo>
                <a:lnTo>
                  <a:pt x="336899" y="262747"/>
                </a:lnTo>
                <a:lnTo>
                  <a:pt x="296954" y="286822"/>
                </a:lnTo>
                <a:lnTo>
                  <a:pt x="249812" y="302346"/>
                </a:lnTo>
                <a:lnTo>
                  <a:pt x="197357" y="307848"/>
                </a:lnTo>
                <a:lnTo>
                  <a:pt x="144903" y="302346"/>
                </a:lnTo>
                <a:lnTo>
                  <a:pt x="97761" y="286822"/>
                </a:lnTo>
                <a:lnTo>
                  <a:pt x="57816" y="262747"/>
                </a:lnTo>
                <a:lnTo>
                  <a:pt x="26952" y="231591"/>
                </a:lnTo>
                <a:lnTo>
                  <a:pt x="7052" y="194826"/>
                </a:lnTo>
                <a:lnTo>
                  <a:pt x="0" y="153924"/>
                </a:lnTo>
                <a:close/>
              </a:path>
            </a:pathLst>
          </a:custGeom>
          <a:ln w="19812">
            <a:solidFill>
              <a:srgbClr val="139675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4" name="object 74"/>
          <p:cNvSpPr/>
          <p:nvPr/>
        </p:nvSpPr>
        <p:spPr>
          <a:xfrm>
            <a:off x="8061007" y="2674048"/>
            <a:ext cx="295275" cy="230981"/>
          </a:xfrm>
          <a:custGeom>
            <a:avLst/>
            <a:gdLst/>
            <a:ahLst/>
            <a:cxnLst/>
            <a:rect l="l" t="t" r="r" b="b"/>
            <a:pathLst>
              <a:path w="393700" h="307975">
                <a:moveTo>
                  <a:pt x="0" y="153924"/>
                </a:moveTo>
                <a:lnTo>
                  <a:pt x="7022" y="113021"/>
                </a:lnTo>
                <a:lnTo>
                  <a:pt x="26839" y="76256"/>
                </a:lnTo>
                <a:lnTo>
                  <a:pt x="57578" y="45100"/>
                </a:lnTo>
                <a:lnTo>
                  <a:pt x="97366" y="21025"/>
                </a:lnTo>
                <a:lnTo>
                  <a:pt x="144330" y="5501"/>
                </a:lnTo>
                <a:lnTo>
                  <a:pt x="196596" y="0"/>
                </a:lnTo>
                <a:lnTo>
                  <a:pt x="248861" y="5501"/>
                </a:lnTo>
                <a:lnTo>
                  <a:pt x="295825" y="21025"/>
                </a:lnTo>
                <a:lnTo>
                  <a:pt x="335613" y="45100"/>
                </a:lnTo>
                <a:lnTo>
                  <a:pt x="366352" y="76256"/>
                </a:lnTo>
                <a:lnTo>
                  <a:pt x="386169" y="113021"/>
                </a:lnTo>
                <a:lnTo>
                  <a:pt x="393192" y="153924"/>
                </a:lnTo>
                <a:lnTo>
                  <a:pt x="386169" y="194826"/>
                </a:lnTo>
                <a:lnTo>
                  <a:pt x="366352" y="231591"/>
                </a:lnTo>
                <a:lnTo>
                  <a:pt x="335613" y="262747"/>
                </a:lnTo>
                <a:lnTo>
                  <a:pt x="295825" y="286822"/>
                </a:lnTo>
                <a:lnTo>
                  <a:pt x="248861" y="302346"/>
                </a:lnTo>
                <a:lnTo>
                  <a:pt x="196596" y="307847"/>
                </a:lnTo>
                <a:lnTo>
                  <a:pt x="144330" y="302346"/>
                </a:lnTo>
                <a:lnTo>
                  <a:pt x="97366" y="286822"/>
                </a:lnTo>
                <a:lnTo>
                  <a:pt x="57578" y="262747"/>
                </a:lnTo>
                <a:lnTo>
                  <a:pt x="26839" y="231591"/>
                </a:lnTo>
                <a:lnTo>
                  <a:pt x="7022" y="194826"/>
                </a:lnTo>
                <a:lnTo>
                  <a:pt x="0" y="153924"/>
                </a:lnTo>
                <a:close/>
              </a:path>
            </a:pathLst>
          </a:custGeom>
          <a:ln w="19811">
            <a:solidFill>
              <a:srgbClr val="139675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5" name="object 75"/>
          <p:cNvSpPr txBox="1"/>
          <p:nvPr/>
        </p:nvSpPr>
        <p:spPr>
          <a:xfrm>
            <a:off x="362178" y="4672547"/>
            <a:ext cx="2860358" cy="156293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525">
              <a:spcBef>
                <a:spcPts val="139"/>
              </a:spcBef>
            </a:pPr>
            <a:r>
              <a:rPr sz="900" i="1" spc="11" dirty="0">
                <a:latin typeface="Calibri"/>
                <a:cs typeface="Calibri"/>
              </a:rPr>
              <a:t>Skala: </a:t>
            </a:r>
            <a:r>
              <a:rPr sz="900" i="1" spc="26" dirty="0">
                <a:latin typeface="Calibri"/>
                <a:cs typeface="Calibri"/>
              </a:rPr>
              <a:t>1-6 där </a:t>
            </a:r>
            <a:r>
              <a:rPr sz="900" i="1" spc="4" dirty="0">
                <a:latin typeface="Calibri"/>
                <a:cs typeface="Calibri"/>
              </a:rPr>
              <a:t>1: </a:t>
            </a:r>
            <a:r>
              <a:rPr sz="900" i="1" spc="15" dirty="0">
                <a:latin typeface="Calibri"/>
                <a:cs typeface="Calibri"/>
              </a:rPr>
              <a:t>Instämmer </a:t>
            </a:r>
            <a:r>
              <a:rPr sz="900" i="1" spc="-4" dirty="0">
                <a:latin typeface="Calibri"/>
                <a:cs typeface="Calibri"/>
              </a:rPr>
              <a:t>inte </a:t>
            </a:r>
            <a:r>
              <a:rPr sz="900" i="1" spc="8" dirty="0">
                <a:latin typeface="Calibri"/>
                <a:cs typeface="Calibri"/>
              </a:rPr>
              <a:t>alls </a:t>
            </a:r>
            <a:r>
              <a:rPr sz="900" i="1" spc="26" dirty="0">
                <a:latin typeface="Calibri"/>
                <a:cs typeface="Calibri"/>
              </a:rPr>
              <a:t>och </a:t>
            </a:r>
            <a:r>
              <a:rPr sz="900" i="1" spc="4" dirty="0">
                <a:latin typeface="Calibri"/>
                <a:cs typeface="Calibri"/>
              </a:rPr>
              <a:t>6: </a:t>
            </a:r>
            <a:r>
              <a:rPr sz="900" i="1" spc="15" dirty="0">
                <a:latin typeface="Calibri"/>
                <a:cs typeface="Calibri"/>
              </a:rPr>
              <a:t>Instämmer</a:t>
            </a:r>
            <a:r>
              <a:rPr sz="900" i="1" spc="19" dirty="0">
                <a:latin typeface="Calibri"/>
                <a:cs typeface="Calibri"/>
              </a:rPr>
              <a:t> </a:t>
            </a:r>
            <a:r>
              <a:rPr sz="900" i="1" spc="-8" dirty="0">
                <a:latin typeface="Calibri"/>
                <a:cs typeface="Calibri"/>
              </a:rPr>
              <a:t>helt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2933" y="241745"/>
            <a:ext cx="3721894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105" dirty="0">
                <a:solidFill>
                  <a:schemeClr val="bg2"/>
                </a:solidFill>
              </a:rPr>
              <a:t>Rankinglistor</a:t>
            </a:r>
            <a:r>
              <a:rPr sz="2400" spc="-169" dirty="0">
                <a:solidFill>
                  <a:schemeClr val="bg2"/>
                </a:solidFill>
              </a:rPr>
              <a:t> </a:t>
            </a:r>
            <a:r>
              <a:rPr sz="2400" spc="-109" dirty="0">
                <a:solidFill>
                  <a:schemeClr val="bg2"/>
                </a:solidFill>
              </a:rPr>
              <a:t>(skalfrågor)</a:t>
            </a:r>
            <a:endParaRPr sz="2400" dirty="0">
              <a:solidFill>
                <a:schemeClr val="bg2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2178" y="4672547"/>
            <a:ext cx="2860358" cy="156293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525">
              <a:spcBef>
                <a:spcPts val="139"/>
              </a:spcBef>
            </a:pPr>
            <a:r>
              <a:rPr sz="900" i="1" spc="11" dirty="0">
                <a:latin typeface="Calibri"/>
                <a:cs typeface="Calibri"/>
              </a:rPr>
              <a:t>Skala: </a:t>
            </a:r>
            <a:r>
              <a:rPr sz="900" i="1" spc="26" dirty="0">
                <a:latin typeface="Calibri"/>
                <a:cs typeface="Calibri"/>
              </a:rPr>
              <a:t>1-6 där </a:t>
            </a:r>
            <a:r>
              <a:rPr sz="900" i="1" spc="4" dirty="0">
                <a:latin typeface="Calibri"/>
                <a:cs typeface="Calibri"/>
              </a:rPr>
              <a:t>1: </a:t>
            </a:r>
            <a:r>
              <a:rPr sz="900" i="1" spc="15" dirty="0">
                <a:latin typeface="Calibri"/>
                <a:cs typeface="Calibri"/>
              </a:rPr>
              <a:t>Instämmer </a:t>
            </a:r>
            <a:r>
              <a:rPr sz="900" i="1" spc="-4" dirty="0">
                <a:latin typeface="Calibri"/>
                <a:cs typeface="Calibri"/>
              </a:rPr>
              <a:t>inte </a:t>
            </a:r>
            <a:r>
              <a:rPr sz="900" i="1" spc="8" dirty="0">
                <a:latin typeface="Calibri"/>
                <a:cs typeface="Calibri"/>
              </a:rPr>
              <a:t>alls </a:t>
            </a:r>
            <a:r>
              <a:rPr sz="900" i="1" spc="26" dirty="0">
                <a:latin typeface="Calibri"/>
                <a:cs typeface="Calibri"/>
              </a:rPr>
              <a:t>och </a:t>
            </a:r>
            <a:r>
              <a:rPr sz="900" i="1" spc="4" dirty="0">
                <a:latin typeface="Calibri"/>
                <a:cs typeface="Calibri"/>
              </a:rPr>
              <a:t>6: </a:t>
            </a:r>
            <a:r>
              <a:rPr sz="900" i="1" spc="15" dirty="0">
                <a:latin typeface="Calibri"/>
                <a:cs typeface="Calibri"/>
              </a:rPr>
              <a:t>Instämmer</a:t>
            </a:r>
            <a:r>
              <a:rPr sz="900" i="1" spc="19" dirty="0">
                <a:latin typeface="Calibri"/>
                <a:cs typeface="Calibri"/>
              </a:rPr>
              <a:t> </a:t>
            </a:r>
            <a:r>
              <a:rPr sz="900" i="1" spc="-8" dirty="0">
                <a:latin typeface="Calibri"/>
                <a:cs typeface="Calibri"/>
              </a:rPr>
              <a:t>helt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86210" y="1595438"/>
            <a:ext cx="1442085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b="1" spc="-64" dirty="0">
                <a:latin typeface="Lucida Sans"/>
                <a:cs typeface="Lucida Sans"/>
              </a:rPr>
              <a:t>HÖGST</a:t>
            </a:r>
            <a:r>
              <a:rPr sz="1350" b="1" spc="-143" dirty="0">
                <a:latin typeface="Lucida Sans"/>
                <a:cs typeface="Lucida Sans"/>
              </a:rPr>
              <a:t> </a:t>
            </a:r>
            <a:r>
              <a:rPr sz="1350" b="1" spc="-109" dirty="0">
                <a:latin typeface="Lucida Sans"/>
                <a:cs typeface="Lucida Sans"/>
              </a:rPr>
              <a:t>RESULTAT</a:t>
            </a:r>
            <a:endParaRPr sz="135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55875" y="1595438"/>
            <a:ext cx="1381601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b="1" spc="-86" dirty="0">
                <a:latin typeface="Lucida Sans"/>
                <a:cs typeface="Lucida Sans"/>
              </a:rPr>
              <a:t>LÄGST</a:t>
            </a:r>
            <a:r>
              <a:rPr sz="1350" b="1" spc="-131" dirty="0">
                <a:latin typeface="Lucida Sans"/>
                <a:cs typeface="Lucida Sans"/>
              </a:rPr>
              <a:t> </a:t>
            </a:r>
            <a:r>
              <a:rPr sz="1350" b="1" spc="-109" dirty="0">
                <a:latin typeface="Lucida Sans"/>
                <a:cs typeface="Lucida Sans"/>
              </a:rPr>
              <a:t>RESULTAT</a:t>
            </a:r>
            <a:endParaRPr sz="1350">
              <a:latin typeface="Lucida Sans"/>
              <a:cs typeface="Lucida Sans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55403" y="2014443"/>
          <a:ext cx="3793806" cy="1851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9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89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5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65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BEBEBE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15900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100" spc="-15" dirty="0">
                          <a:solidFill>
                            <a:srgbClr val="FFFFFF"/>
                          </a:solidFill>
                          <a:latin typeface="Arial Unicode MS"/>
                          <a:cs typeface="Arial Unicode MS"/>
                        </a:rPr>
                        <a:t>Fråga</a:t>
                      </a:r>
                      <a:endParaRPr sz="1100">
                        <a:latin typeface="Arial Unicode MS"/>
                        <a:cs typeface="Arial Unicode MS"/>
                      </a:endParaRPr>
                    </a:p>
                  </a:txBody>
                  <a:tcPr marL="0" marR="0" marT="80963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100" spc="15" dirty="0">
                          <a:solidFill>
                            <a:srgbClr val="FFFFFF"/>
                          </a:solidFill>
                          <a:latin typeface="Arial Unicode MS"/>
                          <a:cs typeface="Arial Unicode MS"/>
                        </a:rPr>
                        <a:t>Resultat</a:t>
                      </a:r>
                      <a:endParaRPr sz="1100">
                        <a:latin typeface="Arial Unicode MS"/>
                        <a:cs typeface="Arial Unicode MS"/>
                      </a:endParaRPr>
                    </a:p>
                  </a:txBody>
                  <a:tcPr marL="0" marR="0" marT="80963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00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850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1</a:t>
                      </a:r>
                      <a:endParaRPr sz="1100">
                        <a:latin typeface="Lucida Sans"/>
                        <a:cs typeface="Lucida Sans"/>
                      </a:endParaRPr>
                    </a:p>
                  </a:txBody>
                  <a:tcPr marL="0" marR="0" marT="76200" marB="0"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rgbClr val="0066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>
                        <a:lnSpc>
                          <a:spcPts val="1295"/>
                        </a:lnSpc>
                      </a:pPr>
                      <a:r>
                        <a:rPr sz="800" spc="10" dirty="0">
                          <a:latin typeface="Calibri"/>
                          <a:cs typeface="Calibri"/>
                        </a:rPr>
                        <a:t>Jag </a:t>
                      </a:r>
                      <a:r>
                        <a:rPr sz="800" spc="45" dirty="0">
                          <a:latin typeface="Calibri"/>
                          <a:cs typeface="Calibri"/>
                        </a:rPr>
                        <a:t>upplever </a:t>
                      </a:r>
                      <a:r>
                        <a:rPr sz="800" spc="20" dirty="0">
                          <a:latin typeface="Calibri"/>
                          <a:cs typeface="Calibri"/>
                        </a:rPr>
                        <a:t>att </a:t>
                      </a:r>
                      <a:r>
                        <a:rPr sz="800" spc="40" dirty="0">
                          <a:latin typeface="Calibri"/>
                          <a:cs typeface="Calibri"/>
                        </a:rPr>
                        <a:t>styrelsen </a:t>
                      </a:r>
                      <a:r>
                        <a:rPr sz="800" spc="65" dirty="0">
                          <a:latin typeface="Calibri"/>
                          <a:cs typeface="Calibri"/>
                        </a:rPr>
                        <a:t>på </a:t>
                      </a:r>
                      <a:r>
                        <a:rPr sz="800" spc="20" dirty="0">
                          <a:latin typeface="Calibri"/>
                          <a:cs typeface="Calibri"/>
                        </a:rPr>
                        <a:t>mitt </a:t>
                      </a:r>
                      <a:r>
                        <a:rPr sz="800" spc="35" dirty="0">
                          <a:latin typeface="Calibri"/>
                          <a:cs typeface="Calibri"/>
                        </a:rPr>
                        <a:t>företag stöttar</a:t>
                      </a:r>
                      <a:r>
                        <a:rPr sz="8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65" dirty="0">
                          <a:latin typeface="Calibri"/>
                          <a:cs typeface="Calibri"/>
                        </a:rPr>
                        <a:t>den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sz="800" spc="35" dirty="0">
                          <a:latin typeface="Calibri"/>
                          <a:cs typeface="Calibri"/>
                        </a:rPr>
                        <a:t>strategi </a:t>
                      </a:r>
                      <a:r>
                        <a:rPr sz="800" spc="65" dirty="0">
                          <a:latin typeface="Calibri"/>
                          <a:cs typeface="Calibri"/>
                        </a:rPr>
                        <a:t>och </a:t>
                      </a:r>
                      <a:r>
                        <a:rPr sz="800" spc="35" dirty="0">
                          <a:latin typeface="Calibri"/>
                          <a:cs typeface="Calibri"/>
                        </a:rPr>
                        <a:t>riktning </a:t>
                      </a:r>
                      <a:r>
                        <a:rPr sz="800" spc="80" dirty="0">
                          <a:latin typeface="Calibri"/>
                          <a:cs typeface="Calibri"/>
                        </a:rPr>
                        <a:t>som </a:t>
                      </a:r>
                      <a:r>
                        <a:rPr sz="800" spc="50" dirty="0">
                          <a:latin typeface="Calibri"/>
                          <a:cs typeface="Calibri"/>
                        </a:rPr>
                        <a:t>ägarna/ledningsgruppen</a:t>
                      </a:r>
                      <a:r>
                        <a:rPr sz="800" spc="-1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55" dirty="0">
                          <a:latin typeface="Calibri"/>
                          <a:cs typeface="Calibri"/>
                        </a:rPr>
                        <a:t>har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71755">
                        <a:lnSpc>
                          <a:spcPts val="1295"/>
                        </a:lnSpc>
                      </a:pPr>
                      <a:r>
                        <a:rPr sz="800" spc="25" dirty="0">
                          <a:latin typeface="Calibri"/>
                          <a:cs typeface="Calibri"/>
                        </a:rPr>
                        <a:t>lagt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800" spc="50" dirty="0">
                          <a:latin typeface="Calibri"/>
                          <a:cs typeface="Calibri"/>
                        </a:rPr>
                        <a:t>4,61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23349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rgbClr val="006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4465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518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</a:t>
                      </a:r>
                      <a:endParaRPr sz="1100">
                        <a:latin typeface="Lucida Sans"/>
                        <a:cs typeface="Lucida Sans"/>
                      </a:endParaRPr>
                    </a:p>
                  </a:txBody>
                  <a:tcPr marL="0" marR="0" marT="50959" marB="0"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27241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spc="10" dirty="0">
                          <a:latin typeface="Calibri"/>
                          <a:cs typeface="Calibri"/>
                        </a:rPr>
                        <a:t>Jag </a:t>
                      </a:r>
                      <a:r>
                        <a:rPr sz="800" spc="45" dirty="0">
                          <a:latin typeface="Calibri"/>
                          <a:cs typeface="Calibri"/>
                        </a:rPr>
                        <a:t>upplever </a:t>
                      </a:r>
                      <a:r>
                        <a:rPr sz="800" spc="20" dirty="0">
                          <a:latin typeface="Calibri"/>
                          <a:cs typeface="Calibri"/>
                        </a:rPr>
                        <a:t>att </a:t>
                      </a:r>
                      <a:r>
                        <a:rPr sz="800" spc="50" dirty="0">
                          <a:latin typeface="Calibri"/>
                          <a:cs typeface="Calibri"/>
                        </a:rPr>
                        <a:t>ledningsgruppen </a:t>
                      </a:r>
                      <a:r>
                        <a:rPr sz="800" spc="65" dirty="0">
                          <a:latin typeface="Calibri"/>
                          <a:cs typeface="Calibri"/>
                        </a:rPr>
                        <a:t>på </a:t>
                      </a:r>
                      <a:r>
                        <a:rPr sz="800" spc="20" dirty="0">
                          <a:latin typeface="Calibri"/>
                          <a:cs typeface="Calibri"/>
                        </a:rPr>
                        <a:t>mitt </a:t>
                      </a:r>
                      <a:r>
                        <a:rPr sz="800" spc="35" dirty="0">
                          <a:latin typeface="Calibri"/>
                          <a:cs typeface="Calibri"/>
                        </a:rPr>
                        <a:t>företag </a:t>
                      </a:r>
                      <a:r>
                        <a:rPr sz="800" spc="50" dirty="0">
                          <a:latin typeface="Calibri"/>
                          <a:cs typeface="Calibri"/>
                        </a:rPr>
                        <a:t>är  </a:t>
                      </a:r>
                      <a:r>
                        <a:rPr sz="800" spc="25" dirty="0">
                          <a:latin typeface="Calibri"/>
                          <a:cs typeface="Calibri"/>
                        </a:rPr>
                        <a:t>tydliga </a:t>
                      </a:r>
                      <a:r>
                        <a:rPr sz="800" spc="70" dirty="0">
                          <a:latin typeface="Calibri"/>
                          <a:cs typeface="Calibri"/>
                        </a:rPr>
                        <a:t>med </a:t>
                      </a:r>
                      <a:r>
                        <a:rPr sz="800" spc="40" dirty="0">
                          <a:latin typeface="Calibri"/>
                          <a:cs typeface="Calibri"/>
                        </a:rPr>
                        <a:t>företagets </a:t>
                      </a:r>
                      <a:r>
                        <a:rPr sz="800" spc="30" dirty="0">
                          <a:latin typeface="Calibri"/>
                          <a:cs typeface="Calibri"/>
                        </a:rPr>
                        <a:t>riktning </a:t>
                      </a:r>
                      <a:r>
                        <a:rPr sz="800" spc="65" dirty="0">
                          <a:latin typeface="Calibri"/>
                          <a:cs typeface="Calibri"/>
                        </a:rPr>
                        <a:t>och</a:t>
                      </a:r>
                      <a:r>
                        <a:rPr sz="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35" dirty="0">
                          <a:latin typeface="Calibri"/>
                          <a:cs typeface="Calibri"/>
                        </a:rPr>
                        <a:t>strategi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800" spc="50" dirty="0">
                          <a:latin typeface="Calibri"/>
                          <a:cs typeface="Calibri"/>
                        </a:rPr>
                        <a:t>4,35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00489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518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3</a:t>
                      </a:r>
                      <a:endParaRPr sz="1100">
                        <a:latin typeface="Lucida Sans"/>
                        <a:cs typeface="Lucida Sans"/>
                      </a:endParaRPr>
                    </a:p>
                  </a:txBody>
                  <a:tcPr marL="0" marR="0" marT="70961" marB="0"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43307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spc="10" dirty="0">
                          <a:latin typeface="Calibri"/>
                          <a:cs typeface="Calibri"/>
                        </a:rPr>
                        <a:t>Jag </a:t>
                      </a:r>
                      <a:r>
                        <a:rPr sz="800" spc="45" dirty="0">
                          <a:latin typeface="Calibri"/>
                          <a:cs typeface="Calibri"/>
                        </a:rPr>
                        <a:t>upplever </a:t>
                      </a:r>
                      <a:r>
                        <a:rPr sz="800" spc="20" dirty="0">
                          <a:latin typeface="Calibri"/>
                          <a:cs typeface="Calibri"/>
                        </a:rPr>
                        <a:t>att </a:t>
                      </a:r>
                      <a:r>
                        <a:rPr sz="800" spc="50" dirty="0">
                          <a:latin typeface="Calibri"/>
                          <a:cs typeface="Calibri"/>
                        </a:rPr>
                        <a:t>ledningsgruppen </a:t>
                      </a:r>
                      <a:r>
                        <a:rPr sz="800" spc="65" dirty="0">
                          <a:latin typeface="Calibri"/>
                          <a:cs typeface="Calibri"/>
                        </a:rPr>
                        <a:t>på </a:t>
                      </a:r>
                      <a:r>
                        <a:rPr sz="800" spc="20" dirty="0">
                          <a:latin typeface="Calibri"/>
                          <a:cs typeface="Calibri"/>
                        </a:rPr>
                        <a:t>mitt </a:t>
                      </a:r>
                      <a:r>
                        <a:rPr sz="800" spc="35" dirty="0">
                          <a:latin typeface="Calibri"/>
                          <a:cs typeface="Calibri"/>
                        </a:rPr>
                        <a:t>företag  </a:t>
                      </a:r>
                      <a:r>
                        <a:rPr sz="800" spc="45" dirty="0">
                          <a:latin typeface="Calibri"/>
                          <a:cs typeface="Calibri"/>
                        </a:rPr>
                        <a:t>arbetar </a:t>
                      </a:r>
                      <a:r>
                        <a:rPr sz="800" spc="10" dirty="0">
                          <a:latin typeface="Calibri"/>
                          <a:cs typeface="Calibri"/>
                        </a:rPr>
                        <a:t>effektivt </a:t>
                      </a:r>
                      <a:r>
                        <a:rPr sz="800" spc="35" dirty="0">
                          <a:latin typeface="Calibri"/>
                          <a:cs typeface="Calibri"/>
                        </a:rPr>
                        <a:t>för </a:t>
                      </a:r>
                      <a:r>
                        <a:rPr sz="800" spc="20" dirty="0">
                          <a:latin typeface="Calibri"/>
                          <a:cs typeface="Calibri"/>
                        </a:rPr>
                        <a:t>att </a:t>
                      </a:r>
                      <a:r>
                        <a:rPr sz="800" spc="70" dirty="0">
                          <a:latin typeface="Calibri"/>
                          <a:cs typeface="Calibri"/>
                        </a:rPr>
                        <a:t>uppnå </a:t>
                      </a:r>
                      <a:r>
                        <a:rPr sz="800" spc="40" dirty="0">
                          <a:latin typeface="Calibri"/>
                          <a:cs typeface="Calibri"/>
                        </a:rPr>
                        <a:t>företagets</a:t>
                      </a:r>
                      <a:r>
                        <a:rPr sz="800" spc="-1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50" dirty="0">
                          <a:latin typeface="Calibri"/>
                          <a:cs typeface="Calibri"/>
                        </a:rPr>
                        <a:t>mål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800" spc="50" dirty="0">
                          <a:latin typeface="Calibri"/>
                          <a:cs typeface="Calibri"/>
                        </a:rPr>
                        <a:t>4,30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00489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18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4</a:t>
                      </a:r>
                      <a:endParaRPr sz="1100">
                        <a:latin typeface="Lucida Sans"/>
                        <a:cs typeface="Lucida Sans"/>
                      </a:endParaRPr>
                    </a:p>
                  </a:txBody>
                  <a:tcPr marL="0" marR="0" marT="85249" marB="0"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800" spc="10" dirty="0">
                          <a:latin typeface="Calibri"/>
                          <a:cs typeface="Calibri"/>
                        </a:rPr>
                        <a:t>Jag </a:t>
                      </a:r>
                      <a:r>
                        <a:rPr sz="800" spc="55" dirty="0">
                          <a:latin typeface="Calibri"/>
                          <a:cs typeface="Calibri"/>
                        </a:rPr>
                        <a:t>har </a:t>
                      </a:r>
                      <a:r>
                        <a:rPr sz="800" spc="60" dirty="0">
                          <a:latin typeface="Calibri"/>
                          <a:cs typeface="Calibri"/>
                        </a:rPr>
                        <a:t>en </a:t>
                      </a:r>
                      <a:r>
                        <a:rPr sz="800" spc="55" dirty="0">
                          <a:latin typeface="Calibri"/>
                          <a:cs typeface="Calibri"/>
                        </a:rPr>
                        <a:t>bra balans </a:t>
                      </a:r>
                      <a:r>
                        <a:rPr sz="800" spc="40" dirty="0">
                          <a:latin typeface="Calibri"/>
                          <a:cs typeface="Calibri"/>
                        </a:rPr>
                        <a:t>mellan</a:t>
                      </a:r>
                      <a:r>
                        <a:rPr sz="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20" dirty="0">
                          <a:latin typeface="Calibri"/>
                          <a:cs typeface="Calibri"/>
                        </a:rPr>
                        <a:t>jobb/privatliv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800" spc="50" dirty="0">
                          <a:latin typeface="Calibri"/>
                          <a:cs typeface="Calibri"/>
                        </a:rPr>
                        <a:t>4,18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4656487" y="2002917"/>
          <a:ext cx="3791903" cy="18011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84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4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8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BEBEBE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16535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100" spc="-15" dirty="0">
                          <a:solidFill>
                            <a:srgbClr val="FFFFFF"/>
                          </a:solidFill>
                          <a:latin typeface="Arial Unicode MS"/>
                          <a:cs typeface="Arial Unicode MS"/>
                        </a:rPr>
                        <a:t>Fråga</a:t>
                      </a:r>
                      <a:endParaRPr sz="1100">
                        <a:latin typeface="Arial Unicode MS"/>
                        <a:cs typeface="Arial Unicode MS"/>
                      </a:endParaRPr>
                    </a:p>
                  </a:txBody>
                  <a:tcPr marL="0" marR="0" marT="86678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100" spc="15" dirty="0">
                          <a:solidFill>
                            <a:srgbClr val="FFFFFF"/>
                          </a:solidFill>
                          <a:latin typeface="Arial Unicode MS"/>
                          <a:cs typeface="Arial Unicode MS"/>
                        </a:rPr>
                        <a:t>Resultat</a:t>
                      </a:r>
                      <a:endParaRPr sz="1100">
                        <a:latin typeface="Arial Unicode MS"/>
                        <a:cs typeface="Arial Unicode MS"/>
                      </a:endParaRPr>
                    </a:p>
                  </a:txBody>
                  <a:tcPr marL="0" marR="0" marT="86678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00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948">
                <a:tc>
                  <a:txBody>
                    <a:bodyPr/>
                    <a:lstStyle/>
                    <a:p>
                      <a:pPr marR="102235" algn="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1</a:t>
                      </a:r>
                      <a:endParaRPr sz="1100">
                        <a:latin typeface="Lucida Sans"/>
                        <a:cs typeface="Lucida Sans"/>
                      </a:endParaRPr>
                    </a:p>
                  </a:txBody>
                  <a:tcPr marL="0" marR="0" marT="65246" marB="0"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800" spc="10" dirty="0">
                          <a:latin typeface="Calibri"/>
                          <a:cs typeface="Calibri"/>
                        </a:rPr>
                        <a:t>Jag </a:t>
                      </a:r>
                      <a:r>
                        <a:rPr sz="800" spc="40" dirty="0">
                          <a:latin typeface="Calibri"/>
                          <a:cs typeface="Calibri"/>
                        </a:rPr>
                        <a:t>lägger </a:t>
                      </a:r>
                      <a:r>
                        <a:rPr sz="800" spc="15" dirty="0">
                          <a:latin typeface="Calibri"/>
                          <a:cs typeface="Calibri"/>
                        </a:rPr>
                        <a:t>tillräckligt </a:t>
                      </a:r>
                      <a:r>
                        <a:rPr sz="800" spc="70" dirty="0">
                          <a:latin typeface="Calibri"/>
                          <a:cs typeface="Calibri"/>
                        </a:rPr>
                        <a:t>med </a:t>
                      </a:r>
                      <a:r>
                        <a:rPr sz="800" spc="25" dirty="0">
                          <a:latin typeface="Calibri"/>
                          <a:cs typeface="Calibri"/>
                        </a:rPr>
                        <a:t>tid </a:t>
                      </a:r>
                      <a:r>
                        <a:rPr sz="800" spc="65" dirty="0">
                          <a:latin typeface="Calibri"/>
                          <a:cs typeface="Calibri"/>
                        </a:rPr>
                        <a:t>på </a:t>
                      </a:r>
                      <a:r>
                        <a:rPr sz="800" spc="55" dirty="0">
                          <a:latin typeface="Calibri"/>
                          <a:cs typeface="Calibri"/>
                        </a:rPr>
                        <a:t>min</a:t>
                      </a:r>
                      <a:r>
                        <a:rPr sz="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55" dirty="0">
                          <a:latin typeface="Calibri"/>
                          <a:cs typeface="Calibri"/>
                        </a:rPr>
                        <a:t>egen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72390">
                        <a:lnSpc>
                          <a:spcPct val="100000"/>
                        </a:lnSpc>
                      </a:pPr>
                      <a:r>
                        <a:rPr sz="800" spc="45" dirty="0">
                          <a:latin typeface="Calibri"/>
                          <a:cs typeface="Calibri"/>
                        </a:rPr>
                        <a:t>kompetensutveckling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43339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800" spc="50" dirty="0">
                          <a:latin typeface="Calibri"/>
                          <a:cs typeface="Calibri"/>
                        </a:rPr>
                        <a:t>2,93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06204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948">
                <a:tc>
                  <a:txBody>
                    <a:bodyPr/>
                    <a:lstStyle/>
                    <a:p>
                      <a:pPr marR="102235" algn="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</a:t>
                      </a:r>
                      <a:endParaRPr sz="1100">
                        <a:latin typeface="Lucida Sans"/>
                        <a:cs typeface="Lucida Sans"/>
                      </a:endParaRPr>
                    </a:p>
                  </a:txBody>
                  <a:tcPr marL="0" marR="0" marT="73343" marB="0"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800" spc="10" dirty="0">
                          <a:latin typeface="Calibri"/>
                          <a:cs typeface="Calibri"/>
                        </a:rPr>
                        <a:t>Jag </a:t>
                      </a:r>
                      <a:r>
                        <a:rPr sz="800" spc="40" dirty="0">
                          <a:latin typeface="Calibri"/>
                          <a:cs typeface="Calibri"/>
                        </a:rPr>
                        <a:t>lägger </a:t>
                      </a:r>
                      <a:r>
                        <a:rPr sz="800" spc="15" dirty="0">
                          <a:latin typeface="Calibri"/>
                          <a:cs typeface="Calibri"/>
                        </a:rPr>
                        <a:t>tillräckligt </a:t>
                      </a:r>
                      <a:r>
                        <a:rPr sz="800" spc="70" dirty="0">
                          <a:latin typeface="Calibri"/>
                          <a:cs typeface="Calibri"/>
                        </a:rPr>
                        <a:t>med </a:t>
                      </a:r>
                      <a:r>
                        <a:rPr sz="800" spc="25" dirty="0">
                          <a:latin typeface="Calibri"/>
                          <a:cs typeface="Calibri"/>
                        </a:rPr>
                        <a:t>tid </a:t>
                      </a:r>
                      <a:r>
                        <a:rPr sz="800" spc="65" dirty="0">
                          <a:latin typeface="Calibri"/>
                          <a:cs typeface="Calibri"/>
                        </a:rPr>
                        <a:t>på</a:t>
                      </a:r>
                      <a:r>
                        <a:rPr sz="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30" dirty="0">
                          <a:latin typeface="Calibri"/>
                          <a:cs typeface="Calibri"/>
                        </a:rPr>
                        <a:t>reflektion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06204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800" spc="50" dirty="0">
                          <a:latin typeface="Calibri"/>
                          <a:cs typeface="Calibri"/>
                        </a:rPr>
                        <a:t>3,08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06204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852">
                <a:tc>
                  <a:txBody>
                    <a:bodyPr/>
                    <a:lstStyle/>
                    <a:p>
                      <a:pPr marR="102235" algn="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3</a:t>
                      </a:r>
                      <a:endParaRPr sz="1100">
                        <a:latin typeface="Lucida Sans"/>
                        <a:cs typeface="Lucida Sans"/>
                      </a:endParaRPr>
                    </a:p>
                  </a:txBody>
                  <a:tcPr marL="0" marR="0" marT="81915" marB="0"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800" spc="10" dirty="0">
                          <a:latin typeface="Calibri"/>
                          <a:cs typeface="Calibri"/>
                        </a:rPr>
                        <a:t>Jag </a:t>
                      </a:r>
                      <a:r>
                        <a:rPr sz="800" spc="40" dirty="0">
                          <a:latin typeface="Calibri"/>
                          <a:cs typeface="Calibri"/>
                        </a:rPr>
                        <a:t>lägger </a:t>
                      </a:r>
                      <a:r>
                        <a:rPr sz="800" spc="15" dirty="0">
                          <a:latin typeface="Calibri"/>
                          <a:cs typeface="Calibri"/>
                        </a:rPr>
                        <a:t>tillräckligt </a:t>
                      </a:r>
                      <a:r>
                        <a:rPr sz="800" spc="70" dirty="0">
                          <a:latin typeface="Calibri"/>
                          <a:cs typeface="Calibri"/>
                        </a:rPr>
                        <a:t>med </a:t>
                      </a:r>
                      <a:r>
                        <a:rPr sz="800" spc="25" dirty="0">
                          <a:latin typeface="Calibri"/>
                          <a:cs typeface="Calibri"/>
                        </a:rPr>
                        <a:t>tid </a:t>
                      </a:r>
                      <a:r>
                        <a:rPr sz="800" spc="65" dirty="0">
                          <a:latin typeface="Calibri"/>
                          <a:cs typeface="Calibri"/>
                        </a:rPr>
                        <a:t>på </a:t>
                      </a:r>
                      <a:r>
                        <a:rPr sz="800" spc="35" dirty="0">
                          <a:latin typeface="Calibri"/>
                          <a:cs typeface="Calibri"/>
                        </a:rPr>
                        <a:t>strategiskt</a:t>
                      </a:r>
                      <a:r>
                        <a:rPr sz="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45" dirty="0">
                          <a:latin typeface="Calibri"/>
                          <a:cs typeface="Calibri"/>
                        </a:rPr>
                        <a:t>arbete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800" spc="50" dirty="0">
                          <a:latin typeface="Calibri"/>
                          <a:cs typeface="Calibri"/>
                        </a:rPr>
                        <a:t>3,39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48">
                <a:tc>
                  <a:txBody>
                    <a:bodyPr/>
                    <a:lstStyle/>
                    <a:p>
                      <a:pPr marR="102235" algn="r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4</a:t>
                      </a:r>
                      <a:endParaRPr sz="1100">
                        <a:latin typeface="Lucida Sans"/>
                        <a:cs typeface="Lucida Sans"/>
                      </a:endParaRPr>
                    </a:p>
                  </a:txBody>
                  <a:tcPr marL="0" marR="0" marT="84296" marB="0"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72390" marR="64135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sz="800" spc="10" dirty="0">
                          <a:latin typeface="Calibri"/>
                          <a:cs typeface="Calibri"/>
                        </a:rPr>
                        <a:t>Jag </a:t>
                      </a:r>
                      <a:r>
                        <a:rPr sz="800" spc="45" dirty="0">
                          <a:latin typeface="Calibri"/>
                          <a:cs typeface="Calibri"/>
                        </a:rPr>
                        <a:t>upplever </a:t>
                      </a:r>
                      <a:r>
                        <a:rPr sz="800" spc="20" dirty="0">
                          <a:latin typeface="Calibri"/>
                          <a:cs typeface="Calibri"/>
                        </a:rPr>
                        <a:t>att </a:t>
                      </a:r>
                      <a:r>
                        <a:rPr sz="800" spc="50" dirty="0">
                          <a:latin typeface="Calibri"/>
                          <a:cs typeface="Calibri"/>
                        </a:rPr>
                        <a:t>ledningsgruppen </a:t>
                      </a:r>
                      <a:r>
                        <a:rPr sz="800" spc="65" dirty="0">
                          <a:latin typeface="Calibri"/>
                          <a:cs typeface="Calibri"/>
                        </a:rPr>
                        <a:t>på </a:t>
                      </a:r>
                      <a:r>
                        <a:rPr sz="800" spc="20" dirty="0">
                          <a:latin typeface="Calibri"/>
                          <a:cs typeface="Calibri"/>
                        </a:rPr>
                        <a:t>mitt </a:t>
                      </a:r>
                      <a:r>
                        <a:rPr sz="800" spc="35" dirty="0">
                          <a:latin typeface="Calibri"/>
                          <a:cs typeface="Calibri"/>
                        </a:rPr>
                        <a:t>företag </a:t>
                      </a:r>
                      <a:r>
                        <a:rPr sz="800" spc="50" dirty="0">
                          <a:latin typeface="Calibri"/>
                          <a:cs typeface="Calibri"/>
                        </a:rPr>
                        <a:t>är </a:t>
                      </a:r>
                      <a:r>
                        <a:rPr sz="800" spc="20" dirty="0">
                          <a:latin typeface="Calibri"/>
                          <a:cs typeface="Calibri"/>
                        </a:rPr>
                        <a:t>väl  </a:t>
                      </a:r>
                      <a:r>
                        <a:rPr sz="800" spc="60" dirty="0">
                          <a:latin typeface="Calibri"/>
                          <a:cs typeface="Calibri"/>
                        </a:rPr>
                        <a:t>sammansatt </a:t>
                      </a:r>
                      <a:r>
                        <a:rPr sz="800" spc="30" dirty="0">
                          <a:latin typeface="Calibri"/>
                          <a:cs typeface="Calibri"/>
                        </a:rPr>
                        <a:t>utifrån </a:t>
                      </a:r>
                      <a:r>
                        <a:rPr sz="800" spc="40" dirty="0">
                          <a:latin typeface="Calibri"/>
                          <a:cs typeface="Calibri"/>
                        </a:rPr>
                        <a:t>företagets framtida</a:t>
                      </a:r>
                      <a:r>
                        <a:rPr sz="8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50" dirty="0">
                          <a:latin typeface="Calibri"/>
                          <a:cs typeface="Calibri"/>
                        </a:rPr>
                        <a:t>utmaningar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43814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800" spc="50" dirty="0">
                          <a:latin typeface="Calibri"/>
                          <a:cs typeface="Calibri"/>
                        </a:rPr>
                        <a:t>3,81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MALL_VSHK-presentation_2016_16-9">
  <a:themeElements>
    <a:clrScheme name="VHK">
      <a:dk1>
        <a:srgbClr val="1D2A36"/>
      </a:dk1>
      <a:lt1>
        <a:srgbClr val="F2F2F2"/>
      </a:lt1>
      <a:dk2>
        <a:srgbClr val="333333"/>
      </a:dk2>
      <a:lt2>
        <a:srgbClr val="FFFFFF"/>
      </a:lt2>
      <a:accent1>
        <a:srgbClr val="0087B9"/>
      </a:accent1>
      <a:accent2>
        <a:srgbClr val="DB566C"/>
      </a:accent2>
      <a:accent3>
        <a:srgbClr val="1D2A36"/>
      </a:accent3>
      <a:accent4>
        <a:srgbClr val="E3D2B3"/>
      </a:accent4>
      <a:accent5>
        <a:srgbClr val="89C25D"/>
      </a:accent5>
      <a:accent6>
        <a:srgbClr val="98999E"/>
      </a:accent6>
      <a:hlink>
        <a:srgbClr val="89C25D"/>
      </a:hlink>
      <a:folHlink>
        <a:srgbClr val="DB566C"/>
      </a:folHlink>
    </a:clrScheme>
    <a:fontScheme name="VSHK2016">
      <a:majorFont>
        <a:latin typeface="Gill Sans MT"/>
        <a:ea typeface="Georgia"/>
        <a:cs typeface="Georgia"/>
      </a:majorFont>
      <a:minorFont>
        <a:latin typeface="Gill Sans MT"/>
        <a:ea typeface="Georgia"/>
        <a:cs typeface="Georgi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2400" i="0" dirty="0" err="1" smtClean="0">
            <a:solidFill>
              <a:schemeClr val="bg1"/>
            </a:solidFill>
            <a:effectLst/>
            <a:latin typeface="Gill Sans MT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62D7BA34-0EB0-4E62-BF41-BD6C24A7D4ED}" vid="{2765270F-EE12-49FC-9B15-0EC84EBCEAA0}"/>
    </a:ext>
  </a:extLst>
</a:theme>
</file>

<file path=ppt/theme/theme2.xml><?xml version="1.0" encoding="utf-8"?>
<a:theme xmlns:a="http://schemas.openxmlformats.org/drawingml/2006/main" name="2_MALL_VSHK-presentation_2016_16-9">
  <a:themeElements>
    <a:clrScheme name="VHK">
      <a:dk1>
        <a:srgbClr val="1D2A36"/>
      </a:dk1>
      <a:lt1>
        <a:srgbClr val="F2F2F2"/>
      </a:lt1>
      <a:dk2>
        <a:srgbClr val="333333"/>
      </a:dk2>
      <a:lt2>
        <a:srgbClr val="FFFFFF"/>
      </a:lt2>
      <a:accent1>
        <a:srgbClr val="0087B9"/>
      </a:accent1>
      <a:accent2>
        <a:srgbClr val="DB566C"/>
      </a:accent2>
      <a:accent3>
        <a:srgbClr val="1D2A36"/>
      </a:accent3>
      <a:accent4>
        <a:srgbClr val="E3D2B3"/>
      </a:accent4>
      <a:accent5>
        <a:srgbClr val="89C25D"/>
      </a:accent5>
      <a:accent6>
        <a:srgbClr val="98999E"/>
      </a:accent6>
      <a:hlink>
        <a:srgbClr val="89C25D"/>
      </a:hlink>
      <a:folHlink>
        <a:srgbClr val="DB566C"/>
      </a:folHlink>
    </a:clrScheme>
    <a:fontScheme name="VSHK2016">
      <a:majorFont>
        <a:latin typeface="Gill Sans MT"/>
        <a:ea typeface="Georgia"/>
        <a:cs typeface="Georgia"/>
      </a:majorFont>
      <a:minorFont>
        <a:latin typeface="Gill Sans MT"/>
        <a:ea typeface="Georgia"/>
        <a:cs typeface="Georgi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2400" i="0" dirty="0" err="1" smtClean="0">
            <a:solidFill>
              <a:schemeClr val="bg1"/>
            </a:solidFill>
            <a:effectLst/>
            <a:latin typeface="Gill Sans MT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62D7BA34-0EB0-4E62-BF41-BD6C24A7D4ED}" vid="{8DE9B988-E2CE-4A1A-BA0A-69DC24EAC22D}"/>
    </a:ext>
  </a:extLst>
</a:theme>
</file>

<file path=ppt/theme/theme3.xml><?xml version="1.0" encoding="utf-8"?>
<a:theme xmlns:a="http://schemas.openxmlformats.org/drawingml/2006/main" name="3_MALL_VSHK-presentation_2016_16-9">
  <a:themeElements>
    <a:clrScheme name="VHK">
      <a:dk1>
        <a:srgbClr val="1D2A36"/>
      </a:dk1>
      <a:lt1>
        <a:srgbClr val="F2F2F2"/>
      </a:lt1>
      <a:dk2>
        <a:srgbClr val="333333"/>
      </a:dk2>
      <a:lt2>
        <a:srgbClr val="FFFFFF"/>
      </a:lt2>
      <a:accent1>
        <a:srgbClr val="0087B9"/>
      </a:accent1>
      <a:accent2>
        <a:srgbClr val="DB566C"/>
      </a:accent2>
      <a:accent3>
        <a:srgbClr val="1D2A36"/>
      </a:accent3>
      <a:accent4>
        <a:srgbClr val="E3D2B3"/>
      </a:accent4>
      <a:accent5>
        <a:srgbClr val="89C25D"/>
      </a:accent5>
      <a:accent6>
        <a:srgbClr val="98999E"/>
      </a:accent6>
      <a:hlink>
        <a:srgbClr val="89C25D"/>
      </a:hlink>
      <a:folHlink>
        <a:srgbClr val="DB566C"/>
      </a:folHlink>
    </a:clrScheme>
    <a:fontScheme name="VSHK2016">
      <a:majorFont>
        <a:latin typeface="Gill Sans MT"/>
        <a:ea typeface="Georgia"/>
        <a:cs typeface="Georgia"/>
      </a:majorFont>
      <a:minorFont>
        <a:latin typeface="Gill Sans MT"/>
        <a:ea typeface="Georgia"/>
        <a:cs typeface="Georgi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2400" i="0" dirty="0" err="1" smtClean="0">
            <a:solidFill>
              <a:schemeClr val="bg1"/>
            </a:solidFill>
            <a:effectLst/>
            <a:latin typeface="Gill Sans MT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62D7BA34-0EB0-4E62-BF41-BD6C24A7D4ED}" vid="{8E36B1B1-7408-4578-B0AB-5A18A5F4447B}"/>
    </a:ext>
  </a:extLst>
</a:theme>
</file>

<file path=ppt/theme/theme4.xml><?xml version="1.0" encoding="utf-8"?>
<a:theme xmlns:a="http://schemas.openxmlformats.org/drawingml/2006/main" name="4_MALL_VSHK-presentation_2016_16-9">
  <a:themeElements>
    <a:clrScheme name="VHK">
      <a:dk1>
        <a:srgbClr val="1D2A36"/>
      </a:dk1>
      <a:lt1>
        <a:srgbClr val="F2F2F2"/>
      </a:lt1>
      <a:dk2>
        <a:srgbClr val="333333"/>
      </a:dk2>
      <a:lt2>
        <a:srgbClr val="FFFFFF"/>
      </a:lt2>
      <a:accent1>
        <a:srgbClr val="0087B9"/>
      </a:accent1>
      <a:accent2>
        <a:srgbClr val="DB566C"/>
      </a:accent2>
      <a:accent3>
        <a:srgbClr val="1D2A36"/>
      </a:accent3>
      <a:accent4>
        <a:srgbClr val="E3D2B3"/>
      </a:accent4>
      <a:accent5>
        <a:srgbClr val="89C25D"/>
      </a:accent5>
      <a:accent6>
        <a:srgbClr val="98999E"/>
      </a:accent6>
      <a:hlink>
        <a:srgbClr val="89C25D"/>
      </a:hlink>
      <a:folHlink>
        <a:srgbClr val="DB566C"/>
      </a:folHlink>
    </a:clrScheme>
    <a:fontScheme name="VSHK2016">
      <a:majorFont>
        <a:latin typeface="Gill Sans MT"/>
        <a:ea typeface="Georgia"/>
        <a:cs typeface="Georgia"/>
      </a:majorFont>
      <a:minorFont>
        <a:latin typeface="Gill Sans MT"/>
        <a:ea typeface="Georgia"/>
        <a:cs typeface="Georgi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2400" i="0" dirty="0" err="1" smtClean="0">
            <a:solidFill>
              <a:schemeClr val="bg1"/>
            </a:solidFill>
            <a:effectLst/>
            <a:latin typeface="Gill Sans MT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62D7BA34-0EB0-4E62-BF41-BD6C24A7D4ED}" vid="{3E2E8EED-CEA8-4BA6-87AF-FF8324B54051}"/>
    </a:ext>
  </a:extLst>
</a:theme>
</file>

<file path=ppt/theme/theme5.xml><?xml version="1.0" encoding="utf-8"?>
<a:theme xmlns:a="http://schemas.openxmlformats.org/drawingml/2006/main" name="5_MALL_VSHK-presentation_2016_16-9">
  <a:themeElements>
    <a:clrScheme name="VHK">
      <a:dk1>
        <a:srgbClr val="1D2A36"/>
      </a:dk1>
      <a:lt1>
        <a:srgbClr val="F2F2F2"/>
      </a:lt1>
      <a:dk2>
        <a:srgbClr val="333333"/>
      </a:dk2>
      <a:lt2>
        <a:srgbClr val="FFFFFF"/>
      </a:lt2>
      <a:accent1>
        <a:srgbClr val="0087B9"/>
      </a:accent1>
      <a:accent2>
        <a:srgbClr val="DB566C"/>
      </a:accent2>
      <a:accent3>
        <a:srgbClr val="1D2A36"/>
      </a:accent3>
      <a:accent4>
        <a:srgbClr val="E3D2B3"/>
      </a:accent4>
      <a:accent5>
        <a:srgbClr val="89C25D"/>
      </a:accent5>
      <a:accent6>
        <a:srgbClr val="98999E"/>
      </a:accent6>
      <a:hlink>
        <a:srgbClr val="89C25D"/>
      </a:hlink>
      <a:folHlink>
        <a:srgbClr val="DB566C"/>
      </a:folHlink>
    </a:clrScheme>
    <a:fontScheme name="VSHK2016">
      <a:majorFont>
        <a:latin typeface="Gill Sans MT"/>
        <a:ea typeface="Georgia"/>
        <a:cs typeface="Georgia"/>
      </a:majorFont>
      <a:minorFont>
        <a:latin typeface="Gill Sans MT"/>
        <a:ea typeface="Georgia"/>
        <a:cs typeface="Georgi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2400" i="0" dirty="0" err="1" smtClean="0">
            <a:solidFill>
              <a:schemeClr val="bg1"/>
            </a:solidFill>
            <a:effectLst/>
            <a:latin typeface="Gill Sans MT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62D7BA34-0EB0-4E62-BF41-BD6C24A7D4ED}" vid="{F9E1CA61-9FC8-4C18-B50E-F0F724CE5391}"/>
    </a:ext>
  </a:extLst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vhk ppt</Template>
  <TotalTime>1663</TotalTime>
  <Words>4042</Words>
  <Application>Microsoft Office PowerPoint</Application>
  <PresentationFormat>Bildspel på skärmen (16:9)</PresentationFormat>
  <Paragraphs>1285</Paragraphs>
  <Slides>35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9</vt:i4>
      </vt:variant>
      <vt:variant>
        <vt:lpstr>Tema</vt:lpstr>
      </vt:variant>
      <vt:variant>
        <vt:i4>5</vt:i4>
      </vt:variant>
      <vt:variant>
        <vt:lpstr>Bildrubriker</vt:lpstr>
      </vt:variant>
      <vt:variant>
        <vt:i4>35</vt:i4>
      </vt:variant>
    </vt:vector>
  </HeadingPairs>
  <TitlesOfParts>
    <vt:vector size="49" baseType="lpstr">
      <vt:lpstr>Arial Unicode MS</vt:lpstr>
      <vt:lpstr>Arial</vt:lpstr>
      <vt:lpstr>Calibri</vt:lpstr>
      <vt:lpstr>Gill Sans MT</vt:lpstr>
      <vt:lpstr>Lucida Sans</vt:lpstr>
      <vt:lpstr>Segoe UI Semibold</vt:lpstr>
      <vt:lpstr>Tahoma</vt:lpstr>
      <vt:lpstr>Times New Roman</vt:lpstr>
      <vt:lpstr>Wingdings</vt:lpstr>
      <vt:lpstr>1_MALL_VSHK-presentation_2016_16-9</vt:lpstr>
      <vt:lpstr>2_MALL_VSHK-presentation_2016_16-9</vt:lpstr>
      <vt:lpstr>3_MALL_VSHK-presentation_2016_16-9</vt:lpstr>
      <vt:lpstr>4_MALL_VSHK-presentation_2016_16-9</vt:lpstr>
      <vt:lpstr>5_MALL_VSHK-presentation_2016_16-9</vt:lpstr>
      <vt:lpstr>Ledarkollen 2019</vt:lpstr>
      <vt:lpstr>Övergripande analysrapport - Ledarkollen 2019  Antal svar: 860/4097 (21%)  Datum: mars 2019 </vt:lpstr>
      <vt:lpstr>Bakgrund och svarsfrekvens</vt:lpstr>
      <vt:lpstr>Respondenter</vt:lpstr>
      <vt:lpstr>Respondenter</vt:lpstr>
      <vt:lpstr>Övergripande</vt:lpstr>
      <vt:lpstr>Övergripande fråga</vt:lpstr>
      <vt:lpstr>Övergripande fråga</vt:lpstr>
      <vt:lpstr>Rankinglistor (skalfrågor)</vt:lpstr>
      <vt:lpstr>Resultatet i detalj</vt:lpstr>
      <vt:lpstr>Resultat i detalj</vt:lpstr>
      <vt:lpstr>Resultat i detalj - Befattning</vt:lpstr>
      <vt:lpstr>Resultat i detalj</vt:lpstr>
      <vt:lpstr>Resultat i detalj - Befattning</vt:lpstr>
      <vt:lpstr>Resultat i detalj</vt:lpstr>
      <vt:lpstr>Resultat i detalj - Befattning</vt:lpstr>
      <vt:lpstr>Resultat i detalj</vt:lpstr>
      <vt:lpstr>Resultat i detalj - Befattning</vt:lpstr>
      <vt:lpstr>Resultat i detalj</vt:lpstr>
      <vt:lpstr>Resultat i detalj - Befattning</vt:lpstr>
      <vt:lpstr>Resultat i detalj</vt:lpstr>
      <vt:lpstr>Resultat i detalj - Befattning</vt:lpstr>
      <vt:lpstr>Resultat i detalj</vt:lpstr>
      <vt:lpstr>Resultat i detalj - Befattning</vt:lpstr>
      <vt:lpstr>Resultat i detalj</vt:lpstr>
      <vt:lpstr>Resultat i detalj - Befattning</vt:lpstr>
      <vt:lpstr>Resultat i detalj - Befattning</vt:lpstr>
      <vt:lpstr>PowerPoint-presentation</vt:lpstr>
      <vt:lpstr>Resultat i detalj</vt:lpstr>
      <vt:lpstr>Analys av bostadsbrist i nedbrytningsgrupperna</vt:lpstr>
      <vt:lpstr>Analys av bostadsbrist i nedbrytningsgrupperna</vt:lpstr>
      <vt:lpstr>Sammanfattning</vt:lpstr>
      <vt:lpstr>Sammanfattning</vt:lpstr>
      <vt:lpstr>Sammanfattning</vt:lpstr>
      <vt:lpstr>Tack!  www.vastsvenskahandelskammaren.se/ledarkollen</vt:lpstr>
    </vt:vector>
  </TitlesOfParts>
  <Company>VHK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Karin Dunberg</dc:creator>
  <dc:description>Formgiven 2014 i samarbete med Tutman.</dc:description>
  <cp:lastModifiedBy>Karin Dunberg</cp:lastModifiedBy>
  <cp:revision>22</cp:revision>
  <dcterms:created xsi:type="dcterms:W3CDTF">2019-09-13T09:52:48Z</dcterms:created>
  <dcterms:modified xsi:type="dcterms:W3CDTF">2019-09-20T08:57:08Z</dcterms:modified>
</cp:coreProperties>
</file>